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Aptos Bold" panose="020B00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3EA80-8D32-E7D9-C060-B865F46E522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3056BC-7619-017E-81D4-9F57A054353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A31D0EA-7230-EEB5-7EE7-757C52A9944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F893512-00F0-EF82-F6EB-AFF9FBC3150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E8AEAA9-A220-4D98-A135-EDDDD467724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a:extLst>
              <a:ext uri="{FF2B5EF4-FFF2-40B4-BE49-F238E27FC236}">
                <a16:creationId xmlns:a16="http://schemas.microsoft.com/office/drawing/2014/main" id="{016C9298-36C0-582C-A351-354E1BCA4E3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372CE12-2777-ED4A-C648-089184524B7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2422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www.flacra.org/coc-ny-513"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01840" cy="10295039"/>
            <a:chOff x="0" y="0"/>
            <a:chExt cx="24402453" cy="13726719"/>
          </a:xfrm>
        </p:grpSpPr>
        <p:sp>
          <p:nvSpPr>
            <p:cNvPr id="3" name="Freeform 3" descr="/mnt/data/e9510b0c-0b51-4be6-956d-9269bed0d167.jpg"/>
            <p:cNvSpPr/>
            <p:nvPr/>
          </p:nvSpPr>
          <p:spPr>
            <a:xfrm>
              <a:off x="0" y="0"/>
              <a:ext cx="24402414" cy="13726668"/>
            </a:xfrm>
            <a:custGeom>
              <a:avLst/>
              <a:gdLst/>
              <a:ahLst/>
              <a:cxnLst/>
              <a:rect l="l" t="t" r="r" b="b"/>
              <a:pathLst>
                <a:path w="24402414" h="13726668">
                  <a:moveTo>
                    <a:pt x="0" y="0"/>
                  </a:moveTo>
                  <a:lnTo>
                    <a:pt x="24402414" y="0"/>
                  </a:lnTo>
                  <a:lnTo>
                    <a:pt x="24402414" y="13726668"/>
                  </a:lnTo>
                  <a:lnTo>
                    <a:pt x="0" y="13726668"/>
                  </a:lnTo>
                  <a:lnTo>
                    <a:pt x="0" y="0"/>
                  </a:lnTo>
                  <a:close/>
                </a:path>
              </a:pathLst>
            </a:custGeom>
            <a:blipFill>
              <a:blip r:embed="rId3"/>
              <a:stretch>
                <a:fillRect l="-17501" r="-17502"/>
              </a:stretch>
            </a:blipFill>
          </p:spPr>
          <p:txBody>
            <a:bodyPr/>
            <a:lstStyle/>
            <a:p>
              <a:endParaRPr lang="en-US"/>
            </a:p>
          </p:txBody>
        </p:sp>
      </p:grpSp>
      <p:grpSp>
        <p:nvGrpSpPr>
          <p:cNvPr id="4" name="Group 4"/>
          <p:cNvGrpSpPr/>
          <p:nvPr/>
        </p:nvGrpSpPr>
        <p:grpSpPr>
          <a:xfrm>
            <a:off x="1864625" y="1019975"/>
            <a:ext cx="14572591" cy="8238325"/>
            <a:chOff x="0" y="0"/>
            <a:chExt cx="17041601" cy="9634131"/>
          </a:xfrm>
        </p:grpSpPr>
        <p:sp>
          <p:nvSpPr>
            <p:cNvPr id="5" name="Freeform 5"/>
            <p:cNvSpPr/>
            <p:nvPr/>
          </p:nvSpPr>
          <p:spPr>
            <a:xfrm>
              <a:off x="0" y="0"/>
              <a:ext cx="17041628" cy="9634093"/>
            </a:xfrm>
            <a:custGeom>
              <a:avLst/>
              <a:gdLst/>
              <a:ahLst/>
              <a:cxnLst/>
              <a:rect l="l" t="t" r="r" b="b"/>
              <a:pathLst>
                <a:path w="17041628" h="9634093">
                  <a:moveTo>
                    <a:pt x="0" y="146812"/>
                  </a:moveTo>
                  <a:cubicBezTo>
                    <a:pt x="0" y="65786"/>
                    <a:pt x="84327" y="0"/>
                    <a:pt x="188190" y="0"/>
                  </a:cubicBezTo>
                  <a:lnTo>
                    <a:pt x="16853444" y="0"/>
                  </a:lnTo>
                  <a:cubicBezTo>
                    <a:pt x="16957306" y="0"/>
                    <a:pt x="17041628" y="65786"/>
                    <a:pt x="17041628" y="146812"/>
                  </a:cubicBezTo>
                  <a:lnTo>
                    <a:pt x="17041628" y="9487281"/>
                  </a:lnTo>
                  <a:cubicBezTo>
                    <a:pt x="17041628" y="9568307"/>
                    <a:pt x="16957306" y="9634093"/>
                    <a:pt x="16853444" y="9634093"/>
                  </a:cubicBezTo>
                  <a:lnTo>
                    <a:pt x="188190" y="9634093"/>
                  </a:lnTo>
                  <a:cubicBezTo>
                    <a:pt x="84327" y="9634093"/>
                    <a:pt x="0" y="9568434"/>
                    <a:pt x="0" y="9487281"/>
                  </a:cubicBezTo>
                  <a:close/>
                </a:path>
              </a:pathLst>
            </a:custGeom>
            <a:solidFill>
              <a:srgbClr val="FFFFFF">
                <a:alpha val="84314"/>
              </a:srgbClr>
            </a:solidFill>
            <a:ln w="19065" cap="sq">
              <a:solidFill>
                <a:srgbClr val="FFFFFF"/>
              </a:solidFill>
              <a:prstDash val="solid"/>
              <a:miter/>
            </a:ln>
          </p:spPr>
          <p:txBody>
            <a:bodyPr/>
            <a:lstStyle/>
            <a:p>
              <a:endParaRPr lang="en-US"/>
            </a:p>
          </p:txBody>
        </p:sp>
      </p:grpSp>
      <p:grpSp>
        <p:nvGrpSpPr>
          <p:cNvPr id="6" name="Group 6"/>
          <p:cNvGrpSpPr/>
          <p:nvPr/>
        </p:nvGrpSpPr>
        <p:grpSpPr>
          <a:xfrm>
            <a:off x="2786079" y="1663126"/>
            <a:ext cx="12715842" cy="1260928"/>
            <a:chOff x="0" y="0"/>
            <a:chExt cx="11621960" cy="1152456"/>
          </a:xfrm>
        </p:grpSpPr>
        <p:sp>
          <p:nvSpPr>
            <p:cNvPr id="7" name="Freeform 7"/>
            <p:cNvSpPr/>
            <p:nvPr/>
          </p:nvSpPr>
          <p:spPr>
            <a:xfrm>
              <a:off x="0" y="0"/>
              <a:ext cx="11621960" cy="1152457"/>
            </a:xfrm>
            <a:custGeom>
              <a:avLst/>
              <a:gdLst/>
              <a:ahLst/>
              <a:cxnLst/>
              <a:rect l="l" t="t" r="r" b="b"/>
              <a:pathLst>
                <a:path w="11621960" h="1152457">
                  <a:moveTo>
                    <a:pt x="0" y="0"/>
                  </a:moveTo>
                  <a:lnTo>
                    <a:pt x="11621960" y="0"/>
                  </a:lnTo>
                  <a:lnTo>
                    <a:pt x="11621960" y="1152457"/>
                  </a:lnTo>
                  <a:lnTo>
                    <a:pt x="0" y="1152457"/>
                  </a:lnTo>
                  <a:close/>
                </a:path>
              </a:pathLst>
            </a:custGeom>
            <a:blipFill>
              <a:blip r:embed="rId4">
                <a:alphaModFix amt="0"/>
              </a:blip>
              <a:stretch>
                <a:fillRect t="-171087" b="-121906"/>
              </a:stretch>
            </a:blipFill>
          </p:spPr>
          <p:txBody>
            <a:bodyPr/>
            <a:lstStyle/>
            <a:p>
              <a:endParaRPr lang="en-US"/>
            </a:p>
          </p:txBody>
        </p:sp>
        <p:sp>
          <p:nvSpPr>
            <p:cNvPr id="8" name="TextBox 8"/>
            <p:cNvSpPr txBox="1"/>
            <p:nvPr/>
          </p:nvSpPr>
          <p:spPr>
            <a:xfrm>
              <a:off x="0" y="0"/>
              <a:ext cx="11621960" cy="1152456"/>
            </a:xfrm>
            <a:prstGeom prst="rect">
              <a:avLst/>
            </a:prstGeom>
          </p:spPr>
          <p:txBody>
            <a:bodyPr lIns="0" tIns="0" rIns="0" bIns="0" rtlCol="0" anchor="ctr"/>
            <a:lstStyle/>
            <a:p>
              <a:pPr algn="ctr">
                <a:lnSpc>
                  <a:spcPts val="4439"/>
                </a:lnSpc>
              </a:pPr>
              <a:r>
                <a:rPr lang="en-US" sz="3699" b="1">
                  <a:solidFill>
                    <a:srgbClr val="0A66B7"/>
                  </a:solidFill>
                  <a:latin typeface="Aptos Bold"/>
                  <a:ea typeface="Aptos Bold"/>
                  <a:cs typeface="Aptos Bold"/>
                  <a:sym typeface="Aptos Bold"/>
                </a:rPr>
                <a:t>FY2026 CONTINUUM OF CARE (COC) Program Competition</a:t>
              </a:r>
            </a:p>
            <a:p>
              <a:pPr algn="ctr">
                <a:lnSpc>
                  <a:spcPts val="4439"/>
                </a:lnSpc>
              </a:pPr>
              <a:r>
                <a:rPr lang="en-US" sz="3699">
                  <a:solidFill>
                    <a:srgbClr val="0A66B7"/>
                  </a:solidFill>
                  <a:latin typeface="Aptos"/>
                  <a:ea typeface="Aptos"/>
                  <a:cs typeface="Aptos"/>
                  <a:sym typeface="Aptos"/>
                </a:rPr>
                <a:t>NY-513 Community Provider Information Session</a:t>
              </a:r>
            </a:p>
          </p:txBody>
        </p:sp>
      </p:grpSp>
      <p:grpSp>
        <p:nvGrpSpPr>
          <p:cNvPr id="11" name="Group 11"/>
          <p:cNvGrpSpPr/>
          <p:nvPr/>
        </p:nvGrpSpPr>
        <p:grpSpPr>
          <a:xfrm>
            <a:off x="1098137" y="9402804"/>
            <a:ext cx="15923000" cy="343167"/>
            <a:chOff x="0" y="0"/>
            <a:chExt cx="21230666" cy="457556"/>
          </a:xfrm>
        </p:grpSpPr>
        <p:sp>
          <p:nvSpPr>
            <p:cNvPr id="12" name="Freeform 12"/>
            <p:cNvSpPr/>
            <p:nvPr/>
          </p:nvSpPr>
          <p:spPr>
            <a:xfrm>
              <a:off x="0" y="0"/>
              <a:ext cx="21230667" cy="457557"/>
            </a:xfrm>
            <a:custGeom>
              <a:avLst/>
              <a:gdLst/>
              <a:ahLst/>
              <a:cxnLst/>
              <a:rect l="l" t="t" r="r" b="b"/>
              <a:pathLst>
                <a:path w="21230667" h="457557">
                  <a:moveTo>
                    <a:pt x="0" y="0"/>
                  </a:moveTo>
                  <a:lnTo>
                    <a:pt x="21230667" y="0"/>
                  </a:lnTo>
                  <a:lnTo>
                    <a:pt x="21230667" y="457557"/>
                  </a:lnTo>
                  <a:lnTo>
                    <a:pt x="0" y="457557"/>
                  </a:lnTo>
                  <a:close/>
                </a:path>
              </a:pathLst>
            </a:custGeom>
            <a:blipFill>
              <a:blip r:embed="rId4">
                <a:alphaModFix amt="0"/>
              </a:blip>
              <a:stretch>
                <a:fillRect t="-854105" b="-854105"/>
              </a:stretch>
            </a:blipFill>
          </p:spPr>
          <p:txBody>
            <a:bodyPr/>
            <a:lstStyle/>
            <a:p>
              <a:endParaRPr lang="en-US"/>
            </a:p>
          </p:txBody>
        </p:sp>
        <p:sp>
          <p:nvSpPr>
            <p:cNvPr id="13" name="TextBox 13"/>
            <p:cNvSpPr txBox="1"/>
            <p:nvPr/>
          </p:nvSpPr>
          <p:spPr>
            <a:xfrm>
              <a:off x="0" y="0"/>
              <a:ext cx="21230666" cy="457556"/>
            </a:xfrm>
            <a:prstGeom prst="rect">
              <a:avLst/>
            </a:prstGeom>
          </p:spPr>
          <p:txBody>
            <a:bodyPr lIns="0" tIns="0" rIns="0" bIns="0" rtlCol="0" anchor="ctr"/>
            <a:lstStyle/>
            <a:p>
              <a:pPr algn="ctr">
                <a:lnSpc>
                  <a:spcPts val="1711"/>
                </a:lnSpc>
              </a:pPr>
              <a:r>
                <a:rPr lang="en-US" sz="1426" b="1">
                  <a:solidFill>
                    <a:srgbClr val="FFFFFF"/>
                  </a:solidFill>
                  <a:latin typeface="Aptos Bold"/>
                  <a:ea typeface="Aptos Bold"/>
                  <a:cs typeface="Aptos Bold"/>
                  <a:sym typeface="Aptos Bold"/>
                </a:rPr>
                <a:t>NY-513 | Ontario • Seneca • Wayne • Yates Counties</a:t>
              </a:r>
            </a:p>
          </p:txBody>
        </p:sp>
      </p:grpSp>
      <p:grpSp>
        <p:nvGrpSpPr>
          <p:cNvPr id="14" name="Group 14"/>
          <p:cNvGrpSpPr/>
          <p:nvPr/>
        </p:nvGrpSpPr>
        <p:grpSpPr>
          <a:xfrm>
            <a:off x="-9535" y="9983524"/>
            <a:ext cx="18320909" cy="321050"/>
            <a:chOff x="0" y="0"/>
            <a:chExt cx="24427878" cy="428066"/>
          </a:xfrm>
        </p:grpSpPr>
        <p:sp>
          <p:nvSpPr>
            <p:cNvPr id="15" name="Freeform 15"/>
            <p:cNvSpPr/>
            <p:nvPr/>
          </p:nvSpPr>
          <p:spPr>
            <a:xfrm>
              <a:off x="0" y="0"/>
              <a:ext cx="24427814" cy="428117"/>
            </a:xfrm>
            <a:custGeom>
              <a:avLst/>
              <a:gdLst/>
              <a:ahLst/>
              <a:cxnLst/>
              <a:rect l="l" t="t" r="r" b="b"/>
              <a:pathLst>
                <a:path w="24427814" h="428117">
                  <a:moveTo>
                    <a:pt x="0" y="0"/>
                  </a:moveTo>
                  <a:lnTo>
                    <a:pt x="24427814" y="0"/>
                  </a:lnTo>
                  <a:lnTo>
                    <a:pt x="24427814" y="428117"/>
                  </a:lnTo>
                  <a:lnTo>
                    <a:pt x="0" y="428117"/>
                  </a:lnTo>
                  <a:close/>
                </a:path>
              </a:pathLst>
            </a:custGeom>
            <a:solidFill>
              <a:srgbClr val="0A66B7"/>
            </a:solidFill>
            <a:ln w="19065" cap="sq">
              <a:solidFill>
                <a:srgbClr val="0A66B7"/>
              </a:solidFill>
              <a:prstDash val="solid"/>
              <a:miter/>
            </a:ln>
          </p:spPr>
          <p:txBody>
            <a:bodyPr/>
            <a:lstStyle/>
            <a:p>
              <a:endParaRPr lang="en-US"/>
            </a:p>
          </p:txBody>
        </p:sp>
      </p:grpSp>
      <p:sp>
        <p:nvSpPr>
          <p:cNvPr id="16" name="TextBox 16"/>
          <p:cNvSpPr txBox="1"/>
          <p:nvPr/>
        </p:nvSpPr>
        <p:spPr>
          <a:xfrm>
            <a:off x="2724088" y="3394166"/>
            <a:ext cx="12839823" cy="5076825"/>
          </a:xfrm>
          <a:prstGeom prst="rect">
            <a:avLst/>
          </a:prstGeom>
        </p:spPr>
        <p:txBody>
          <a:bodyPr lIns="0" tIns="0" rIns="0" bIns="0" rtlCol="0" anchor="t">
            <a:spAutoFit/>
          </a:bodyPr>
          <a:lstStyle/>
          <a:p>
            <a:pPr algn="ctr">
              <a:lnSpc>
                <a:spcPts val="4992"/>
              </a:lnSpc>
              <a:spcBef>
                <a:spcPct val="0"/>
              </a:spcBef>
            </a:pPr>
            <a:r>
              <a:rPr lang="en-US" sz="4160" b="1">
                <a:solidFill>
                  <a:srgbClr val="000000"/>
                </a:solidFill>
                <a:latin typeface="Aptos Bold"/>
                <a:ea typeface="Aptos Bold"/>
                <a:cs typeface="Aptos Bold"/>
                <a:sym typeface="Aptos Bold"/>
              </a:rPr>
              <a:t>Understanding the FY2026 HUD NOFO</a:t>
            </a:r>
          </a:p>
          <a:p>
            <a:pPr algn="ctr">
              <a:lnSpc>
                <a:spcPts val="2712"/>
              </a:lnSpc>
              <a:spcBef>
                <a:spcPct val="0"/>
              </a:spcBef>
            </a:pPr>
            <a:r>
              <a:rPr lang="en-US" sz="2260" b="1">
                <a:solidFill>
                  <a:srgbClr val="000000"/>
                </a:solidFill>
                <a:latin typeface="Aptos Bold"/>
                <a:ea typeface="Aptos Bold"/>
                <a:cs typeface="Aptos Bold"/>
                <a:sym typeface="Aptos Bold"/>
              </a:rPr>
              <a:t>Funding Opportunities • Local Competition • Rural Designation • Provider Guidance</a:t>
            </a:r>
          </a:p>
          <a:p>
            <a:pPr algn="ctr">
              <a:lnSpc>
                <a:spcPts val="2712"/>
              </a:lnSpc>
              <a:spcBef>
                <a:spcPct val="0"/>
              </a:spcBef>
            </a:pPr>
            <a:endParaRPr lang="en-US" sz="2260" b="1">
              <a:solidFill>
                <a:srgbClr val="000000"/>
              </a:solidFill>
              <a:latin typeface="Aptos Bold"/>
              <a:ea typeface="Aptos Bold"/>
              <a:cs typeface="Aptos Bold"/>
              <a:sym typeface="Aptos Bold"/>
            </a:endParaRPr>
          </a:p>
          <a:p>
            <a:pPr algn="ctr">
              <a:lnSpc>
                <a:spcPts val="2712"/>
              </a:lnSpc>
              <a:spcBef>
                <a:spcPct val="0"/>
              </a:spcBef>
            </a:pPr>
            <a:endParaRPr lang="en-US" sz="2260" b="1">
              <a:solidFill>
                <a:srgbClr val="000000"/>
              </a:solidFill>
              <a:latin typeface="Aptos Bold"/>
              <a:ea typeface="Aptos Bold"/>
              <a:cs typeface="Aptos Bold"/>
              <a:sym typeface="Aptos Bold"/>
            </a:endParaRPr>
          </a:p>
          <a:p>
            <a:pPr algn="ctr">
              <a:lnSpc>
                <a:spcPts val="2712"/>
              </a:lnSpc>
              <a:spcBef>
                <a:spcPct val="0"/>
              </a:spcBef>
            </a:pPr>
            <a:r>
              <a:rPr lang="en-US" sz="2260" b="1">
                <a:solidFill>
                  <a:srgbClr val="000000"/>
                </a:solidFill>
                <a:latin typeface="Aptos Bold"/>
                <a:ea typeface="Aptos Bold"/>
                <a:cs typeface="Aptos Bold"/>
                <a:sym typeface="Aptos Bold"/>
              </a:rPr>
              <a:t>Presented by FLACRA</a:t>
            </a:r>
          </a:p>
          <a:p>
            <a:pPr algn="ctr">
              <a:lnSpc>
                <a:spcPts val="2712"/>
              </a:lnSpc>
              <a:spcBef>
                <a:spcPct val="0"/>
              </a:spcBef>
            </a:pPr>
            <a:r>
              <a:rPr lang="en-US" sz="2260">
                <a:solidFill>
                  <a:srgbClr val="000000"/>
                </a:solidFill>
                <a:latin typeface="Aptos"/>
                <a:ea typeface="Aptos"/>
                <a:cs typeface="Aptos"/>
                <a:sym typeface="Aptos"/>
              </a:rPr>
              <a:t>Collaborative Applicant | NY-513 Finger Lakes Continuum of Care</a:t>
            </a:r>
          </a:p>
          <a:p>
            <a:pPr algn="ctr">
              <a:lnSpc>
                <a:spcPts val="2712"/>
              </a:lnSpc>
              <a:spcBef>
                <a:spcPct val="0"/>
              </a:spcBef>
            </a:pPr>
            <a:r>
              <a:rPr lang="en-US" sz="2260">
                <a:solidFill>
                  <a:srgbClr val="000000"/>
                </a:solidFill>
                <a:latin typeface="Aptos"/>
                <a:ea typeface="Aptos"/>
                <a:cs typeface="Aptos"/>
                <a:sym typeface="Aptos"/>
              </a:rPr>
              <a:t>https://www.flacra.org/coc-ny-513</a:t>
            </a:r>
          </a:p>
          <a:p>
            <a:pPr algn="ctr">
              <a:lnSpc>
                <a:spcPts val="2712"/>
              </a:lnSpc>
              <a:spcBef>
                <a:spcPct val="0"/>
              </a:spcBef>
            </a:pPr>
            <a:r>
              <a:rPr lang="en-US" sz="2260">
                <a:solidFill>
                  <a:srgbClr val="000000"/>
                </a:solidFill>
                <a:latin typeface="Aptos"/>
                <a:ea typeface="Aptos"/>
                <a:cs typeface="Aptos"/>
                <a:sym typeface="Aptos"/>
              </a:rPr>
              <a:t>July 7, 2026</a:t>
            </a:r>
          </a:p>
          <a:p>
            <a:pPr algn="ctr">
              <a:lnSpc>
                <a:spcPts val="2712"/>
              </a:lnSpc>
              <a:spcBef>
                <a:spcPct val="0"/>
              </a:spcBef>
            </a:pPr>
            <a:endParaRPr lang="en-US" sz="2260">
              <a:solidFill>
                <a:srgbClr val="000000"/>
              </a:solidFill>
              <a:latin typeface="Aptos"/>
              <a:ea typeface="Aptos"/>
              <a:cs typeface="Aptos"/>
              <a:sym typeface="Aptos"/>
            </a:endParaRPr>
          </a:p>
          <a:p>
            <a:pPr algn="ctr">
              <a:lnSpc>
                <a:spcPts val="2712"/>
              </a:lnSpc>
              <a:spcBef>
                <a:spcPct val="0"/>
              </a:spcBef>
            </a:pPr>
            <a:endParaRPr lang="en-US" sz="2260">
              <a:solidFill>
                <a:srgbClr val="000000"/>
              </a:solidFill>
              <a:latin typeface="Aptos"/>
              <a:ea typeface="Aptos"/>
              <a:cs typeface="Aptos"/>
              <a:sym typeface="Aptos"/>
            </a:endParaRPr>
          </a:p>
          <a:p>
            <a:pPr algn="ctr">
              <a:lnSpc>
                <a:spcPts val="2712"/>
              </a:lnSpc>
              <a:spcBef>
                <a:spcPct val="0"/>
              </a:spcBef>
            </a:pPr>
            <a:r>
              <a:rPr lang="en-US" sz="2260">
                <a:solidFill>
                  <a:srgbClr val="000000"/>
                </a:solidFill>
                <a:latin typeface="Aptos"/>
                <a:ea typeface="Aptos"/>
                <a:cs typeface="Aptos"/>
                <a:sym typeface="Aptos"/>
              </a:rPr>
              <a:t>This presentation provides a high-level overview of the FY2026 Continuum of Care (CoC) Program Competition and the NY-513 local competition process. It is intended to supplement—not replace—the FY2026 HUD NOFO, applicable federal regulations, and the NY-513 Competition Policies and Procedures.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WHY OUR COC QUALIFIES</a:t>
              </a:r>
            </a:p>
          </p:txBody>
        </p:sp>
      </p:grpSp>
      <p:grpSp>
        <p:nvGrpSpPr>
          <p:cNvPr id="12" name="Group 12"/>
          <p:cNvGrpSpPr/>
          <p:nvPr/>
        </p:nvGrpSpPr>
        <p:grpSpPr>
          <a:xfrm>
            <a:off x="892235" y="1043235"/>
            <a:ext cx="16334804" cy="851057"/>
            <a:chOff x="0" y="0"/>
            <a:chExt cx="21779738" cy="1134743"/>
          </a:xfrm>
        </p:grpSpPr>
        <p:sp>
          <p:nvSpPr>
            <p:cNvPr id="13" name="Freeform 13"/>
            <p:cNvSpPr/>
            <p:nvPr/>
          </p:nvSpPr>
          <p:spPr>
            <a:xfrm>
              <a:off x="0" y="0"/>
              <a:ext cx="21779736" cy="1134740"/>
            </a:xfrm>
            <a:custGeom>
              <a:avLst/>
              <a:gdLst/>
              <a:ahLst/>
              <a:cxnLst/>
              <a:rect l="l" t="t" r="r" b="b"/>
              <a:pathLst>
                <a:path w="21779736" h="1134740">
                  <a:moveTo>
                    <a:pt x="0" y="0"/>
                  </a:moveTo>
                  <a:lnTo>
                    <a:pt x="21779736" y="0"/>
                  </a:lnTo>
                  <a:lnTo>
                    <a:pt x="21779736" y="1134740"/>
                  </a:lnTo>
                  <a:lnTo>
                    <a:pt x="0" y="1134740"/>
                  </a:lnTo>
                  <a:close/>
                </a:path>
              </a:pathLst>
            </a:custGeom>
            <a:blipFill>
              <a:blip r:embed="rId3">
                <a:alphaModFix amt="0"/>
              </a:blip>
              <a:stretch>
                <a:fillRect t="-323987" b="-323988"/>
              </a:stretch>
            </a:blipFill>
          </p:spPr>
          <p:txBody>
            <a:bodyPr/>
            <a:lstStyle/>
            <a:p>
              <a:endParaRPr lang="en-US"/>
            </a:p>
          </p:txBody>
        </p:sp>
        <p:sp>
          <p:nvSpPr>
            <p:cNvPr id="14" name="TextBox 14"/>
            <p:cNvSpPr txBox="1"/>
            <p:nvPr/>
          </p:nvSpPr>
          <p:spPr>
            <a:xfrm>
              <a:off x="0" y="0"/>
              <a:ext cx="21779738" cy="1134743"/>
            </a:xfrm>
            <a:prstGeom prst="rect">
              <a:avLst/>
            </a:prstGeom>
          </p:spPr>
          <p:txBody>
            <a:bodyPr lIns="0" tIns="0" rIns="0" bIns="0" rtlCol="0" anchor="ctr"/>
            <a:lstStyle/>
            <a:p>
              <a:pPr algn="l">
                <a:lnSpc>
                  <a:spcPts val="5040"/>
                </a:lnSpc>
              </a:pPr>
              <a:r>
                <a:rPr lang="en-US" sz="4200" b="1">
                  <a:solidFill>
                    <a:srgbClr val="0B2E4A"/>
                  </a:solidFill>
                  <a:latin typeface="Aptos Bold"/>
                  <a:ea typeface="Aptos Bold"/>
                  <a:cs typeface="Aptos Bold"/>
                  <a:sym typeface="Aptos Bold"/>
                </a:rPr>
                <a:t>NY-513 Rural Designation</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19975" y="2392642"/>
            <a:ext cx="5097951" cy="5235216"/>
            <a:chOff x="0" y="0"/>
            <a:chExt cx="6797269" cy="6980288"/>
          </a:xfrm>
        </p:grpSpPr>
        <p:sp>
          <p:nvSpPr>
            <p:cNvPr id="18" name="Freeform 18"/>
            <p:cNvSpPr/>
            <p:nvPr/>
          </p:nvSpPr>
          <p:spPr>
            <a:xfrm>
              <a:off x="0" y="0"/>
              <a:ext cx="6797294" cy="6980301"/>
            </a:xfrm>
            <a:custGeom>
              <a:avLst/>
              <a:gdLst/>
              <a:ahLst/>
              <a:cxnLst/>
              <a:rect l="l" t="t" r="r" b="b"/>
              <a:pathLst>
                <a:path w="6797294" h="6980301">
                  <a:moveTo>
                    <a:pt x="0" y="146939"/>
                  </a:moveTo>
                  <a:cubicBezTo>
                    <a:pt x="0" y="65786"/>
                    <a:pt x="65786" y="0"/>
                    <a:pt x="146939" y="0"/>
                  </a:cubicBezTo>
                  <a:lnTo>
                    <a:pt x="6650355" y="0"/>
                  </a:lnTo>
                  <a:cubicBezTo>
                    <a:pt x="6731508" y="0"/>
                    <a:pt x="6797294" y="65786"/>
                    <a:pt x="6797294" y="146939"/>
                  </a:cubicBezTo>
                  <a:lnTo>
                    <a:pt x="6797294" y="6833362"/>
                  </a:lnTo>
                  <a:cubicBezTo>
                    <a:pt x="6797294" y="6914515"/>
                    <a:pt x="6731508" y="6980301"/>
                    <a:pt x="6650355" y="6980301"/>
                  </a:cubicBezTo>
                  <a:lnTo>
                    <a:pt x="146939" y="6980301"/>
                  </a:lnTo>
                  <a:cubicBezTo>
                    <a:pt x="65786" y="6980301"/>
                    <a:pt x="0" y="6914515"/>
                    <a:pt x="0" y="6833362"/>
                  </a:cubicBezTo>
                  <a:close/>
                </a:path>
              </a:pathLst>
            </a:custGeom>
            <a:solidFill>
              <a:srgbClr val="FFFFFF"/>
            </a:solidFill>
            <a:ln w="19065" cap="sq">
              <a:solidFill>
                <a:srgbClr val="D7E7F0"/>
              </a:solidFill>
              <a:prstDash val="solid"/>
              <a:miter/>
            </a:ln>
          </p:spPr>
          <p:txBody>
            <a:bodyPr/>
            <a:lstStyle/>
            <a:p>
              <a:endParaRPr lang="en-US"/>
            </a:p>
          </p:txBody>
        </p:sp>
      </p:grpSp>
      <p:grpSp>
        <p:nvGrpSpPr>
          <p:cNvPr id="19" name="Group 19"/>
          <p:cNvGrpSpPr/>
          <p:nvPr/>
        </p:nvGrpSpPr>
        <p:grpSpPr>
          <a:xfrm>
            <a:off x="1019975" y="2392642"/>
            <a:ext cx="115148" cy="5235216"/>
            <a:chOff x="0" y="0"/>
            <a:chExt cx="153530" cy="6980288"/>
          </a:xfrm>
        </p:grpSpPr>
        <p:sp>
          <p:nvSpPr>
            <p:cNvPr id="20" name="Freeform 20"/>
            <p:cNvSpPr/>
            <p:nvPr/>
          </p:nvSpPr>
          <p:spPr>
            <a:xfrm>
              <a:off x="0" y="0"/>
              <a:ext cx="153543" cy="6980301"/>
            </a:xfrm>
            <a:custGeom>
              <a:avLst/>
              <a:gdLst/>
              <a:ahLst/>
              <a:cxnLst/>
              <a:rect l="l" t="t" r="r" b="b"/>
              <a:pathLst>
                <a:path w="153543" h="6980301">
                  <a:moveTo>
                    <a:pt x="0" y="0"/>
                  </a:moveTo>
                  <a:lnTo>
                    <a:pt x="153543" y="0"/>
                  </a:lnTo>
                  <a:lnTo>
                    <a:pt x="153543" y="6980301"/>
                  </a:lnTo>
                  <a:lnTo>
                    <a:pt x="0" y="6980301"/>
                  </a:lnTo>
                  <a:close/>
                </a:path>
              </a:pathLst>
            </a:custGeom>
            <a:solidFill>
              <a:srgbClr val="0A66B7"/>
            </a:solidFill>
            <a:ln w="19065" cap="sq">
              <a:solidFill>
                <a:srgbClr val="0A66B7"/>
              </a:solidFill>
              <a:prstDash val="solid"/>
              <a:miter/>
            </a:ln>
          </p:spPr>
          <p:txBody>
            <a:bodyPr/>
            <a:lstStyle/>
            <a:p>
              <a:endParaRPr lang="en-US"/>
            </a:p>
          </p:txBody>
        </p:sp>
      </p:grpSp>
      <p:grpSp>
        <p:nvGrpSpPr>
          <p:cNvPr id="21" name="Group 21"/>
          <p:cNvGrpSpPr/>
          <p:nvPr/>
        </p:nvGrpSpPr>
        <p:grpSpPr>
          <a:xfrm>
            <a:off x="1331490" y="2621804"/>
            <a:ext cx="4529823" cy="568263"/>
            <a:chOff x="0" y="0"/>
            <a:chExt cx="6039764" cy="757684"/>
          </a:xfrm>
        </p:grpSpPr>
        <p:sp>
          <p:nvSpPr>
            <p:cNvPr id="22" name="Freeform 22"/>
            <p:cNvSpPr/>
            <p:nvPr/>
          </p:nvSpPr>
          <p:spPr>
            <a:xfrm>
              <a:off x="0" y="0"/>
              <a:ext cx="6039758" cy="757675"/>
            </a:xfrm>
            <a:custGeom>
              <a:avLst/>
              <a:gdLst/>
              <a:ahLst/>
              <a:cxnLst/>
              <a:rect l="l" t="t" r="r" b="b"/>
              <a:pathLst>
                <a:path w="6039758" h="757675">
                  <a:moveTo>
                    <a:pt x="0" y="0"/>
                  </a:moveTo>
                  <a:lnTo>
                    <a:pt x="6039758" y="0"/>
                  </a:lnTo>
                  <a:lnTo>
                    <a:pt x="6039758" y="757675"/>
                  </a:lnTo>
                  <a:lnTo>
                    <a:pt x="0" y="757675"/>
                  </a:lnTo>
                  <a:close/>
                </a:path>
              </a:pathLst>
            </a:custGeom>
            <a:blipFill>
              <a:blip r:embed="rId3">
                <a:alphaModFix amt="0"/>
              </a:blip>
              <a:stretch>
                <a:fillRect t="-121505" b="-89142"/>
              </a:stretch>
            </a:blipFill>
          </p:spPr>
          <p:txBody>
            <a:bodyPr/>
            <a:lstStyle/>
            <a:p>
              <a:endParaRPr lang="en-US"/>
            </a:p>
          </p:txBody>
        </p:sp>
        <p:sp>
          <p:nvSpPr>
            <p:cNvPr id="23" name="TextBox 23"/>
            <p:cNvSpPr txBox="1"/>
            <p:nvPr/>
          </p:nvSpPr>
          <p:spPr>
            <a:xfrm>
              <a:off x="0" y="0"/>
              <a:ext cx="6039764" cy="757684"/>
            </a:xfrm>
            <a:prstGeom prst="rect">
              <a:avLst/>
            </a:prstGeom>
          </p:spPr>
          <p:txBody>
            <a:bodyPr lIns="0" tIns="0" rIns="0" bIns="0" rtlCol="0" anchor="ctr"/>
            <a:lstStyle/>
            <a:p>
              <a:pPr algn="l">
                <a:lnSpc>
                  <a:spcPts val="3600"/>
                </a:lnSpc>
              </a:pPr>
              <a:r>
                <a:rPr lang="en-US" sz="3000" b="1">
                  <a:solidFill>
                    <a:srgbClr val="0B2E4A"/>
                  </a:solidFill>
                  <a:latin typeface="Aptos Bold"/>
                  <a:ea typeface="Aptos Bold"/>
                  <a:cs typeface="Aptos Bold"/>
                  <a:sym typeface="Aptos Bold"/>
                </a:rPr>
                <a:t>What Changed</a:t>
              </a:r>
            </a:p>
          </p:txBody>
        </p:sp>
      </p:grpSp>
      <p:grpSp>
        <p:nvGrpSpPr>
          <p:cNvPr id="24" name="Group 24"/>
          <p:cNvGrpSpPr/>
          <p:nvPr/>
        </p:nvGrpSpPr>
        <p:grpSpPr>
          <a:xfrm>
            <a:off x="1331490" y="3157147"/>
            <a:ext cx="4529823" cy="4255284"/>
            <a:chOff x="0" y="0"/>
            <a:chExt cx="6039764" cy="5673713"/>
          </a:xfrm>
        </p:grpSpPr>
        <p:sp>
          <p:nvSpPr>
            <p:cNvPr id="25" name="Freeform 25"/>
            <p:cNvSpPr/>
            <p:nvPr/>
          </p:nvSpPr>
          <p:spPr>
            <a:xfrm>
              <a:off x="0" y="0"/>
              <a:ext cx="6039758" cy="5673713"/>
            </a:xfrm>
            <a:custGeom>
              <a:avLst/>
              <a:gdLst/>
              <a:ahLst/>
              <a:cxnLst/>
              <a:rect l="l" t="t" r="r" b="b"/>
              <a:pathLst>
                <a:path w="6039758" h="5673713">
                  <a:moveTo>
                    <a:pt x="0" y="0"/>
                  </a:moveTo>
                  <a:lnTo>
                    <a:pt x="6039758" y="0"/>
                  </a:lnTo>
                  <a:lnTo>
                    <a:pt x="6039758" y="5673713"/>
                  </a:lnTo>
                  <a:lnTo>
                    <a:pt x="0" y="5673713"/>
                  </a:lnTo>
                  <a:close/>
                </a:path>
              </a:pathLst>
            </a:custGeom>
            <a:blipFill>
              <a:blip r:embed="rId3">
                <a:alphaModFix amt="0"/>
              </a:blip>
              <a:stretch>
                <a:fillRect l="-70527" r="-70527"/>
              </a:stretch>
            </a:blipFill>
          </p:spPr>
          <p:txBody>
            <a:bodyPr/>
            <a:lstStyle/>
            <a:p>
              <a:endParaRPr lang="en-US"/>
            </a:p>
          </p:txBody>
        </p:sp>
        <p:sp>
          <p:nvSpPr>
            <p:cNvPr id="26" name="TextBox 26"/>
            <p:cNvSpPr txBox="1"/>
            <p:nvPr/>
          </p:nvSpPr>
          <p:spPr>
            <a:xfrm>
              <a:off x="0" y="0"/>
              <a:ext cx="6039764" cy="5673713"/>
            </a:xfrm>
            <a:prstGeom prst="rect">
              <a:avLst/>
            </a:prstGeom>
          </p:spPr>
          <p:txBody>
            <a:bodyPr lIns="0" tIns="0" rIns="0" bIns="0" rtlCol="0" anchor="ctr"/>
            <a:lstStyle/>
            <a:p>
              <a:pPr algn="l">
                <a:lnSpc>
                  <a:spcPts val="2879"/>
                </a:lnSpc>
              </a:pPr>
              <a:r>
                <a:rPr lang="en-US" sz="2400">
                  <a:solidFill>
                    <a:srgbClr val="31404A"/>
                  </a:solidFill>
                  <a:latin typeface="Aptos"/>
                  <a:ea typeface="Aptos"/>
                  <a:cs typeface="Aptos"/>
                  <a:sym typeface="Aptos"/>
                </a:rPr>
                <a:t>The FY2026 CoC NOFO includes special provisions for eligible rural Continuums of Care.</a:t>
              </a:r>
            </a:p>
          </p:txBody>
        </p:sp>
      </p:grpSp>
      <p:grpSp>
        <p:nvGrpSpPr>
          <p:cNvPr id="27" name="Group 27"/>
          <p:cNvGrpSpPr/>
          <p:nvPr/>
        </p:nvGrpSpPr>
        <p:grpSpPr>
          <a:xfrm>
            <a:off x="6647926" y="2392642"/>
            <a:ext cx="5097951" cy="5235216"/>
            <a:chOff x="0" y="0"/>
            <a:chExt cx="6797269" cy="6980288"/>
          </a:xfrm>
        </p:grpSpPr>
        <p:sp>
          <p:nvSpPr>
            <p:cNvPr id="28" name="Freeform 28"/>
            <p:cNvSpPr/>
            <p:nvPr/>
          </p:nvSpPr>
          <p:spPr>
            <a:xfrm>
              <a:off x="0" y="0"/>
              <a:ext cx="6797294" cy="6980301"/>
            </a:xfrm>
            <a:custGeom>
              <a:avLst/>
              <a:gdLst/>
              <a:ahLst/>
              <a:cxnLst/>
              <a:rect l="l" t="t" r="r" b="b"/>
              <a:pathLst>
                <a:path w="6797294" h="6980301">
                  <a:moveTo>
                    <a:pt x="0" y="146939"/>
                  </a:moveTo>
                  <a:cubicBezTo>
                    <a:pt x="0" y="65786"/>
                    <a:pt x="65786" y="0"/>
                    <a:pt x="146939" y="0"/>
                  </a:cubicBezTo>
                  <a:lnTo>
                    <a:pt x="6650355" y="0"/>
                  </a:lnTo>
                  <a:cubicBezTo>
                    <a:pt x="6731508" y="0"/>
                    <a:pt x="6797294" y="65786"/>
                    <a:pt x="6797294" y="146939"/>
                  </a:cubicBezTo>
                  <a:lnTo>
                    <a:pt x="6797294" y="6833362"/>
                  </a:lnTo>
                  <a:cubicBezTo>
                    <a:pt x="6797294" y="6914515"/>
                    <a:pt x="6731508" y="6980301"/>
                    <a:pt x="6650355" y="6980301"/>
                  </a:cubicBezTo>
                  <a:lnTo>
                    <a:pt x="146939" y="6980301"/>
                  </a:lnTo>
                  <a:cubicBezTo>
                    <a:pt x="65786" y="6980301"/>
                    <a:pt x="0" y="6914515"/>
                    <a:pt x="0" y="6833362"/>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9" name="Group 29"/>
          <p:cNvGrpSpPr/>
          <p:nvPr/>
        </p:nvGrpSpPr>
        <p:grpSpPr>
          <a:xfrm>
            <a:off x="6647926" y="2392642"/>
            <a:ext cx="115148" cy="5235216"/>
            <a:chOff x="0" y="0"/>
            <a:chExt cx="153530" cy="6980288"/>
          </a:xfrm>
        </p:grpSpPr>
        <p:sp>
          <p:nvSpPr>
            <p:cNvPr id="30" name="Freeform 30"/>
            <p:cNvSpPr/>
            <p:nvPr/>
          </p:nvSpPr>
          <p:spPr>
            <a:xfrm>
              <a:off x="0" y="0"/>
              <a:ext cx="153543" cy="6980301"/>
            </a:xfrm>
            <a:custGeom>
              <a:avLst/>
              <a:gdLst/>
              <a:ahLst/>
              <a:cxnLst/>
              <a:rect l="l" t="t" r="r" b="b"/>
              <a:pathLst>
                <a:path w="153543" h="6980301">
                  <a:moveTo>
                    <a:pt x="0" y="0"/>
                  </a:moveTo>
                  <a:lnTo>
                    <a:pt x="153543" y="0"/>
                  </a:lnTo>
                  <a:lnTo>
                    <a:pt x="153543" y="6980301"/>
                  </a:lnTo>
                  <a:lnTo>
                    <a:pt x="0" y="6980301"/>
                  </a:lnTo>
                  <a:close/>
                </a:path>
              </a:pathLst>
            </a:custGeom>
            <a:solidFill>
              <a:srgbClr val="2C9DA7"/>
            </a:solidFill>
            <a:ln w="19065" cap="sq">
              <a:solidFill>
                <a:srgbClr val="2C9DA7"/>
              </a:solidFill>
              <a:prstDash val="solid"/>
              <a:miter/>
            </a:ln>
          </p:spPr>
          <p:txBody>
            <a:bodyPr/>
            <a:lstStyle/>
            <a:p>
              <a:endParaRPr lang="en-US"/>
            </a:p>
          </p:txBody>
        </p:sp>
      </p:grpSp>
      <p:grpSp>
        <p:nvGrpSpPr>
          <p:cNvPr id="31" name="Group 31"/>
          <p:cNvGrpSpPr/>
          <p:nvPr/>
        </p:nvGrpSpPr>
        <p:grpSpPr>
          <a:xfrm>
            <a:off x="6959451" y="2621804"/>
            <a:ext cx="4529823" cy="568263"/>
            <a:chOff x="0" y="0"/>
            <a:chExt cx="6039764" cy="757684"/>
          </a:xfrm>
        </p:grpSpPr>
        <p:sp>
          <p:nvSpPr>
            <p:cNvPr id="32" name="Freeform 32"/>
            <p:cNvSpPr/>
            <p:nvPr/>
          </p:nvSpPr>
          <p:spPr>
            <a:xfrm>
              <a:off x="0" y="0"/>
              <a:ext cx="6039758" cy="757675"/>
            </a:xfrm>
            <a:custGeom>
              <a:avLst/>
              <a:gdLst/>
              <a:ahLst/>
              <a:cxnLst/>
              <a:rect l="l" t="t" r="r" b="b"/>
              <a:pathLst>
                <a:path w="6039758" h="757675">
                  <a:moveTo>
                    <a:pt x="0" y="0"/>
                  </a:moveTo>
                  <a:lnTo>
                    <a:pt x="6039758" y="0"/>
                  </a:lnTo>
                  <a:lnTo>
                    <a:pt x="6039758" y="757675"/>
                  </a:lnTo>
                  <a:lnTo>
                    <a:pt x="0" y="757675"/>
                  </a:lnTo>
                  <a:close/>
                </a:path>
              </a:pathLst>
            </a:custGeom>
            <a:blipFill>
              <a:blip r:embed="rId3">
                <a:alphaModFix amt="0"/>
              </a:blip>
              <a:stretch>
                <a:fillRect t="-121505" b="-89142"/>
              </a:stretch>
            </a:blipFill>
          </p:spPr>
          <p:txBody>
            <a:bodyPr/>
            <a:lstStyle/>
            <a:p>
              <a:endParaRPr lang="en-US"/>
            </a:p>
          </p:txBody>
        </p:sp>
        <p:sp>
          <p:nvSpPr>
            <p:cNvPr id="33" name="TextBox 33"/>
            <p:cNvSpPr txBox="1"/>
            <p:nvPr/>
          </p:nvSpPr>
          <p:spPr>
            <a:xfrm>
              <a:off x="0" y="0"/>
              <a:ext cx="6039764" cy="757684"/>
            </a:xfrm>
            <a:prstGeom prst="rect">
              <a:avLst/>
            </a:prstGeom>
          </p:spPr>
          <p:txBody>
            <a:bodyPr lIns="0" tIns="0" rIns="0" bIns="0" rtlCol="0" anchor="ctr"/>
            <a:lstStyle/>
            <a:p>
              <a:pPr algn="l">
                <a:lnSpc>
                  <a:spcPts val="3600"/>
                </a:lnSpc>
              </a:pPr>
              <a:r>
                <a:rPr lang="en-US" sz="3000" b="1">
                  <a:solidFill>
                    <a:srgbClr val="0B2E4A"/>
                  </a:solidFill>
                  <a:latin typeface="Aptos Bold"/>
                  <a:ea typeface="Aptos Bold"/>
                  <a:cs typeface="Aptos Bold"/>
                  <a:sym typeface="Aptos Bold"/>
                </a:rPr>
                <a:t>NY-513 Qualifies</a:t>
              </a:r>
            </a:p>
          </p:txBody>
        </p:sp>
      </p:grpSp>
      <p:grpSp>
        <p:nvGrpSpPr>
          <p:cNvPr id="34" name="Group 34"/>
          <p:cNvGrpSpPr/>
          <p:nvPr/>
        </p:nvGrpSpPr>
        <p:grpSpPr>
          <a:xfrm>
            <a:off x="6959451" y="3157147"/>
            <a:ext cx="4529823" cy="4255284"/>
            <a:chOff x="0" y="0"/>
            <a:chExt cx="6039764" cy="5673713"/>
          </a:xfrm>
        </p:grpSpPr>
        <p:sp>
          <p:nvSpPr>
            <p:cNvPr id="35" name="Freeform 35"/>
            <p:cNvSpPr/>
            <p:nvPr/>
          </p:nvSpPr>
          <p:spPr>
            <a:xfrm>
              <a:off x="0" y="0"/>
              <a:ext cx="6039758" cy="5673713"/>
            </a:xfrm>
            <a:custGeom>
              <a:avLst/>
              <a:gdLst/>
              <a:ahLst/>
              <a:cxnLst/>
              <a:rect l="l" t="t" r="r" b="b"/>
              <a:pathLst>
                <a:path w="6039758" h="5673713">
                  <a:moveTo>
                    <a:pt x="0" y="0"/>
                  </a:moveTo>
                  <a:lnTo>
                    <a:pt x="6039758" y="0"/>
                  </a:lnTo>
                  <a:lnTo>
                    <a:pt x="6039758" y="5673713"/>
                  </a:lnTo>
                  <a:lnTo>
                    <a:pt x="0" y="5673713"/>
                  </a:lnTo>
                  <a:close/>
                </a:path>
              </a:pathLst>
            </a:custGeom>
            <a:blipFill>
              <a:blip r:embed="rId3">
                <a:alphaModFix amt="0"/>
              </a:blip>
              <a:stretch>
                <a:fillRect l="-70527" r="-70527"/>
              </a:stretch>
            </a:blipFill>
          </p:spPr>
          <p:txBody>
            <a:bodyPr/>
            <a:lstStyle/>
            <a:p>
              <a:endParaRPr lang="en-US"/>
            </a:p>
          </p:txBody>
        </p:sp>
        <p:sp>
          <p:nvSpPr>
            <p:cNvPr id="36" name="TextBox 36"/>
            <p:cNvSpPr txBox="1"/>
            <p:nvPr/>
          </p:nvSpPr>
          <p:spPr>
            <a:xfrm>
              <a:off x="0" y="0"/>
              <a:ext cx="6039764" cy="5673713"/>
            </a:xfrm>
            <a:prstGeom prst="rect">
              <a:avLst/>
            </a:prstGeom>
          </p:spPr>
          <p:txBody>
            <a:bodyPr lIns="0" tIns="0" rIns="0" bIns="0" rtlCol="0" anchor="ctr"/>
            <a:lstStyle/>
            <a:p>
              <a:pPr algn="l">
                <a:lnSpc>
                  <a:spcPts val="2879"/>
                </a:lnSpc>
              </a:pPr>
              <a:r>
                <a:rPr lang="en-US" sz="2400">
                  <a:solidFill>
                    <a:srgbClr val="31404A"/>
                  </a:solidFill>
                  <a:latin typeface="Aptos"/>
                  <a:ea typeface="Aptos"/>
                  <a:cs typeface="Aptos"/>
                  <a:sym typeface="Aptos"/>
                </a:rPr>
                <a:t>Although NY-513 includes both rural and non-rural counties, HUD has determined that the Continuum qualifies under the FY2026 rural provisions.</a:t>
              </a:r>
            </a:p>
          </p:txBody>
        </p:sp>
      </p:grpSp>
      <p:grpSp>
        <p:nvGrpSpPr>
          <p:cNvPr id="37" name="Group 37"/>
          <p:cNvGrpSpPr/>
          <p:nvPr/>
        </p:nvGrpSpPr>
        <p:grpSpPr>
          <a:xfrm>
            <a:off x="12275887" y="2392642"/>
            <a:ext cx="4892050" cy="5235216"/>
            <a:chOff x="0" y="0"/>
            <a:chExt cx="6522733" cy="6980288"/>
          </a:xfrm>
        </p:grpSpPr>
        <p:sp>
          <p:nvSpPr>
            <p:cNvPr id="38" name="Freeform 38"/>
            <p:cNvSpPr/>
            <p:nvPr/>
          </p:nvSpPr>
          <p:spPr>
            <a:xfrm>
              <a:off x="0" y="0"/>
              <a:ext cx="6522720" cy="6980301"/>
            </a:xfrm>
            <a:custGeom>
              <a:avLst/>
              <a:gdLst/>
              <a:ahLst/>
              <a:cxnLst/>
              <a:rect l="l" t="t" r="r" b="b"/>
              <a:pathLst>
                <a:path w="6522720" h="6980301">
                  <a:moveTo>
                    <a:pt x="0" y="147066"/>
                  </a:moveTo>
                  <a:cubicBezTo>
                    <a:pt x="0" y="65786"/>
                    <a:pt x="65786" y="0"/>
                    <a:pt x="147066" y="0"/>
                  </a:cubicBezTo>
                  <a:lnTo>
                    <a:pt x="6375654" y="0"/>
                  </a:lnTo>
                  <a:cubicBezTo>
                    <a:pt x="6456807" y="0"/>
                    <a:pt x="6522720" y="65786"/>
                    <a:pt x="6522720" y="147066"/>
                  </a:cubicBezTo>
                  <a:lnTo>
                    <a:pt x="6522720" y="6833235"/>
                  </a:lnTo>
                  <a:cubicBezTo>
                    <a:pt x="6522720" y="6914388"/>
                    <a:pt x="6456934" y="6980301"/>
                    <a:pt x="6375654" y="6980301"/>
                  </a:cubicBezTo>
                  <a:lnTo>
                    <a:pt x="147066" y="6980301"/>
                  </a:lnTo>
                  <a:cubicBezTo>
                    <a:pt x="65786" y="6980301"/>
                    <a:pt x="0" y="6914515"/>
                    <a:pt x="0" y="6833235"/>
                  </a:cubicBezTo>
                  <a:close/>
                </a:path>
              </a:pathLst>
            </a:custGeom>
            <a:solidFill>
              <a:srgbClr val="FFFFFF"/>
            </a:solidFill>
            <a:ln w="19065" cap="sq">
              <a:solidFill>
                <a:srgbClr val="D7E7F0"/>
              </a:solidFill>
              <a:prstDash val="solid"/>
              <a:miter/>
            </a:ln>
          </p:spPr>
          <p:txBody>
            <a:bodyPr/>
            <a:lstStyle/>
            <a:p>
              <a:endParaRPr lang="en-US"/>
            </a:p>
          </p:txBody>
        </p:sp>
      </p:grpSp>
      <p:grpSp>
        <p:nvGrpSpPr>
          <p:cNvPr id="39" name="Group 39"/>
          <p:cNvGrpSpPr/>
          <p:nvPr/>
        </p:nvGrpSpPr>
        <p:grpSpPr>
          <a:xfrm>
            <a:off x="12275887" y="2392642"/>
            <a:ext cx="115148" cy="5235216"/>
            <a:chOff x="0" y="0"/>
            <a:chExt cx="153530" cy="6980288"/>
          </a:xfrm>
        </p:grpSpPr>
        <p:sp>
          <p:nvSpPr>
            <p:cNvPr id="40" name="Freeform 40"/>
            <p:cNvSpPr/>
            <p:nvPr/>
          </p:nvSpPr>
          <p:spPr>
            <a:xfrm>
              <a:off x="0" y="0"/>
              <a:ext cx="153543" cy="6980301"/>
            </a:xfrm>
            <a:custGeom>
              <a:avLst/>
              <a:gdLst/>
              <a:ahLst/>
              <a:cxnLst/>
              <a:rect l="l" t="t" r="r" b="b"/>
              <a:pathLst>
                <a:path w="153543" h="6980301">
                  <a:moveTo>
                    <a:pt x="0" y="0"/>
                  </a:moveTo>
                  <a:lnTo>
                    <a:pt x="153543" y="0"/>
                  </a:lnTo>
                  <a:lnTo>
                    <a:pt x="153543" y="6980301"/>
                  </a:lnTo>
                  <a:lnTo>
                    <a:pt x="0" y="6980301"/>
                  </a:lnTo>
                  <a:close/>
                </a:path>
              </a:pathLst>
            </a:custGeom>
            <a:solidFill>
              <a:srgbClr val="28A7D6"/>
            </a:solidFill>
            <a:ln w="19065" cap="sq">
              <a:solidFill>
                <a:srgbClr val="28A7D6"/>
              </a:solidFill>
              <a:prstDash val="solid"/>
              <a:miter/>
            </a:ln>
          </p:spPr>
          <p:txBody>
            <a:bodyPr/>
            <a:lstStyle/>
            <a:p>
              <a:endParaRPr lang="en-US"/>
            </a:p>
          </p:txBody>
        </p:sp>
      </p:grpSp>
      <p:grpSp>
        <p:nvGrpSpPr>
          <p:cNvPr id="41" name="Group 41"/>
          <p:cNvGrpSpPr/>
          <p:nvPr/>
        </p:nvGrpSpPr>
        <p:grpSpPr>
          <a:xfrm>
            <a:off x="12587402" y="2621804"/>
            <a:ext cx="4323921" cy="568263"/>
            <a:chOff x="0" y="0"/>
            <a:chExt cx="5765228" cy="757684"/>
          </a:xfrm>
        </p:grpSpPr>
        <p:sp>
          <p:nvSpPr>
            <p:cNvPr id="42" name="Freeform 42"/>
            <p:cNvSpPr/>
            <p:nvPr/>
          </p:nvSpPr>
          <p:spPr>
            <a:xfrm>
              <a:off x="0" y="0"/>
              <a:ext cx="5765224" cy="757675"/>
            </a:xfrm>
            <a:custGeom>
              <a:avLst/>
              <a:gdLst/>
              <a:ahLst/>
              <a:cxnLst/>
              <a:rect l="l" t="t" r="r" b="b"/>
              <a:pathLst>
                <a:path w="5765224" h="757675">
                  <a:moveTo>
                    <a:pt x="0" y="0"/>
                  </a:moveTo>
                  <a:lnTo>
                    <a:pt x="5765224" y="0"/>
                  </a:lnTo>
                  <a:lnTo>
                    <a:pt x="5765224" y="757675"/>
                  </a:lnTo>
                  <a:lnTo>
                    <a:pt x="0" y="757675"/>
                  </a:lnTo>
                  <a:close/>
                </a:path>
              </a:pathLst>
            </a:custGeom>
            <a:blipFill>
              <a:blip r:embed="rId3">
                <a:alphaModFix amt="0"/>
              </a:blip>
              <a:stretch>
                <a:fillRect t="-114445" b="-82082"/>
              </a:stretch>
            </a:blipFill>
          </p:spPr>
          <p:txBody>
            <a:bodyPr/>
            <a:lstStyle/>
            <a:p>
              <a:endParaRPr lang="en-US"/>
            </a:p>
          </p:txBody>
        </p:sp>
        <p:sp>
          <p:nvSpPr>
            <p:cNvPr id="43" name="TextBox 43"/>
            <p:cNvSpPr txBox="1"/>
            <p:nvPr/>
          </p:nvSpPr>
          <p:spPr>
            <a:xfrm>
              <a:off x="0" y="0"/>
              <a:ext cx="5765228" cy="757684"/>
            </a:xfrm>
            <a:prstGeom prst="rect">
              <a:avLst/>
            </a:prstGeom>
          </p:spPr>
          <p:txBody>
            <a:bodyPr lIns="0" tIns="0" rIns="0" bIns="0" rtlCol="0" anchor="ctr"/>
            <a:lstStyle/>
            <a:p>
              <a:pPr algn="l">
                <a:lnSpc>
                  <a:spcPts val="3600"/>
                </a:lnSpc>
              </a:pPr>
              <a:r>
                <a:rPr lang="en-US" sz="3000" b="1">
                  <a:solidFill>
                    <a:srgbClr val="0B2E4A"/>
                  </a:solidFill>
                  <a:latin typeface="Aptos Bold"/>
                  <a:ea typeface="Aptos Bold"/>
                  <a:cs typeface="Aptos Bold"/>
                  <a:sym typeface="Aptos Bold"/>
                </a:rPr>
                <a:t>NY-513 Counties</a:t>
              </a:r>
            </a:p>
          </p:txBody>
        </p:sp>
      </p:grpSp>
      <p:grpSp>
        <p:nvGrpSpPr>
          <p:cNvPr id="44" name="Group 44"/>
          <p:cNvGrpSpPr/>
          <p:nvPr/>
        </p:nvGrpSpPr>
        <p:grpSpPr>
          <a:xfrm>
            <a:off x="12628588" y="3157147"/>
            <a:ext cx="4255284" cy="4255284"/>
            <a:chOff x="0" y="0"/>
            <a:chExt cx="5673712" cy="5673713"/>
          </a:xfrm>
        </p:grpSpPr>
        <p:sp>
          <p:nvSpPr>
            <p:cNvPr id="45" name="Freeform 45"/>
            <p:cNvSpPr/>
            <p:nvPr/>
          </p:nvSpPr>
          <p:spPr>
            <a:xfrm>
              <a:off x="0" y="0"/>
              <a:ext cx="5673713" cy="5673713"/>
            </a:xfrm>
            <a:custGeom>
              <a:avLst/>
              <a:gdLst/>
              <a:ahLst/>
              <a:cxnLst/>
              <a:rect l="l" t="t" r="r" b="b"/>
              <a:pathLst>
                <a:path w="5673713" h="5673713">
                  <a:moveTo>
                    <a:pt x="0" y="0"/>
                  </a:moveTo>
                  <a:lnTo>
                    <a:pt x="5673713" y="0"/>
                  </a:lnTo>
                  <a:lnTo>
                    <a:pt x="5673713" y="5673713"/>
                  </a:lnTo>
                  <a:lnTo>
                    <a:pt x="0" y="5673713"/>
                  </a:lnTo>
                  <a:close/>
                </a:path>
              </a:pathLst>
            </a:custGeom>
            <a:blipFill>
              <a:blip r:embed="rId3">
                <a:alphaModFix amt="0"/>
              </a:blip>
              <a:stretch>
                <a:fillRect l="-78303" r="-78303"/>
              </a:stretch>
            </a:blipFill>
          </p:spPr>
          <p:txBody>
            <a:bodyPr/>
            <a:lstStyle/>
            <a:p>
              <a:endParaRPr lang="en-US"/>
            </a:p>
          </p:txBody>
        </p:sp>
        <p:sp>
          <p:nvSpPr>
            <p:cNvPr id="46" name="TextBox 46"/>
            <p:cNvSpPr txBox="1"/>
            <p:nvPr/>
          </p:nvSpPr>
          <p:spPr>
            <a:xfrm>
              <a:off x="0" y="0"/>
              <a:ext cx="5673712" cy="5673713"/>
            </a:xfrm>
            <a:prstGeom prst="rect">
              <a:avLst/>
            </a:prstGeom>
          </p:spPr>
          <p:txBody>
            <a:bodyPr lIns="0" tIns="0" rIns="0" bIns="0" rtlCol="0" anchor="ctr"/>
            <a:lstStyle/>
            <a:p>
              <a:pPr algn="l">
                <a:lnSpc>
                  <a:spcPts val="2879"/>
                </a:lnSpc>
              </a:pPr>
              <a:r>
                <a:rPr lang="en-US" sz="2400">
                  <a:solidFill>
                    <a:srgbClr val="31404A"/>
                  </a:solidFill>
                  <a:latin typeface="Aptos"/>
                  <a:ea typeface="Aptos"/>
                  <a:cs typeface="Aptos"/>
                  <a:sym typeface="Aptos"/>
                </a:rPr>
                <a:t>Ontario County</a:t>
              </a:r>
            </a:p>
            <a:p>
              <a:pPr algn="l">
                <a:lnSpc>
                  <a:spcPts val="2879"/>
                </a:lnSpc>
              </a:pPr>
              <a:r>
                <a:rPr lang="en-US" sz="2400">
                  <a:solidFill>
                    <a:srgbClr val="31404A"/>
                  </a:solidFill>
                  <a:latin typeface="Aptos"/>
                  <a:ea typeface="Aptos"/>
                  <a:cs typeface="Aptos"/>
                  <a:sym typeface="Aptos"/>
                </a:rPr>
                <a:t>Seneca County</a:t>
              </a:r>
            </a:p>
            <a:p>
              <a:pPr algn="l">
                <a:lnSpc>
                  <a:spcPts val="2879"/>
                </a:lnSpc>
              </a:pPr>
              <a:r>
                <a:rPr lang="en-US" sz="2400">
                  <a:solidFill>
                    <a:srgbClr val="31404A"/>
                  </a:solidFill>
                  <a:latin typeface="Aptos"/>
                  <a:ea typeface="Aptos"/>
                  <a:cs typeface="Aptos"/>
                  <a:sym typeface="Aptos"/>
                </a:rPr>
                <a:t>Wayne County</a:t>
              </a:r>
            </a:p>
            <a:p>
              <a:pPr algn="l">
                <a:lnSpc>
                  <a:spcPts val="2879"/>
                </a:lnSpc>
              </a:pPr>
              <a:r>
                <a:rPr lang="en-US" sz="2400">
                  <a:solidFill>
                    <a:srgbClr val="31404A"/>
                  </a:solidFill>
                  <a:latin typeface="Aptos"/>
                  <a:ea typeface="Aptos"/>
                  <a:cs typeface="Aptos"/>
                  <a:sym typeface="Aptos"/>
                </a:rPr>
                <a:t>Yates County</a:t>
              </a:r>
            </a:p>
          </p:txBody>
        </p:sp>
      </p:grpSp>
      <p:grpSp>
        <p:nvGrpSpPr>
          <p:cNvPr id="47" name="Group 47"/>
          <p:cNvGrpSpPr/>
          <p:nvPr/>
        </p:nvGrpSpPr>
        <p:grpSpPr>
          <a:xfrm>
            <a:off x="1809264" y="8038891"/>
            <a:ext cx="14775294" cy="1166774"/>
            <a:chOff x="0" y="0"/>
            <a:chExt cx="19700392" cy="940537"/>
          </a:xfrm>
        </p:grpSpPr>
        <p:sp>
          <p:nvSpPr>
            <p:cNvPr id="48" name="Freeform 48"/>
            <p:cNvSpPr/>
            <p:nvPr/>
          </p:nvSpPr>
          <p:spPr>
            <a:xfrm>
              <a:off x="0" y="0"/>
              <a:ext cx="19700367" cy="940562"/>
            </a:xfrm>
            <a:custGeom>
              <a:avLst/>
              <a:gdLst/>
              <a:ahLst/>
              <a:cxnLst/>
              <a:rect l="l" t="t" r="r" b="b"/>
              <a:pathLst>
                <a:path w="19700367" h="940562">
                  <a:moveTo>
                    <a:pt x="0" y="131699"/>
                  </a:moveTo>
                  <a:cubicBezTo>
                    <a:pt x="0" y="58928"/>
                    <a:pt x="58928" y="0"/>
                    <a:pt x="131699" y="0"/>
                  </a:cubicBezTo>
                  <a:lnTo>
                    <a:pt x="19568668" y="0"/>
                  </a:lnTo>
                  <a:cubicBezTo>
                    <a:pt x="19641438" y="0"/>
                    <a:pt x="19700367" y="58928"/>
                    <a:pt x="19700367" y="131699"/>
                  </a:cubicBezTo>
                  <a:lnTo>
                    <a:pt x="19700367" y="808863"/>
                  </a:lnTo>
                  <a:cubicBezTo>
                    <a:pt x="19700367" y="881634"/>
                    <a:pt x="19641438" y="940562"/>
                    <a:pt x="19568668" y="940562"/>
                  </a:cubicBezTo>
                  <a:lnTo>
                    <a:pt x="131699" y="940562"/>
                  </a:lnTo>
                  <a:cubicBezTo>
                    <a:pt x="58928" y="940562"/>
                    <a:pt x="0" y="881634"/>
                    <a:pt x="0" y="808863"/>
                  </a:cubicBezTo>
                  <a:close/>
                </a:path>
              </a:pathLst>
            </a:custGeom>
            <a:solidFill>
              <a:srgbClr val="0B2E4A"/>
            </a:solidFill>
            <a:ln w="19065" cap="sq">
              <a:solidFill>
                <a:srgbClr val="0B2E4A"/>
              </a:solidFill>
              <a:prstDash val="solid"/>
              <a:miter/>
            </a:ln>
          </p:spPr>
          <p:txBody>
            <a:bodyPr/>
            <a:lstStyle/>
            <a:p>
              <a:endParaRPr lang="en-US"/>
            </a:p>
          </p:txBody>
        </p:sp>
      </p:grpSp>
      <p:grpSp>
        <p:nvGrpSpPr>
          <p:cNvPr id="49" name="Group 49"/>
          <p:cNvGrpSpPr/>
          <p:nvPr/>
        </p:nvGrpSpPr>
        <p:grpSpPr>
          <a:xfrm>
            <a:off x="1894284" y="8308067"/>
            <a:ext cx="14183920" cy="692487"/>
            <a:chOff x="0" y="-96577"/>
            <a:chExt cx="19382135" cy="846973"/>
          </a:xfrm>
        </p:grpSpPr>
        <p:sp>
          <p:nvSpPr>
            <p:cNvPr id="50" name="Freeform 50"/>
            <p:cNvSpPr/>
            <p:nvPr/>
          </p:nvSpPr>
          <p:spPr>
            <a:xfrm>
              <a:off x="0" y="0"/>
              <a:ext cx="19382135" cy="750396"/>
            </a:xfrm>
            <a:custGeom>
              <a:avLst/>
              <a:gdLst/>
              <a:ahLst/>
              <a:cxnLst/>
              <a:rect l="l" t="t" r="r" b="b"/>
              <a:pathLst>
                <a:path w="19382135" h="750396">
                  <a:moveTo>
                    <a:pt x="0" y="0"/>
                  </a:moveTo>
                  <a:lnTo>
                    <a:pt x="19382135" y="0"/>
                  </a:lnTo>
                  <a:lnTo>
                    <a:pt x="19382135" y="750396"/>
                  </a:lnTo>
                  <a:lnTo>
                    <a:pt x="0" y="750396"/>
                  </a:lnTo>
                  <a:close/>
                </a:path>
              </a:pathLst>
            </a:custGeom>
            <a:blipFill>
              <a:blip r:embed="rId3">
                <a:alphaModFix amt="0"/>
              </a:blip>
              <a:stretch>
                <a:fillRect t="-453283" b="-453282"/>
              </a:stretch>
            </a:blipFill>
          </p:spPr>
          <p:txBody>
            <a:bodyPr/>
            <a:lstStyle/>
            <a:p>
              <a:endParaRPr lang="en-US"/>
            </a:p>
          </p:txBody>
        </p:sp>
        <p:sp>
          <p:nvSpPr>
            <p:cNvPr id="51" name="TextBox 51"/>
            <p:cNvSpPr txBox="1"/>
            <p:nvPr/>
          </p:nvSpPr>
          <p:spPr>
            <a:xfrm>
              <a:off x="0" y="-96577"/>
              <a:ext cx="19382130" cy="750394"/>
            </a:xfrm>
            <a:prstGeom prst="rect">
              <a:avLst/>
            </a:prstGeom>
          </p:spPr>
          <p:txBody>
            <a:bodyPr lIns="0" tIns="0" rIns="0" bIns="0" rtlCol="0" anchor="ctr"/>
            <a:lstStyle/>
            <a:p>
              <a:pPr algn="ctr">
                <a:buNone/>
              </a:pPr>
              <a:r>
                <a:rPr lang="en-US" sz="2400" b="1" dirty="0">
                  <a:solidFill>
                    <a:schemeClr val="bg1"/>
                  </a:solidFill>
                </a:rPr>
                <a:t>Our rural designation allows NY-513 to compete for funding opportunities and eligible project types that may not otherwise be available under the standard CoC competition.</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ADDITIONAL FLEXIBILITY</a:t>
              </a:r>
            </a:p>
          </p:txBody>
        </p:sp>
      </p:grpSp>
      <p:grpSp>
        <p:nvGrpSpPr>
          <p:cNvPr id="12" name="Group 12"/>
          <p:cNvGrpSpPr/>
          <p:nvPr/>
        </p:nvGrpSpPr>
        <p:grpSpPr>
          <a:xfrm>
            <a:off x="892235" y="1043235"/>
            <a:ext cx="16334804" cy="851057"/>
            <a:chOff x="0" y="0"/>
            <a:chExt cx="21779738" cy="1134743"/>
          </a:xfrm>
        </p:grpSpPr>
        <p:sp>
          <p:nvSpPr>
            <p:cNvPr id="13" name="Freeform 13"/>
            <p:cNvSpPr/>
            <p:nvPr/>
          </p:nvSpPr>
          <p:spPr>
            <a:xfrm>
              <a:off x="0" y="0"/>
              <a:ext cx="21779736" cy="1134740"/>
            </a:xfrm>
            <a:custGeom>
              <a:avLst/>
              <a:gdLst/>
              <a:ahLst/>
              <a:cxnLst/>
              <a:rect l="l" t="t" r="r" b="b"/>
              <a:pathLst>
                <a:path w="21779736" h="1134740">
                  <a:moveTo>
                    <a:pt x="0" y="0"/>
                  </a:moveTo>
                  <a:lnTo>
                    <a:pt x="21779736" y="0"/>
                  </a:lnTo>
                  <a:lnTo>
                    <a:pt x="21779736" y="1134740"/>
                  </a:lnTo>
                  <a:lnTo>
                    <a:pt x="0" y="1134740"/>
                  </a:lnTo>
                  <a:close/>
                </a:path>
              </a:pathLst>
            </a:custGeom>
            <a:blipFill>
              <a:blip r:embed="rId3">
                <a:alphaModFix amt="0"/>
              </a:blip>
              <a:stretch>
                <a:fillRect t="-323987" b="-323988"/>
              </a:stretch>
            </a:blipFill>
          </p:spPr>
          <p:txBody>
            <a:bodyPr/>
            <a:lstStyle/>
            <a:p>
              <a:endParaRPr lang="en-US"/>
            </a:p>
          </p:txBody>
        </p:sp>
        <p:sp>
          <p:nvSpPr>
            <p:cNvPr id="14" name="TextBox 14"/>
            <p:cNvSpPr txBox="1"/>
            <p:nvPr/>
          </p:nvSpPr>
          <p:spPr>
            <a:xfrm>
              <a:off x="0" y="0"/>
              <a:ext cx="21779738" cy="1134743"/>
            </a:xfrm>
            <a:prstGeom prst="rect">
              <a:avLst/>
            </a:prstGeom>
          </p:spPr>
          <p:txBody>
            <a:bodyPr lIns="0" tIns="0" rIns="0" bIns="0" rtlCol="0" anchor="ctr"/>
            <a:lstStyle/>
            <a:p>
              <a:pPr algn="l">
                <a:lnSpc>
                  <a:spcPts val="5040"/>
                </a:lnSpc>
              </a:pPr>
              <a:r>
                <a:rPr lang="en-US" sz="4200" b="1">
                  <a:solidFill>
                    <a:srgbClr val="0B2E4A"/>
                  </a:solidFill>
                  <a:latin typeface="Aptos Bold"/>
                  <a:ea typeface="Aptos Bold"/>
                  <a:cs typeface="Aptos Bold"/>
                  <a:sym typeface="Aptos Bold"/>
                </a:rPr>
                <a:t>Rural Designation Opportunities</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88603" y="2392642"/>
            <a:ext cx="7843295" cy="6470628"/>
            <a:chOff x="0" y="0"/>
            <a:chExt cx="10457726" cy="8627504"/>
          </a:xfrm>
        </p:grpSpPr>
        <p:sp>
          <p:nvSpPr>
            <p:cNvPr id="18" name="Freeform 18"/>
            <p:cNvSpPr/>
            <p:nvPr/>
          </p:nvSpPr>
          <p:spPr>
            <a:xfrm>
              <a:off x="0" y="0"/>
              <a:ext cx="10457688" cy="8627491"/>
            </a:xfrm>
            <a:custGeom>
              <a:avLst/>
              <a:gdLst/>
              <a:ahLst/>
              <a:cxnLst/>
              <a:rect l="l" t="t" r="r" b="b"/>
              <a:pathLst>
                <a:path w="10457688" h="8627491">
                  <a:moveTo>
                    <a:pt x="0" y="146812"/>
                  </a:moveTo>
                  <a:cubicBezTo>
                    <a:pt x="0" y="65786"/>
                    <a:pt x="65786" y="0"/>
                    <a:pt x="146812" y="0"/>
                  </a:cubicBezTo>
                  <a:lnTo>
                    <a:pt x="10310876" y="0"/>
                  </a:lnTo>
                  <a:cubicBezTo>
                    <a:pt x="10392029" y="0"/>
                    <a:pt x="10457688" y="65786"/>
                    <a:pt x="10457688" y="146812"/>
                  </a:cubicBezTo>
                  <a:lnTo>
                    <a:pt x="10457688" y="8480679"/>
                  </a:lnTo>
                  <a:cubicBezTo>
                    <a:pt x="10457688" y="8561832"/>
                    <a:pt x="10391902" y="8627491"/>
                    <a:pt x="10310876" y="8627491"/>
                  </a:cubicBezTo>
                  <a:lnTo>
                    <a:pt x="146812" y="8627491"/>
                  </a:lnTo>
                  <a:cubicBezTo>
                    <a:pt x="65786" y="8627491"/>
                    <a:pt x="0" y="8561705"/>
                    <a:pt x="0" y="848067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19" name="Group 19"/>
          <p:cNvGrpSpPr/>
          <p:nvPr/>
        </p:nvGrpSpPr>
        <p:grpSpPr>
          <a:xfrm>
            <a:off x="1088603" y="2392642"/>
            <a:ext cx="115148" cy="6470628"/>
            <a:chOff x="0" y="0"/>
            <a:chExt cx="153530" cy="8627504"/>
          </a:xfrm>
        </p:grpSpPr>
        <p:sp>
          <p:nvSpPr>
            <p:cNvPr id="20" name="Freeform 20"/>
            <p:cNvSpPr/>
            <p:nvPr/>
          </p:nvSpPr>
          <p:spPr>
            <a:xfrm>
              <a:off x="0" y="0"/>
              <a:ext cx="153543" cy="8627491"/>
            </a:xfrm>
            <a:custGeom>
              <a:avLst/>
              <a:gdLst/>
              <a:ahLst/>
              <a:cxnLst/>
              <a:rect l="l" t="t" r="r" b="b"/>
              <a:pathLst>
                <a:path w="153543" h="8627491">
                  <a:moveTo>
                    <a:pt x="0" y="0"/>
                  </a:moveTo>
                  <a:lnTo>
                    <a:pt x="153543" y="0"/>
                  </a:lnTo>
                  <a:lnTo>
                    <a:pt x="153543" y="8627491"/>
                  </a:lnTo>
                  <a:lnTo>
                    <a:pt x="0" y="8627491"/>
                  </a:lnTo>
                  <a:close/>
                </a:path>
              </a:pathLst>
            </a:custGeom>
            <a:solidFill>
              <a:srgbClr val="0A66B7"/>
            </a:solidFill>
            <a:ln w="19065" cap="sq">
              <a:solidFill>
                <a:srgbClr val="0A66B7"/>
              </a:solidFill>
              <a:prstDash val="solid"/>
              <a:miter/>
            </a:ln>
          </p:spPr>
          <p:txBody>
            <a:bodyPr/>
            <a:lstStyle/>
            <a:p>
              <a:endParaRPr lang="en-US"/>
            </a:p>
          </p:txBody>
        </p:sp>
      </p:grpSp>
      <p:grpSp>
        <p:nvGrpSpPr>
          <p:cNvPr id="21" name="Group 21"/>
          <p:cNvGrpSpPr/>
          <p:nvPr/>
        </p:nvGrpSpPr>
        <p:grpSpPr>
          <a:xfrm>
            <a:off x="1400127" y="2621804"/>
            <a:ext cx="7275166" cy="604242"/>
            <a:chOff x="0" y="0"/>
            <a:chExt cx="9700222" cy="805656"/>
          </a:xfrm>
        </p:grpSpPr>
        <p:sp>
          <p:nvSpPr>
            <p:cNvPr id="22" name="Freeform 22"/>
            <p:cNvSpPr/>
            <p:nvPr/>
          </p:nvSpPr>
          <p:spPr>
            <a:xfrm>
              <a:off x="0" y="0"/>
              <a:ext cx="9700218" cy="805647"/>
            </a:xfrm>
            <a:custGeom>
              <a:avLst/>
              <a:gdLst/>
              <a:ahLst/>
              <a:cxnLst/>
              <a:rect l="l" t="t" r="r" b="b"/>
              <a:pathLst>
                <a:path w="9700218" h="805647">
                  <a:moveTo>
                    <a:pt x="0" y="0"/>
                  </a:moveTo>
                  <a:lnTo>
                    <a:pt x="9700218" y="0"/>
                  </a:lnTo>
                  <a:lnTo>
                    <a:pt x="9700218" y="805647"/>
                  </a:lnTo>
                  <a:lnTo>
                    <a:pt x="0" y="805647"/>
                  </a:lnTo>
                  <a:close/>
                </a:path>
              </a:pathLst>
            </a:custGeom>
            <a:blipFill>
              <a:blip r:embed="rId3">
                <a:alphaModFix amt="0"/>
              </a:blip>
              <a:stretch>
                <a:fillRect t="-202800" b="-166410"/>
              </a:stretch>
            </a:blipFill>
          </p:spPr>
          <p:txBody>
            <a:bodyPr/>
            <a:lstStyle/>
            <a:p>
              <a:endParaRPr lang="en-US"/>
            </a:p>
          </p:txBody>
        </p:sp>
        <p:sp>
          <p:nvSpPr>
            <p:cNvPr id="23" name="TextBox 23"/>
            <p:cNvSpPr txBox="1"/>
            <p:nvPr/>
          </p:nvSpPr>
          <p:spPr>
            <a:xfrm>
              <a:off x="0" y="9525"/>
              <a:ext cx="9700222" cy="796131"/>
            </a:xfrm>
            <a:prstGeom prst="rect">
              <a:avLst/>
            </a:prstGeom>
          </p:spPr>
          <p:txBody>
            <a:bodyPr lIns="0" tIns="0" rIns="0" bIns="0" rtlCol="0" anchor="ctr"/>
            <a:lstStyle/>
            <a:p>
              <a:pPr algn="l">
                <a:lnSpc>
                  <a:spcPts val="3840"/>
                </a:lnSpc>
              </a:pPr>
              <a:r>
                <a:rPr lang="en-US" sz="3200" b="1">
                  <a:solidFill>
                    <a:srgbClr val="0B2E4A"/>
                  </a:solidFill>
                  <a:latin typeface="Aptos Bold"/>
                  <a:ea typeface="Aptos Bold"/>
                  <a:cs typeface="Aptos Bold"/>
                  <a:sym typeface="Aptos Bold"/>
                </a:rPr>
                <a:t>Eligible rural CoCs may benefit from</a:t>
              </a:r>
            </a:p>
          </p:txBody>
        </p:sp>
      </p:grpSp>
      <p:grpSp>
        <p:nvGrpSpPr>
          <p:cNvPr id="24" name="Group 24"/>
          <p:cNvGrpSpPr/>
          <p:nvPr/>
        </p:nvGrpSpPr>
        <p:grpSpPr>
          <a:xfrm>
            <a:off x="1441304" y="3157147"/>
            <a:ext cx="7206529" cy="5490690"/>
            <a:chOff x="0" y="0"/>
            <a:chExt cx="9608706" cy="7320919"/>
          </a:xfrm>
        </p:grpSpPr>
        <p:sp>
          <p:nvSpPr>
            <p:cNvPr id="25" name="Freeform 25"/>
            <p:cNvSpPr/>
            <p:nvPr/>
          </p:nvSpPr>
          <p:spPr>
            <a:xfrm>
              <a:off x="0" y="0"/>
              <a:ext cx="9608707" cy="7320924"/>
            </a:xfrm>
            <a:custGeom>
              <a:avLst/>
              <a:gdLst/>
              <a:ahLst/>
              <a:cxnLst/>
              <a:rect l="l" t="t" r="r" b="b"/>
              <a:pathLst>
                <a:path w="9608707" h="7320924">
                  <a:moveTo>
                    <a:pt x="0" y="0"/>
                  </a:moveTo>
                  <a:lnTo>
                    <a:pt x="9608707" y="0"/>
                  </a:lnTo>
                  <a:lnTo>
                    <a:pt x="9608707" y="7320924"/>
                  </a:lnTo>
                  <a:lnTo>
                    <a:pt x="0" y="7320924"/>
                  </a:lnTo>
                  <a:close/>
                </a:path>
              </a:pathLst>
            </a:custGeom>
            <a:blipFill>
              <a:blip r:embed="rId3">
                <a:alphaModFix amt="0"/>
              </a:blip>
              <a:stretch>
                <a:fillRect l="-47755" r="-47755"/>
              </a:stretch>
            </a:blipFill>
          </p:spPr>
          <p:txBody>
            <a:bodyPr/>
            <a:lstStyle/>
            <a:p>
              <a:endParaRPr lang="en-US"/>
            </a:p>
          </p:txBody>
        </p:sp>
        <p:sp>
          <p:nvSpPr>
            <p:cNvPr id="26" name="TextBox 26"/>
            <p:cNvSpPr txBox="1"/>
            <p:nvPr/>
          </p:nvSpPr>
          <p:spPr>
            <a:xfrm>
              <a:off x="0" y="9525"/>
              <a:ext cx="9608706" cy="7311394"/>
            </a:xfrm>
            <a:prstGeom prst="rect">
              <a:avLst/>
            </a:prstGeom>
          </p:spPr>
          <p:txBody>
            <a:bodyPr lIns="0" tIns="0" rIns="0" bIns="0" rtlCol="0" anchor="ctr"/>
            <a:lstStyle/>
            <a:p>
              <a:pPr marL="457200" indent="-457200" algn="l">
                <a:lnSpc>
                  <a:spcPts val="3480"/>
                </a:lnSpc>
                <a:buFont typeface="Arial" panose="020B0604020202020204" pitchFamily="34" charset="0"/>
                <a:buChar char="•"/>
              </a:pPr>
              <a:r>
                <a:rPr lang="en-US" sz="2900" dirty="0">
                  <a:solidFill>
                    <a:srgbClr val="31404A"/>
                  </a:solidFill>
                  <a:latin typeface="Aptos"/>
                  <a:ea typeface="Aptos"/>
                  <a:cs typeface="Aptos"/>
                  <a:sym typeface="Aptos"/>
                </a:rPr>
                <a:t>Expanded eligible project types</a:t>
              </a:r>
            </a:p>
            <a:p>
              <a:pPr marL="457200" indent="-457200" algn="l">
                <a:lnSpc>
                  <a:spcPts val="3480"/>
                </a:lnSpc>
                <a:buFont typeface="Arial" panose="020B0604020202020204" pitchFamily="34" charset="0"/>
                <a:buChar char="•"/>
              </a:pPr>
              <a:r>
                <a:rPr lang="en-US" sz="2900" dirty="0">
                  <a:solidFill>
                    <a:srgbClr val="31404A"/>
                  </a:solidFill>
                  <a:latin typeface="Aptos"/>
                  <a:ea typeface="Aptos"/>
                  <a:cs typeface="Aptos"/>
                  <a:sym typeface="Aptos"/>
                </a:rPr>
                <a:t>Increased flexibility in project design</a:t>
              </a:r>
            </a:p>
            <a:p>
              <a:pPr marL="457200" indent="-457200" algn="l">
                <a:lnSpc>
                  <a:spcPts val="3480"/>
                </a:lnSpc>
                <a:buFont typeface="Arial" panose="020B0604020202020204" pitchFamily="34" charset="0"/>
                <a:buChar char="•"/>
              </a:pPr>
              <a:r>
                <a:rPr lang="en-US" sz="2900" dirty="0">
                  <a:solidFill>
                    <a:srgbClr val="31404A"/>
                  </a:solidFill>
                  <a:latin typeface="Aptos"/>
                  <a:ea typeface="Aptos"/>
                  <a:cs typeface="Aptos"/>
                  <a:sym typeface="Aptos"/>
                </a:rPr>
                <a:t>Recognition of rural housing and service challenges</a:t>
              </a:r>
            </a:p>
            <a:p>
              <a:pPr marL="457200" indent="-457200" algn="l">
                <a:lnSpc>
                  <a:spcPts val="3480"/>
                </a:lnSpc>
                <a:buFont typeface="Arial" panose="020B0604020202020204" pitchFamily="34" charset="0"/>
                <a:buChar char="•"/>
              </a:pPr>
              <a:r>
                <a:rPr lang="en-US" sz="2900" dirty="0">
                  <a:solidFill>
                    <a:srgbClr val="31404A"/>
                  </a:solidFill>
                  <a:latin typeface="Aptos"/>
                  <a:ea typeface="Aptos"/>
                  <a:cs typeface="Aptos"/>
                  <a:sym typeface="Aptos"/>
                </a:rPr>
                <a:t>Opportunities to address transportation barriers</a:t>
              </a:r>
            </a:p>
            <a:p>
              <a:pPr marL="457200" indent="-457200" algn="l">
                <a:lnSpc>
                  <a:spcPts val="3480"/>
                </a:lnSpc>
                <a:buFont typeface="Arial" panose="020B0604020202020204" pitchFamily="34" charset="0"/>
                <a:buChar char="•"/>
              </a:pPr>
              <a:r>
                <a:rPr lang="en-US" sz="2900" dirty="0">
                  <a:solidFill>
                    <a:srgbClr val="31404A"/>
                  </a:solidFill>
                  <a:latin typeface="Aptos"/>
                  <a:ea typeface="Aptos"/>
                  <a:cs typeface="Aptos"/>
                  <a:sym typeface="Aptos"/>
                </a:rPr>
                <a:t>Greater emphasis on dispersed communities</a:t>
              </a:r>
            </a:p>
            <a:p>
              <a:pPr marL="457200" indent="-457200" algn="l">
                <a:lnSpc>
                  <a:spcPts val="3480"/>
                </a:lnSpc>
                <a:buFont typeface="Arial" panose="020B0604020202020204" pitchFamily="34" charset="0"/>
                <a:buChar char="•"/>
              </a:pPr>
              <a:r>
                <a:rPr lang="en-US" sz="2900" dirty="0">
                  <a:solidFill>
                    <a:srgbClr val="31404A"/>
                  </a:solidFill>
                  <a:latin typeface="Aptos"/>
                  <a:ea typeface="Aptos"/>
                  <a:cs typeface="Aptos"/>
                  <a:sym typeface="Aptos"/>
                </a:rPr>
                <a:t>Consideration of limited housing resources</a:t>
              </a:r>
            </a:p>
          </p:txBody>
        </p:sp>
      </p:grpSp>
      <p:grpSp>
        <p:nvGrpSpPr>
          <p:cNvPr id="27" name="Group 27"/>
          <p:cNvGrpSpPr/>
          <p:nvPr/>
        </p:nvGrpSpPr>
        <p:grpSpPr>
          <a:xfrm>
            <a:off x="9530544" y="2392642"/>
            <a:ext cx="7706030" cy="4381538"/>
            <a:chOff x="0" y="0"/>
            <a:chExt cx="10274706" cy="8627504"/>
          </a:xfrm>
        </p:grpSpPr>
        <p:sp>
          <p:nvSpPr>
            <p:cNvPr id="28" name="Freeform 28"/>
            <p:cNvSpPr/>
            <p:nvPr/>
          </p:nvSpPr>
          <p:spPr>
            <a:xfrm>
              <a:off x="0" y="0"/>
              <a:ext cx="10274681" cy="8627491"/>
            </a:xfrm>
            <a:custGeom>
              <a:avLst/>
              <a:gdLst/>
              <a:ahLst/>
              <a:cxnLst/>
              <a:rect l="l" t="t" r="r" b="b"/>
              <a:pathLst>
                <a:path w="10274681" h="8627491">
                  <a:moveTo>
                    <a:pt x="0" y="146812"/>
                  </a:moveTo>
                  <a:cubicBezTo>
                    <a:pt x="0" y="65786"/>
                    <a:pt x="65786" y="0"/>
                    <a:pt x="146812" y="0"/>
                  </a:cubicBezTo>
                  <a:lnTo>
                    <a:pt x="10127869" y="0"/>
                  </a:lnTo>
                  <a:cubicBezTo>
                    <a:pt x="10209022" y="0"/>
                    <a:pt x="10274681" y="65786"/>
                    <a:pt x="10274681" y="146812"/>
                  </a:cubicBezTo>
                  <a:lnTo>
                    <a:pt x="10274681" y="8480679"/>
                  </a:lnTo>
                  <a:cubicBezTo>
                    <a:pt x="10274681" y="8561832"/>
                    <a:pt x="10208895" y="8627491"/>
                    <a:pt x="10127869" y="8627491"/>
                  </a:cubicBezTo>
                  <a:lnTo>
                    <a:pt x="146812" y="8627491"/>
                  </a:lnTo>
                  <a:cubicBezTo>
                    <a:pt x="65786" y="8627491"/>
                    <a:pt x="0" y="8561705"/>
                    <a:pt x="0" y="848067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9" name="Group 29"/>
          <p:cNvGrpSpPr/>
          <p:nvPr/>
        </p:nvGrpSpPr>
        <p:grpSpPr>
          <a:xfrm>
            <a:off x="9530544" y="2392642"/>
            <a:ext cx="115148" cy="4386164"/>
            <a:chOff x="0" y="0"/>
            <a:chExt cx="153530" cy="8627504"/>
          </a:xfrm>
        </p:grpSpPr>
        <p:sp>
          <p:nvSpPr>
            <p:cNvPr id="30" name="Freeform 30"/>
            <p:cNvSpPr/>
            <p:nvPr/>
          </p:nvSpPr>
          <p:spPr>
            <a:xfrm>
              <a:off x="0" y="0"/>
              <a:ext cx="153543" cy="8627491"/>
            </a:xfrm>
            <a:custGeom>
              <a:avLst/>
              <a:gdLst/>
              <a:ahLst/>
              <a:cxnLst/>
              <a:rect l="l" t="t" r="r" b="b"/>
              <a:pathLst>
                <a:path w="153543" h="8627491">
                  <a:moveTo>
                    <a:pt x="0" y="0"/>
                  </a:moveTo>
                  <a:lnTo>
                    <a:pt x="153543" y="0"/>
                  </a:lnTo>
                  <a:lnTo>
                    <a:pt x="153543" y="8627491"/>
                  </a:lnTo>
                  <a:lnTo>
                    <a:pt x="0" y="8627491"/>
                  </a:lnTo>
                  <a:close/>
                </a:path>
              </a:pathLst>
            </a:custGeom>
            <a:solidFill>
              <a:srgbClr val="2C9DA7"/>
            </a:solidFill>
            <a:ln w="19065" cap="sq">
              <a:solidFill>
                <a:srgbClr val="2C9DA7"/>
              </a:solidFill>
              <a:prstDash val="solid"/>
              <a:miter/>
            </a:ln>
          </p:spPr>
          <p:txBody>
            <a:bodyPr/>
            <a:lstStyle/>
            <a:p>
              <a:endParaRPr lang="en-US"/>
            </a:p>
          </p:txBody>
        </p:sp>
      </p:grpSp>
      <p:grpSp>
        <p:nvGrpSpPr>
          <p:cNvPr id="31" name="Group 31"/>
          <p:cNvGrpSpPr/>
          <p:nvPr/>
        </p:nvGrpSpPr>
        <p:grpSpPr>
          <a:xfrm>
            <a:off x="9842059" y="2621804"/>
            <a:ext cx="7137892" cy="604242"/>
            <a:chOff x="0" y="0"/>
            <a:chExt cx="9517190" cy="805656"/>
          </a:xfrm>
        </p:grpSpPr>
        <p:sp>
          <p:nvSpPr>
            <p:cNvPr id="32" name="Freeform 32"/>
            <p:cNvSpPr/>
            <p:nvPr/>
          </p:nvSpPr>
          <p:spPr>
            <a:xfrm>
              <a:off x="0" y="0"/>
              <a:ext cx="9517195" cy="805647"/>
            </a:xfrm>
            <a:custGeom>
              <a:avLst/>
              <a:gdLst/>
              <a:ahLst/>
              <a:cxnLst/>
              <a:rect l="l" t="t" r="r" b="b"/>
              <a:pathLst>
                <a:path w="9517195" h="805647">
                  <a:moveTo>
                    <a:pt x="0" y="0"/>
                  </a:moveTo>
                  <a:lnTo>
                    <a:pt x="9517195" y="0"/>
                  </a:lnTo>
                  <a:lnTo>
                    <a:pt x="9517195" y="805647"/>
                  </a:lnTo>
                  <a:lnTo>
                    <a:pt x="0" y="805647"/>
                  </a:lnTo>
                  <a:close/>
                </a:path>
              </a:pathLst>
            </a:custGeom>
            <a:blipFill>
              <a:blip r:embed="rId3">
                <a:alphaModFix amt="0"/>
              </a:blip>
              <a:stretch>
                <a:fillRect t="-198373" b="-161983"/>
              </a:stretch>
            </a:blipFill>
          </p:spPr>
          <p:txBody>
            <a:bodyPr/>
            <a:lstStyle/>
            <a:p>
              <a:endParaRPr lang="en-US"/>
            </a:p>
          </p:txBody>
        </p:sp>
        <p:sp>
          <p:nvSpPr>
            <p:cNvPr id="33" name="TextBox 33"/>
            <p:cNvSpPr txBox="1"/>
            <p:nvPr/>
          </p:nvSpPr>
          <p:spPr>
            <a:xfrm>
              <a:off x="0" y="9525"/>
              <a:ext cx="9517190" cy="796131"/>
            </a:xfrm>
            <a:prstGeom prst="rect">
              <a:avLst/>
            </a:prstGeom>
          </p:spPr>
          <p:txBody>
            <a:bodyPr lIns="0" tIns="0" rIns="0" bIns="0" rtlCol="0" anchor="ctr"/>
            <a:lstStyle/>
            <a:p>
              <a:pPr algn="l">
                <a:lnSpc>
                  <a:spcPts val="3840"/>
                </a:lnSpc>
              </a:pPr>
              <a:r>
                <a:rPr lang="en-US" sz="3200" b="1">
                  <a:solidFill>
                    <a:srgbClr val="0B2E4A"/>
                  </a:solidFill>
                  <a:latin typeface="Aptos Bold"/>
                  <a:ea typeface="Aptos Bold"/>
                  <a:cs typeface="Aptos Bold"/>
                  <a:sym typeface="Aptos Bold"/>
                </a:rPr>
                <a:t>Rural challenges HUD recognizes</a:t>
              </a:r>
            </a:p>
          </p:txBody>
        </p:sp>
      </p:grpSp>
      <p:grpSp>
        <p:nvGrpSpPr>
          <p:cNvPr id="34" name="Group 34"/>
          <p:cNvGrpSpPr/>
          <p:nvPr/>
        </p:nvGrpSpPr>
        <p:grpSpPr>
          <a:xfrm>
            <a:off x="9883245" y="2184047"/>
            <a:ext cx="7094663" cy="6470618"/>
            <a:chOff x="0" y="-1297466"/>
            <a:chExt cx="9459551" cy="8618390"/>
          </a:xfrm>
        </p:grpSpPr>
        <p:sp>
          <p:nvSpPr>
            <p:cNvPr id="35" name="Freeform 35"/>
            <p:cNvSpPr/>
            <p:nvPr/>
          </p:nvSpPr>
          <p:spPr>
            <a:xfrm>
              <a:off x="0" y="0"/>
              <a:ext cx="9425684" cy="7320924"/>
            </a:xfrm>
            <a:custGeom>
              <a:avLst/>
              <a:gdLst/>
              <a:ahLst/>
              <a:cxnLst/>
              <a:rect l="l" t="t" r="r" b="b"/>
              <a:pathLst>
                <a:path w="9425684" h="7320924">
                  <a:moveTo>
                    <a:pt x="0" y="0"/>
                  </a:moveTo>
                  <a:lnTo>
                    <a:pt x="9425684" y="0"/>
                  </a:lnTo>
                  <a:lnTo>
                    <a:pt x="9425684" y="7320924"/>
                  </a:lnTo>
                  <a:lnTo>
                    <a:pt x="0" y="7320924"/>
                  </a:lnTo>
                  <a:close/>
                </a:path>
              </a:pathLst>
            </a:custGeom>
            <a:blipFill>
              <a:blip r:embed="rId3">
                <a:alphaModFix amt="0"/>
              </a:blip>
              <a:stretch>
                <a:fillRect l="-49653" r="-49653"/>
              </a:stretch>
            </a:blipFill>
          </p:spPr>
          <p:txBody>
            <a:bodyPr/>
            <a:lstStyle/>
            <a:p>
              <a:endParaRPr lang="en-US"/>
            </a:p>
          </p:txBody>
        </p:sp>
        <p:sp>
          <p:nvSpPr>
            <p:cNvPr id="36" name="TextBox 36"/>
            <p:cNvSpPr txBox="1"/>
            <p:nvPr/>
          </p:nvSpPr>
          <p:spPr>
            <a:xfrm>
              <a:off x="33865" y="-1297466"/>
              <a:ext cx="9425686" cy="7311394"/>
            </a:xfrm>
            <a:prstGeom prst="rect">
              <a:avLst/>
            </a:prstGeom>
          </p:spPr>
          <p:txBody>
            <a:bodyPr lIns="0" tIns="0" rIns="0" bIns="0" rtlCol="0" anchor="ctr"/>
            <a:lstStyle/>
            <a:p>
              <a:pPr marL="457200" indent="-457200" algn="l">
                <a:lnSpc>
                  <a:spcPts val="3480"/>
                </a:lnSpc>
                <a:buFont typeface="Arial" panose="020B0604020202020204" pitchFamily="34" charset="0"/>
                <a:buChar char="•"/>
              </a:pPr>
              <a:r>
                <a:rPr lang="en-US" sz="2900" dirty="0">
                  <a:solidFill>
                    <a:srgbClr val="31404A"/>
                  </a:solidFill>
                  <a:latin typeface="Aptos"/>
                  <a:ea typeface="Aptos"/>
                  <a:cs typeface="Aptos"/>
                  <a:sym typeface="Aptos"/>
                </a:rPr>
                <a:t>Limited affordable housing</a:t>
              </a:r>
            </a:p>
            <a:p>
              <a:pPr marL="457200" indent="-457200" algn="l">
                <a:lnSpc>
                  <a:spcPts val="3480"/>
                </a:lnSpc>
                <a:buFont typeface="Arial" panose="020B0604020202020204" pitchFamily="34" charset="0"/>
                <a:buChar char="•"/>
              </a:pPr>
              <a:r>
                <a:rPr lang="en-US" sz="2900" dirty="0">
                  <a:solidFill>
                    <a:srgbClr val="31404A"/>
                  </a:solidFill>
                  <a:latin typeface="Aptos"/>
                  <a:ea typeface="Aptos"/>
                  <a:cs typeface="Aptos"/>
                  <a:sym typeface="Aptos"/>
                </a:rPr>
                <a:t>Longer travel distances</a:t>
              </a:r>
            </a:p>
            <a:p>
              <a:pPr marL="457200" indent="-457200" algn="l">
                <a:lnSpc>
                  <a:spcPts val="3480"/>
                </a:lnSpc>
                <a:buFont typeface="Arial" panose="020B0604020202020204" pitchFamily="34" charset="0"/>
                <a:buChar char="•"/>
              </a:pPr>
              <a:r>
                <a:rPr lang="en-US" sz="2900" dirty="0">
                  <a:solidFill>
                    <a:srgbClr val="31404A"/>
                  </a:solidFill>
                  <a:latin typeface="Aptos"/>
                  <a:ea typeface="Aptos"/>
                  <a:cs typeface="Aptos"/>
                  <a:sym typeface="Aptos"/>
                </a:rPr>
                <a:t>Limited public transportation</a:t>
              </a:r>
            </a:p>
            <a:p>
              <a:pPr marL="457200" indent="-457200" algn="l">
                <a:lnSpc>
                  <a:spcPts val="3480"/>
                </a:lnSpc>
                <a:buFont typeface="Arial" panose="020B0604020202020204" pitchFamily="34" charset="0"/>
                <a:buChar char="•"/>
              </a:pPr>
              <a:r>
                <a:rPr lang="en-US" sz="2900" dirty="0">
                  <a:solidFill>
                    <a:srgbClr val="31404A"/>
                  </a:solidFill>
                  <a:latin typeface="Aptos"/>
                  <a:ea typeface="Aptos"/>
                  <a:cs typeface="Aptos"/>
                  <a:sym typeface="Aptos"/>
                </a:rPr>
                <a:t>Workforce shortages</a:t>
              </a:r>
            </a:p>
            <a:p>
              <a:pPr marL="457200" indent="-457200" algn="l">
                <a:lnSpc>
                  <a:spcPts val="3480"/>
                </a:lnSpc>
                <a:buFont typeface="Arial" panose="020B0604020202020204" pitchFamily="34" charset="0"/>
                <a:buChar char="•"/>
              </a:pPr>
              <a:r>
                <a:rPr lang="en-US" sz="2900" dirty="0">
                  <a:solidFill>
                    <a:srgbClr val="31404A"/>
                  </a:solidFill>
                  <a:latin typeface="Aptos"/>
                  <a:ea typeface="Aptos"/>
                  <a:cs typeface="Aptos"/>
                  <a:sym typeface="Aptos"/>
                </a:rPr>
                <a:t>Fewer behavioral health and supportive service providers</a:t>
              </a:r>
            </a:p>
          </p:txBody>
        </p:sp>
      </p:grpSp>
      <p:grpSp>
        <p:nvGrpSpPr>
          <p:cNvPr id="37" name="Group 27">
            <a:extLst>
              <a:ext uri="{FF2B5EF4-FFF2-40B4-BE49-F238E27FC236}">
                <a16:creationId xmlns:a16="http://schemas.microsoft.com/office/drawing/2014/main" id="{EB55A79E-58BA-EC20-68D2-B8DDCB486FD6}"/>
              </a:ext>
            </a:extLst>
          </p:cNvPr>
          <p:cNvGrpSpPr/>
          <p:nvPr/>
        </p:nvGrpSpPr>
        <p:grpSpPr>
          <a:xfrm>
            <a:off x="9530544" y="7175255"/>
            <a:ext cx="7706030" cy="1688005"/>
            <a:chOff x="0" y="0"/>
            <a:chExt cx="10274706" cy="8627504"/>
          </a:xfrm>
        </p:grpSpPr>
        <p:sp>
          <p:nvSpPr>
            <p:cNvPr id="38" name="Freeform 28">
              <a:extLst>
                <a:ext uri="{FF2B5EF4-FFF2-40B4-BE49-F238E27FC236}">
                  <a16:creationId xmlns:a16="http://schemas.microsoft.com/office/drawing/2014/main" id="{819F4841-0526-5C86-E688-44851F3DA83A}"/>
                </a:ext>
              </a:extLst>
            </p:cNvPr>
            <p:cNvSpPr/>
            <p:nvPr/>
          </p:nvSpPr>
          <p:spPr>
            <a:xfrm>
              <a:off x="0" y="0"/>
              <a:ext cx="10274681" cy="8627491"/>
            </a:xfrm>
            <a:custGeom>
              <a:avLst/>
              <a:gdLst/>
              <a:ahLst/>
              <a:cxnLst/>
              <a:rect l="l" t="t" r="r" b="b"/>
              <a:pathLst>
                <a:path w="10274681" h="8627491">
                  <a:moveTo>
                    <a:pt x="0" y="146812"/>
                  </a:moveTo>
                  <a:cubicBezTo>
                    <a:pt x="0" y="65786"/>
                    <a:pt x="65786" y="0"/>
                    <a:pt x="146812" y="0"/>
                  </a:cubicBezTo>
                  <a:lnTo>
                    <a:pt x="10127869" y="0"/>
                  </a:lnTo>
                  <a:cubicBezTo>
                    <a:pt x="10209022" y="0"/>
                    <a:pt x="10274681" y="65786"/>
                    <a:pt x="10274681" y="146812"/>
                  </a:cubicBezTo>
                  <a:lnTo>
                    <a:pt x="10274681" y="8480679"/>
                  </a:lnTo>
                  <a:cubicBezTo>
                    <a:pt x="10274681" y="8561832"/>
                    <a:pt x="10208895" y="8627491"/>
                    <a:pt x="10127869" y="8627491"/>
                  </a:cubicBezTo>
                  <a:lnTo>
                    <a:pt x="146812" y="8627491"/>
                  </a:lnTo>
                  <a:cubicBezTo>
                    <a:pt x="65786" y="8627491"/>
                    <a:pt x="0" y="8561705"/>
                    <a:pt x="0" y="848067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39" name="Group 29">
            <a:extLst>
              <a:ext uri="{FF2B5EF4-FFF2-40B4-BE49-F238E27FC236}">
                <a16:creationId xmlns:a16="http://schemas.microsoft.com/office/drawing/2014/main" id="{DBA51CB0-0402-61F8-A284-67D1FCF98286}"/>
              </a:ext>
            </a:extLst>
          </p:cNvPr>
          <p:cNvGrpSpPr/>
          <p:nvPr/>
        </p:nvGrpSpPr>
        <p:grpSpPr>
          <a:xfrm>
            <a:off x="9530544" y="7175255"/>
            <a:ext cx="115148" cy="1689787"/>
            <a:chOff x="0" y="0"/>
            <a:chExt cx="153530" cy="8627504"/>
          </a:xfrm>
        </p:grpSpPr>
        <p:sp>
          <p:nvSpPr>
            <p:cNvPr id="40" name="Freeform 30">
              <a:extLst>
                <a:ext uri="{FF2B5EF4-FFF2-40B4-BE49-F238E27FC236}">
                  <a16:creationId xmlns:a16="http://schemas.microsoft.com/office/drawing/2014/main" id="{92BCF679-CD46-B495-2F8F-CA7357027487}"/>
                </a:ext>
              </a:extLst>
            </p:cNvPr>
            <p:cNvSpPr/>
            <p:nvPr/>
          </p:nvSpPr>
          <p:spPr>
            <a:xfrm>
              <a:off x="0" y="0"/>
              <a:ext cx="153543" cy="8627491"/>
            </a:xfrm>
            <a:custGeom>
              <a:avLst/>
              <a:gdLst/>
              <a:ahLst/>
              <a:cxnLst/>
              <a:rect l="l" t="t" r="r" b="b"/>
              <a:pathLst>
                <a:path w="153543" h="8627491">
                  <a:moveTo>
                    <a:pt x="0" y="0"/>
                  </a:moveTo>
                  <a:lnTo>
                    <a:pt x="153543" y="0"/>
                  </a:lnTo>
                  <a:lnTo>
                    <a:pt x="153543" y="8627491"/>
                  </a:lnTo>
                  <a:lnTo>
                    <a:pt x="0" y="8627491"/>
                  </a:lnTo>
                  <a:close/>
                </a:path>
              </a:pathLst>
            </a:custGeom>
            <a:solidFill>
              <a:srgbClr val="2C9DA7"/>
            </a:solidFill>
            <a:ln w="19065" cap="sq">
              <a:solidFill>
                <a:srgbClr val="2C9DA7"/>
              </a:solidFill>
              <a:prstDash val="solid"/>
              <a:miter/>
            </a:ln>
          </p:spPr>
          <p:txBody>
            <a:bodyPr/>
            <a:lstStyle/>
            <a:p>
              <a:endParaRPr lang="en-US"/>
            </a:p>
          </p:txBody>
        </p:sp>
      </p:grpSp>
      <p:sp>
        <p:nvSpPr>
          <p:cNvPr id="41" name="TextBox 36">
            <a:extLst>
              <a:ext uri="{FF2B5EF4-FFF2-40B4-BE49-F238E27FC236}">
                <a16:creationId xmlns:a16="http://schemas.microsoft.com/office/drawing/2014/main" id="{7244BF85-CA8B-A4CD-138A-DC697D38480C}"/>
              </a:ext>
            </a:extLst>
          </p:cNvPr>
          <p:cNvSpPr txBox="1"/>
          <p:nvPr/>
        </p:nvSpPr>
        <p:spPr>
          <a:xfrm>
            <a:off x="9883244" y="5274588"/>
            <a:ext cx="7069264" cy="5489336"/>
          </a:xfrm>
          <a:prstGeom prst="rect">
            <a:avLst/>
          </a:prstGeom>
        </p:spPr>
        <p:txBody>
          <a:bodyPr lIns="0" tIns="0" rIns="0" bIns="0" rtlCol="0" anchor="ctr"/>
          <a:lstStyle/>
          <a:p>
            <a:r>
              <a:rPr lang="en-US" sz="2400" dirty="0"/>
              <a:t>HUD recognizes that rural homelessness often looks different than homelessness in urban areas. The FY2026 NOFO acknowledges these differences by providing additional flexibility for eligible rural CoCs.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WHAT RURAL DESIGNATION MEANS</a:t>
              </a:r>
            </a:p>
          </p:txBody>
        </p:sp>
      </p:grpSp>
      <p:grpSp>
        <p:nvGrpSpPr>
          <p:cNvPr id="12" name="Group 12"/>
          <p:cNvGrpSpPr/>
          <p:nvPr/>
        </p:nvGrpSpPr>
        <p:grpSpPr>
          <a:xfrm>
            <a:off x="892235" y="1043235"/>
            <a:ext cx="16334804" cy="851057"/>
            <a:chOff x="0" y="0"/>
            <a:chExt cx="21779738" cy="1134743"/>
          </a:xfrm>
        </p:grpSpPr>
        <p:sp>
          <p:nvSpPr>
            <p:cNvPr id="13" name="Freeform 13"/>
            <p:cNvSpPr/>
            <p:nvPr/>
          </p:nvSpPr>
          <p:spPr>
            <a:xfrm>
              <a:off x="0" y="0"/>
              <a:ext cx="21779736" cy="1134740"/>
            </a:xfrm>
            <a:custGeom>
              <a:avLst/>
              <a:gdLst/>
              <a:ahLst/>
              <a:cxnLst/>
              <a:rect l="l" t="t" r="r" b="b"/>
              <a:pathLst>
                <a:path w="21779736" h="1134740">
                  <a:moveTo>
                    <a:pt x="0" y="0"/>
                  </a:moveTo>
                  <a:lnTo>
                    <a:pt x="21779736" y="0"/>
                  </a:lnTo>
                  <a:lnTo>
                    <a:pt x="21779736" y="1134740"/>
                  </a:lnTo>
                  <a:lnTo>
                    <a:pt x="0" y="1134740"/>
                  </a:lnTo>
                  <a:close/>
                </a:path>
              </a:pathLst>
            </a:custGeom>
            <a:blipFill>
              <a:blip r:embed="rId3">
                <a:alphaModFix amt="0"/>
              </a:blip>
              <a:stretch>
                <a:fillRect t="-323987" b="-323988"/>
              </a:stretch>
            </a:blipFill>
          </p:spPr>
          <p:txBody>
            <a:bodyPr/>
            <a:lstStyle/>
            <a:p>
              <a:endParaRPr lang="en-US"/>
            </a:p>
          </p:txBody>
        </p:sp>
        <p:sp>
          <p:nvSpPr>
            <p:cNvPr id="14" name="TextBox 14"/>
            <p:cNvSpPr txBox="1"/>
            <p:nvPr/>
          </p:nvSpPr>
          <p:spPr>
            <a:xfrm>
              <a:off x="0" y="0"/>
              <a:ext cx="21779738" cy="1134743"/>
            </a:xfrm>
            <a:prstGeom prst="rect">
              <a:avLst/>
            </a:prstGeom>
          </p:spPr>
          <p:txBody>
            <a:bodyPr lIns="0" tIns="0" rIns="0" bIns="0" rtlCol="0" anchor="ctr"/>
            <a:lstStyle/>
            <a:p>
              <a:pPr algn="l">
                <a:lnSpc>
                  <a:spcPts val="5040"/>
                </a:lnSpc>
              </a:pPr>
              <a:r>
                <a:rPr lang="en-US" sz="4200" b="1">
                  <a:solidFill>
                    <a:srgbClr val="0B2E4A"/>
                  </a:solidFill>
                  <a:latin typeface="Aptos Bold"/>
                  <a:ea typeface="Aptos Bold"/>
                  <a:cs typeface="Aptos Bold"/>
                  <a:sym typeface="Aptos Bold"/>
                </a:rPr>
                <a:t>How Providers Can Strengthen Applications</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19975" y="2392642"/>
            <a:ext cx="8255098" cy="6865658"/>
            <a:chOff x="0" y="0"/>
            <a:chExt cx="11006798" cy="9154211"/>
          </a:xfrm>
        </p:grpSpPr>
        <p:sp>
          <p:nvSpPr>
            <p:cNvPr id="18" name="Freeform 18"/>
            <p:cNvSpPr/>
            <p:nvPr/>
          </p:nvSpPr>
          <p:spPr>
            <a:xfrm>
              <a:off x="0" y="0"/>
              <a:ext cx="11006709" cy="9154198"/>
            </a:xfrm>
            <a:custGeom>
              <a:avLst/>
              <a:gdLst/>
              <a:ahLst/>
              <a:cxnLst/>
              <a:rect l="l" t="t" r="r" b="b"/>
              <a:pathLst>
                <a:path w="11006709" h="9154198">
                  <a:moveTo>
                    <a:pt x="0" y="155775"/>
                  </a:moveTo>
                  <a:cubicBezTo>
                    <a:pt x="0" y="69802"/>
                    <a:pt x="65786" y="0"/>
                    <a:pt x="146812" y="0"/>
                  </a:cubicBezTo>
                  <a:lnTo>
                    <a:pt x="10859897" y="0"/>
                  </a:lnTo>
                  <a:cubicBezTo>
                    <a:pt x="10941050" y="0"/>
                    <a:pt x="11006709" y="69802"/>
                    <a:pt x="11006709" y="155775"/>
                  </a:cubicBezTo>
                  <a:lnTo>
                    <a:pt x="11006709" y="8998423"/>
                  </a:lnTo>
                  <a:cubicBezTo>
                    <a:pt x="11006709" y="9084530"/>
                    <a:pt x="10940923" y="9154198"/>
                    <a:pt x="10859897" y="9154198"/>
                  </a:cubicBezTo>
                  <a:lnTo>
                    <a:pt x="146812" y="9154198"/>
                  </a:lnTo>
                  <a:cubicBezTo>
                    <a:pt x="65786" y="9154198"/>
                    <a:pt x="0" y="9084395"/>
                    <a:pt x="0" y="8998423"/>
                  </a:cubicBezTo>
                  <a:close/>
                </a:path>
              </a:pathLst>
            </a:custGeom>
            <a:solidFill>
              <a:srgbClr val="FFFFFF"/>
            </a:solidFill>
            <a:ln w="19065" cap="sq">
              <a:solidFill>
                <a:srgbClr val="D7E7F0"/>
              </a:solidFill>
              <a:prstDash val="solid"/>
              <a:miter/>
            </a:ln>
          </p:spPr>
          <p:txBody>
            <a:bodyPr/>
            <a:lstStyle/>
            <a:p>
              <a:endParaRPr lang="en-US"/>
            </a:p>
          </p:txBody>
        </p:sp>
      </p:grpSp>
      <p:grpSp>
        <p:nvGrpSpPr>
          <p:cNvPr id="19" name="Group 19"/>
          <p:cNvGrpSpPr/>
          <p:nvPr/>
        </p:nvGrpSpPr>
        <p:grpSpPr>
          <a:xfrm>
            <a:off x="1019975" y="2392642"/>
            <a:ext cx="115148" cy="6865658"/>
            <a:chOff x="0" y="0"/>
            <a:chExt cx="153530" cy="9154211"/>
          </a:xfrm>
        </p:grpSpPr>
        <p:sp>
          <p:nvSpPr>
            <p:cNvPr id="20" name="Freeform 20"/>
            <p:cNvSpPr/>
            <p:nvPr/>
          </p:nvSpPr>
          <p:spPr>
            <a:xfrm>
              <a:off x="0" y="0"/>
              <a:ext cx="153543" cy="9154198"/>
            </a:xfrm>
            <a:custGeom>
              <a:avLst/>
              <a:gdLst/>
              <a:ahLst/>
              <a:cxnLst/>
              <a:rect l="l" t="t" r="r" b="b"/>
              <a:pathLst>
                <a:path w="153543" h="9154198">
                  <a:moveTo>
                    <a:pt x="0" y="0"/>
                  </a:moveTo>
                  <a:lnTo>
                    <a:pt x="153543" y="0"/>
                  </a:lnTo>
                  <a:lnTo>
                    <a:pt x="153543" y="9154198"/>
                  </a:lnTo>
                  <a:lnTo>
                    <a:pt x="0" y="9154198"/>
                  </a:lnTo>
                  <a:close/>
                </a:path>
              </a:pathLst>
            </a:custGeom>
            <a:solidFill>
              <a:srgbClr val="0A66B7"/>
            </a:solidFill>
            <a:ln w="19065" cap="sq">
              <a:solidFill>
                <a:srgbClr val="0A66B7"/>
              </a:solidFill>
              <a:prstDash val="solid"/>
              <a:miter/>
            </a:ln>
          </p:spPr>
          <p:txBody>
            <a:bodyPr/>
            <a:lstStyle/>
            <a:p>
              <a:endParaRPr lang="en-US"/>
            </a:p>
          </p:txBody>
        </p:sp>
      </p:grpSp>
      <p:grpSp>
        <p:nvGrpSpPr>
          <p:cNvPr id="21" name="Group 21"/>
          <p:cNvGrpSpPr/>
          <p:nvPr/>
        </p:nvGrpSpPr>
        <p:grpSpPr>
          <a:xfrm>
            <a:off x="1331490" y="2621804"/>
            <a:ext cx="7686961" cy="1090017"/>
            <a:chOff x="0" y="0"/>
            <a:chExt cx="10249281" cy="1453356"/>
          </a:xfrm>
        </p:grpSpPr>
        <p:sp>
          <p:nvSpPr>
            <p:cNvPr id="22" name="Freeform 22"/>
            <p:cNvSpPr/>
            <p:nvPr/>
          </p:nvSpPr>
          <p:spPr>
            <a:xfrm>
              <a:off x="0" y="0"/>
              <a:ext cx="10249288" cy="1453339"/>
            </a:xfrm>
            <a:custGeom>
              <a:avLst/>
              <a:gdLst/>
              <a:ahLst/>
              <a:cxnLst/>
              <a:rect l="l" t="t" r="r" b="b"/>
              <a:pathLst>
                <a:path w="10249288" h="1453339">
                  <a:moveTo>
                    <a:pt x="0" y="0"/>
                  </a:moveTo>
                  <a:lnTo>
                    <a:pt x="10249288" y="0"/>
                  </a:lnTo>
                  <a:lnTo>
                    <a:pt x="10249288" y="1453339"/>
                  </a:lnTo>
                  <a:lnTo>
                    <a:pt x="0" y="1453339"/>
                  </a:lnTo>
                  <a:close/>
                </a:path>
              </a:pathLst>
            </a:custGeom>
            <a:blipFill>
              <a:blip r:embed="rId3">
                <a:alphaModFix amt="0"/>
              </a:blip>
              <a:stretch>
                <a:fillRect t="-119782" b="-55043"/>
              </a:stretch>
            </a:blipFill>
          </p:spPr>
          <p:txBody>
            <a:bodyPr/>
            <a:lstStyle/>
            <a:p>
              <a:endParaRPr lang="en-US"/>
            </a:p>
          </p:txBody>
        </p:sp>
        <p:sp>
          <p:nvSpPr>
            <p:cNvPr id="23" name="TextBox 23"/>
            <p:cNvSpPr txBox="1"/>
            <p:nvPr/>
          </p:nvSpPr>
          <p:spPr>
            <a:xfrm>
              <a:off x="0" y="9525"/>
              <a:ext cx="10249281" cy="1443831"/>
            </a:xfrm>
            <a:prstGeom prst="rect">
              <a:avLst/>
            </a:prstGeom>
          </p:spPr>
          <p:txBody>
            <a:bodyPr lIns="0" tIns="0" rIns="0" bIns="0" rtlCol="0" anchor="ctr"/>
            <a:lstStyle/>
            <a:p>
              <a:pPr algn="l">
                <a:lnSpc>
                  <a:spcPts val="3840"/>
                </a:lnSpc>
              </a:pPr>
              <a:r>
                <a:rPr lang="en-US" sz="3200" b="1">
                  <a:solidFill>
                    <a:srgbClr val="0B2E4A"/>
                  </a:solidFill>
                  <a:latin typeface="Aptos Bold"/>
                  <a:ea typeface="Aptos Bold"/>
                  <a:cs typeface="Aptos Bold"/>
                  <a:sym typeface="Aptos Bold"/>
                </a:rPr>
                <a:t>When appropriate, describe how your project:</a:t>
              </a:r>
            </a:p>
          </p:txBody>
        </p:sp>
      </p:grpSp>
      <p:grpSp>
        <p:nvGrpSpPr>
          <p:cNvPr id="24" name="Group 24"/>
          <p:cNvGrpSpPr/>
          <p:nvPr/>
        </p:nvGrpSpPr>
        <p:grpSpPr>
          <a:xfrm>
            <a:off x="1365804" y="3711821"/>
            <a:ext cx="7618333" cy="5490690"/>
            <a:chOff x="0" y="0"/>
            <a:chExt cx="10157778" cy="7320919"/>
          </a:xfrm>
        </p:grpSpPr>
        <p:sp>
          <p:nvSpPr>
            <p:cNvPr id="25" name="Freeform 25"/>
            <p:cNvSpPr/>
            <p:nvPr/>
          </p:nvSpPr>
          <p:spPr>
            <a:xfrm>
              <a:off x="0" y="0"/>
              <a:ext cx="10157776" cy="7320924"/>
            </a:xfrm>
            <a:custGeom>
              <a:avLst/>
              <a:gdLst/>
              <a:ahLst/>
              <a:cxnLst/>
              <a:rect l="l" t="t" r="r" b="b"/>
              <a:pathLst>
                <a:path w="10157776" h="7320924">
                  <a:moveTo>
                    <a:pt x="0" y="0"/>
                  </a:moveTo>
                  <a:lnTo>
                    <a:pt x="10157776" y="0"/>
                  </a:lnTo>
                  <a:lnTo>
                    <a:pt x="10157776" y="7320924"/>
                  </a:lnTo>
                  <a:lnTo>
                    <a:pt x="0" y="7320924"/>
                  </a:lnTo>
                  <a:close/>
                </a:path>
              </a:pathLst>
            </a:custGeom>
            <a:blipFill>
              <a:blip r:embed="rId3">
                <a:alphaModFix amt="0"/>
              </a:blip>
              <a:stretch>
                <a:fillRect l="-42470" r="-42470"/>
              </a:stretch>
            </a:blipFill>
          </p:spPr>
          <p:txBody>
            <a:bodyPr/>
            <a:lstStyle/>
            <a:p>
              <a:endParaRPr lang="en-US"/>
            </a:p>
          </p:txBody>
        </p:sp>
        <p:sp>
          <p:nvSpPr>
            <p:cNvPr id="26" name="TextBox 26"/>
            <p:cNvSpPr txBox="1"/>
            <p:nvPr/>
          </p:nvSpPr>
          <p:spPr>
            <a:xfrm>
              <a:off x="0" y="9525"/>
              <a:ext cx="10157778" cy="7311394"/>
            </a:xfrm>
            <a:prstGeom prst="rect">
              <a:avLst/>
            </a:prstGeom>
          </p:spPr>
          <p:txBody>
            <a:bodyPr lIns="0" tIns="0" rIns="0" bIns="0" rtlCol="0" anchor="ctr"/>
            <a:lstStyle/>
            <a:p>
              <a:pPr marL="626111" lvl="1" indent="-313055" algn="l">
                <a:lnSpc>
                  <a:spcPts val="3480"/>
                </a:lnSpc>
                <a:buFont typeface="Arial"/>
                <a:buChar char="•"/>
              </a:pPr>
              <a:r>
                <a:rPr lang="en-US" sz="2900">
                  <a:solidFill>
                    <a:srgbClr val="31404A"/>
                  </a:solidFill>
                  <a:latin typeface="Aptos"/>
                  <a:ea typeface="Aptos"/>
                  <a:cs typeface="Aptos"/>
                  <a:sym typeface="Aptos"/>
                </a:rPr>
                <a:t>Addresses barriers unique to rural communities</a:t>
              </a:r>
            </a:p>
            <a:p>
              <a:pPr marL="626111" lvl="1" indent="-313055" algn="l">
                <a:lnSpc>
                  <a:spcPts val="3480"/>
                </a:lnSpc>
                <a:buFont typeface="Arial"/>
                <a:buChar char="•"/>
              </a:pPr>
              <a:r>
                <a:rPr lang="en-US" sz="2900">
                  <a:solidFill>
                    <a:srgbClr val="31404A"/>
                  </a:solidFill>
                  <a:latin typeface="Aptos"/>
                  <a:ea typeface="Aptos"/>
                  <a:cs typeface="Aptos"/>
                  <a:sym typeface="Aptos"/>
                </a:rPr>
                <a:t>Expands access to housing and supportive services</a:t>
              </a:r>
            </a:p>
            <a:p>
              <a:pPr marL="626111" lvl="1" indent="-313055" algn="l">
                <a:lnSpc>
                  <a:spcPts val="3480"/>
                </a:lnSpc>
                <a:buFont typeface="Arial"/>
                <a:buChar char="•"/>
              </a:pPr>
              <a:r>
                <a:rPr lang="en-US" sz="2900">
                  <a:solidFill>
                    <a:srgbClr val="31404A"/>
                  </a:solidFill>
                  <a:latin typeface="Aptos"/>
                  <a:ea typeface="Aptos"/>
                  <a:cs typeface="Aptos"/>
                  <a:sym typeface="Aptos"/>
                </a:rPr>
                <a:t>Improves coordination across the four-county region</a:t>
              </a:r>
            </a:p>
            <a:p>
              <a:pPr marL="626111" lvl="1" indent="-313055" algn="l">
                <a:lnSpc>
                  <a:spcPts val="3480"/>
                </a:lnSpc>
                <a:buFont typeface="Arial"/>
                <a:buChar char="•"/>
              </a:pPr>
              <a:r>
                <a:rPr lang="en-US" sz="2900">
                  <a:solidFill>
                    <a:srgbClr val="31404A"/>
                  </a:solidFill>
                  <a:latin typeface="Aptos"/>
                  <a:ea typeface="Aptos"/>
                  <a:cs typeface="Aptos"/>
                  <a:sym typeface="Aptos"/>
                </a:rPr>
                <a:t>Uses partnerships to overcome transportation and workforce challenges</a:t>
              </a:r>
            </a:p>
            <a:p>
              <a:pPr marL="626111" lvl="1" indent="-313055" algn="l">
                <a:lnSpc>
                  <a:spcPts val="3480"/>
                </a:lnSpc>
                <a:buFont typeface="Arial"/>
                <a:buChar char="•"/>
              </a:pPr>
              <a:r>
                <a:rPr lang="en-US" sz="2900">
                  <a:solidFill>
                    <a:srgbClr val="31404A"/>
                  </a:solidFill>
                  <a:latin typeface="Aptos"/>
                  <a:ea typeface="Aptos"/>
                  <a:cs typeface="Aptos"/>
                  <a:sym typeface="Aptos"/>
                </a:rPr>
                <a:t>Demonstrates community need with local data</a:t>
              </a:r>
            </a:p>
            <a:p>
              <a:pPr marL="626111" lvl="1" indent="-313055" algn="l">
                <a:lnSpc>
                  <a:spcPts val="3480"/>
                </a:lnSpc>
                <a:buFont typeface="Arial"/>
                <a:buChar char="•"/>
              </a:pPr>
              <a:r>
                <a:rPr lang="en-US" sz="2900">
                  <a:solidFill>
                    <a:srgbClr val="31404A"/>
                  </a:solidFill>
                  <a:latin typeface="Aptos"/>
                  <a:ea typeface="Aptos"/>
                  <a:cs typeface="Aptos"/>
                  <a:sym typeface="Aptos"/>
                </a:rPr>
                <a:t>Aligns with HUD and NY-513 strategic priorities</a:t>
              </a:r>
            </a:p>
          </p:txBody>
        </p:sp>
      </p:grpSp>
      <p:grpSp>
        <p:nvGrpSpPr>
          <p:cNvPr id="27" name="Group 27"/>
          <p:cNvGrpSpPr/>
          <p:nvPr/>
        </p:nvGrpSpPr>
        <p:grpSpPr>
          <a:xfrm>
            <a:off x="9787119" y="2459012"/>
            <a:ext cx="3554143" cy="885260"/>
            <a:chOff x="0" y="0"/>
            <a:chExt cx="4143438" cy="1032040"/>
          </a:xfrm>
        </p:grpSpPr>
        <p:sp>
          <p:nvSpPr>
            <p:cNvPr id="28" name="Freeform 28"/>
            <p:cNvSpPr/>
            <p:nvPr/>
          </p:nvSpPr>
          <p:spPr>
            <a:xfrm>
              <a:off x="0" y="0"/>
              <a:ext cx="4143375" cy="1032002"/>
            </a:xfrm>
            <a:custGeom>
              <a:avLst/>
              <a:gdLst/>
              <a:ahLst/>
              <a:cxnLst/>
              <a:rect l="l" t="t" r="r" b="b"/>
              <a:pathLst>
                <a:path w="4143375" h="1032002">
                  <a:moveTo>
                    <a:pt x="0" y="131318"/>
                  </a:moveTo>
                  <a:cubicBezTo>
                    <a:pt x="0" y="58801"/>
                    <a:pt x="58801" y="0"/>
                    <a:pt x="131318" y="0"/>
                  </a:cubicBezTo>
                  <a:lnTo>
                    <a:pt x="4012057" y="0"/>
                  </a:lnTo>
                  <a:cubicBezTo>
                    <a:pt x="4084574" y="0"/>
                    <a:pt x="4143375" y="58801"/>
                    <a:pt x="4143375" y="131318"/>
                  </a:cubicBezTo>
                  <a:lnTo>
                    <a:pt x="4143375" y="900684"/>
                  </a:lnTo>
                  <a:cubicBezTo>
                    <a:pt x="4143375" y="973201"/>
                    <a:pt x="4084574" y="1032002"/>
                    <a:pt x="4012057" y="1032002"/>
                  </a:cubicBezTo>
                  <a:lnTo>
                    <a:pt x="131318" y="1032002"/>
                  </a:lnTo>
                  <a:cubicBezTo>
                    <a:pt x="58801" y="1032002"/>
                    <a:pt x="0" y="973201"/>
                    <a:pt x="0" y="900684"/>
                  </a:cubicBezTo>
                  <a:close/>
                </a:path>
              </a:pathLst>
            </a:custGeom>
            <a:solidFill>
              <a:srgbClr val="0A66B7"/>
            </a:solidFill>
            <a:ln w="19065" cap="sq">
              <a:solidFill>
                <a:srgbClr val="0A66B7"/>
              </a:solidFill>
              <a:prstDash val="solid"/>
              <a:miter/>
            </a:ln>
          </p:spPr>
          <p:txBody>
            <a:bodyPr/>
            <a:lstStyle/>
            <a:p>
              <a:endParaRPr lang="en-US"/>
            </a:p>
          </p:txBody>
        </p:sp>
      </p:grpSp>
      <p:grpSp>
        <p:nvGrpSpPr>
          <p:cNvPr id="29" name="Group 29"/>
          <p:cNvGrpSpPr/>
          <p:nvPr/>
        </p:nvGrpSpPr>
        <p:grpSpPr>
          <a:xfrm>
            <a:off x="9923617" y="2564104"/>
            <a:ext cx="3281146" cy="722167"/>
            <a:chOff x="0" y="0"/>
            <a:chExt cx="3825176" cy="841906"/>
          </a:xfrm>
        </p:grpSpPr>
        <p:sp>
          <p:nvSpPr>
            <p:cNvPr id="30" name="Freeform 30"/>
            <p:cNvSpPr/>
            <p:nvPr/>
          </p:nvSpPr>
          <p:spPr>
            <a:xfrm>
              <a:off x="0" y="0"/>
              <a:ext cx="3825180" cy="841903"/>
            </a:xfrm>
            <a:custGeom>
              <a:avLst/>
              <a:gdLst/>
              <a:ahLst/>
              <a:cxnLst/>
              <a:rect l="l" t="t" r="r" b="b"/>
              <a:pathLst>
                <a:path w="3825180" h="841903">
                  <a:moveTo>
                    <a:pt x="0" y="0"/>
                  </a:moveTo>
                  <a:lnTo>
                    <a:pt x="3825180" y="0"/>
                  </a:lnTo>
                  <a:lnTo>
                    <a:pt x="3825180" y="841903"/>
                  </a:lnTo>
                  <a:lnTo>
                    <a:pt x="0" y="841903"/>
                  </a:lnTo>
                  <a:close/>
                </a:path>
              </a:pathLst>
            </a:custGeom>
            <a:blipFill>
              <a:blip r:embed="rId3">
                <a:alphaModFix amt="0"/>
              </a:blip>
              <a:stretch>
                <a:fillRect t="-38529" b="-38530"/>
              </a:stretch>
            </a:blipFill>
          </p:spPr>
          <p:txBody>
            <a:bodyPr/>
            <a:lstStyle/>
            <a:p>
              <a:endParaRPr lang="en-US"/>
            </a:p>
          </p:txBody>
        </p:sp>
        <p:sp>
          <p:nvSpPr>
            <p:cNvPr id="31" name="TextBox 31"/>
            <p:cNvSpPr txBox="1"/>
            <p:nvPr/>
          </p:nvSpPr>
          <p:spPr>
            <a:xfrm>
              <a:off x="0" y="-9525"/>
              <a:ext cx="3825176" cy="851431"/>
            </a:xfrm>
            <a:prstGeom prst="rect">
              <a:avLst/>
            </a:prstGeom>
          </p:spPr>
          <p:txBody>
            <a:bodyPr lIns="0" tIns="0" rIns="0" bIns="0" rtlCol="0" anchor="ctr"/>
            <a:lstStyle/>
            <a:p>
              <a:pPr algn="ctr">
                <a:lnSpc>
                  <a:spcPts val="2400"/>
                </a:lnSpc>
              </a:pPr>
              <a:r>
                <a:rPr lang="en-US" sz="2000" b="1">
                  <a:solidFill>
                    <a:srgbClr val="FFFFFF"/>
                  </a:solidFill>
                  <a:latin typeface="Aptos Bold"/>
                  <a:ea typeface="Aptos Bold"/>
                  <a:cs typeface="Aptos Bold"/>
                  <a:sym typeface="Aptos Bold"/>
                </a:rPr>
                <a:t>Transportation</a:t>
              </a:r>
            </a:p>
          </p:txBody>
        </p:sp>
      </p:grpSp>
      <p:grpSp>
        <p:nvGrpSpPr>
          <p:cNvPr id="32" name="Group 32"/>
          <p:cNvGrpSpPr/>
          <p:nvPr/>
        </p:nvGrpSpPr>
        <p:grpSpPr>
          <a:xfrm>
            <a:off x="13947434" y="2459012"/>
            <a:ext cx="3554143" cy="885260"/>
            <a:chOff x="0" y="0"/>
            <a:chExt cx="4143438" cy="1032040"/>
          </a:xfrm>
        </p:grpSpPr>
        <p:sp>
          <p:nvSpPr>
            <p:cNvPr id="33" name="Freeform 33"/>
            <p:cNvSpPr/>
            <p:nvPr/>
          </p:nvSpPr>
          <p:spPr>
            <a:xfrm>
              <a:off x="0" y="0"/>
              <a:ext cx="4143375" cy="1032002"/>
            </a:xfrm>
            <a:custGeom>
              <a:avLst/>
              <a:gdLst/>
              <a:ahLst/>
              <a:cxnLst/>
              <a:rect l="l" t="t" r="r" b="b"/>
              <a:pathLst>
                <a:path w="4143375" h="1032002">
                  <a:moveTo>
                    <a:pt x="0" y="131318"/>
                  </a:moveTo>
                  <a:cubicBezTo>
                    <a:pt x="0" y="58801"/>
                    <a:pt x="58801" y="0"/>
                    <a:pt x="131318" y="0"/>
                  </a:cubicBezTo>
                  <a:lnTo>
                    <a:pt x="4012057" y="0"/>
                  </a:lnTo>
                  <a:cubicBezTo>
                    <a:pt x="4084574" y="0"/>
                    <a:pt x="4143375" y="58801"/>
                    <a:pt x="4143375" y="131318"/>
                  </a:cubicBezTo>
                  <a:lnTo>
                    <a:pt x="4143375" y="900684"/>
                  </a:lnTo>
                  <a:cubicBezTo>
                    <a:pt x="4143375" y="973201"/>
                    <a:pt x="4084574" y="1032002"/>
                    <a:pt x="4012057" y="1032002"/>
                  </a:cubicBezTo>
                  <a:lnTo>
                    <a:pt x="131318" y="1032002"/>
                  </a:lnTo>
                  <a:cubicBezTo>
                    <a:pt x="58801" y="1032002"/>
                    <a:pt x="0" y="973201"/>
                    <a:pt x="0" y="900684"/>
                  </a:cubicBezTo>
                  <a:close/>
                </a:path>
              </a:pathLst>
            </a:custGeom>
            <a:solidFill>
              <a:srgbClr val="2C9DA7"/>
            </a:solidFill>
            <a:ln w="19065" cap="sq">
              <a:solidFill>
                <a:srgbClr val="2C9DA7"/>
              </a:solidFill>
              <a:prstDash val="solid"/>
              <a:miter/>
            </a:ln>
          </p:spPr>
          <p:txBody>
            <a:bodyPr/>
            <a:lstStyle/>
            <a:p>
              <a:endParaRPr lang="en-US"/>
            </a:p>
          </p:txBody>
        </p:sp>
      </p:grpSp>
      <p:grpSp>
        <p:nvGrpSpPr>
          <p:cNvPr id="34" name="Group 34"/>
          <p:cNvGrpSpPr/>
          <p:nvPr/>
        </p:nvGrpSpPr>
        <p:grpSpPr>
          <a:xfrm>
            <a:off x="14083933" y="2564104"/>
            <a:ext cx="3281146" cy="722167"/>
            <a:chOff x="0" y="0"/>
            <a:chExt cx="3825176" cy="841906"/>
          </a:xfrm>
        </p:grpSpPr>
        <p:sp>
          <p:nvSpPr>
            <p:cNvPr id="35" name="Freeform 35"/>
            <p:cNvSpPr/>
            <p:nvPr/>
          </p:nvSpPr>
          <p:spPr>
            <a:xfrm>
              <a:off x="0" y="0"/>
              <a:ext cx="3825180" cy="841903"/>
            </a:xfrm>
            <a:custGeom>
              <a:avLst/>
              <a:gdLst/>
              <a:ahLst/>
              <a:cxnLst/>
              <a:rect l="l" t="t" r="r" b="b"/>
              <a:pathLst>
                <a:path w="3825180" h="841903">
                  <a:moveTo>
                    <a:pt x="0" y="0"/>
                  </a:moveTo>
                  <a:lnTo>
                    <a:pt x="3825180" y="0"/>
                  </a:lnTo>
                  <a:lnTo>
                    <a:pt x="3825180" y="841903"/>
                  </a:lnTo>
                  <a:lnTo>
                    <a:pt x="0" y="841903"/>
                  </a:lnTo>
                  <a:close/>
                </a:path>
              </a:pathLst>
            </a:custGeom>
            <a:blipFill>
              <a:blip r:embed="rId3">
                <a:alphaModFix amt="0"/>
              </a:blip>
              <a:stretch>
                <a:fillRect t="-38529" b="-38530"/>
              </a:stretch>
            </a:blipFill>
          </p:spPr>
          <p:txBody>
            <a:bodyPr/>
            <a:lstStyle/>
            <a:p>
              <a:endParaRPr lang="en-US"/>
            </a:p>
          </p:txBody>
        </p:sp>
        <p:sp>
          <p:nvSpPr>
            <p:cNvPr id="36" name="TextBox 36"/>
            <p:cNvSpPr txBox="1"/>
            <p:nvPr/>
          </p:nvSpPr>
          <p:spPr>
            <a:xfrm>
              <a:off x="0" y="-9525"/>
              <a:ext cx="3825176" cy="851431"/>
            </a:xfrm>
            <a:prstGeom prst="rect">
              <a:avLst/>
            </a:prstGeom>
          </p:spPr>
          <p:txBody>
            <a:bodyPr lIns="0" tIns="0" rIns="0" bIns="0" rtlCol="0" anchor="ctr"/>
            <a:lstStyle/>
            <a:p>
              <a:pPr algn="ctr">
                <a:lnSpc>
                  <a:spcPts val="2400"/>
                </a:lnSpc>
              </a:pPr>
              <a:r>
                <a:rPr lang="en-US" sz="2000" b="1">
                  <a:solidFill>
                    <a:srgbClr val="FFFFFF"/>
                  </a:solidFill>
                  <a:latin typeface="Aptos Bold"/>
                  <a:ea typeface="Aptos Bold"/>
                  <a:cs typeface="Aptos Bold"/>
                  <a:sym typeface="Aptos Bold"/>
                </a:rPr>
                <a:t>Housing shortages</a:t>
              </a:r>
            </a:p>
          </p:txBody>
        </p:sp>
      </p:grpSp>
      <p:grpSp>
        <p:nvGrpSpPr>
          <p:cNvPr id="37" name="Group 37"/>
          <p:cNvGrpSpPr/>
          <p:nvPr/>
        </p:nvGrpSpPr>
        <p:grpSpPr>
          <a:xfrm>
            <a:off x="9787119" y="4185934"/>
            <a:ext cx="3554143" cy="885260"/>
            <a:chOff x="0" y="0"/>
            <a:chExt cx="4143438" cy="1032040"/>
          </a:xfrm>
        </p:grpSpPr>
        <p:sp>
          <p:nvSpPr>
            <p:cNvPr id="38" name="Freeform 38"/>
            <p:cNvSpPr/>
            <p:nvPr/>
          </p:nvSpPr>
          <p:spPr>
            <a:xfrm>
              <a:off x="0" y="0"/>
              <a:ext cx="4143375" cy="1032002"/>
            </a:xfrm>
            <a:custGeom>
              <a:avLst/>
              <a:gdLst/>
              <a:ahLst/>
              <a:cxnLst/>
              <a:rect l="l" t="t" r="r" b="b"/>
              <a:pathLst>
                <a:path w="4143375" h="1032002">
                  <a:moveTo>
                    <a:pt x="0" y="131318"/>
                  </a:moveTo>
                  <a:cubicBezTo>
                    <a:pt x="0" y="58801"/>
                    <a:pt x="58801" y="0"/>
                    <a:pt x="131318" y="0"/>
                  </a:cubicBezTo>
                  <a:lnTo>
                    <a:pt x="4012057" y="0"/>
                  </a:lnTo>
                  <a:cubicBezTo>
                    <a:pt x="4084574" y="0"/>
                    <a:pt x="4143375" y="58801"/>
                    <a:pt x="4143375" y="131318"/>
                  </a:cubicBezTo>
                  <a:lnTo>
                    <a:pt x="4143375" y="900684"/>
                  </a:lnTo>
                  <a:cubicBezTo>
                    <a:pt x="4143375" y="973201"/>
                    <a:pt x="4084574" y="1032002"/>
                    <a:pt x="4012057" y="1032002"/>
                  </a:cubicBezTo>
                  <a:lnTo>
                    <a:pt x="131318" y="1032002"/>
                  </a:lnTo>
                  <a:cubicBezTo>
                    <a:pt x="58801" y="1032002"/>
                    <a:pt x="0" y="973201"/>
                    <a:pt x="0" y="900684"/>
                  </a:cubicBezTo>
                  <a:close/>
                </a:path>
              </a:pathLst>
            </a:custGeom>
            <a:solidFill>
              <a:srgbClr val="0A66B7"/>
            </a:solidFill>
            <a:ln w="19065" cap="sq">
              <a:solidFill>
                <a:srgbClr val="0A66B7"/>
              </a:solidFill>
              <a:prstDash val="solid"/>
              <a:miter/>
            </a:ln>
          </p:spPr>
          <p:txBody>
            <a:bodyPr/>
            <a:lstStyle/>
            <a:p>
              <a:endParaRPr lang="en-US"/>
            </a:p>
          </p:txBody>
        </p:sp>
      </p:grpSp>
      <p:grpSp>
        <p:nvGrpSpPr>
          <p:cNvPr id="39" name="Group 39"/>
          <p:cNvGrpSpPr/>
          <p:nvPr/>
        </p:nvGrpSpPr>
        <p:grpSpPr>
          <a:xfrm>
            <a:off x="9923617" y="4291027"/>
            <a:ext cx="3281146" cy="722167"/>
            <a:chOff x="0" y="0"/>
            <a:chExt cx="3825176" cy="841906"/>
          </a:xfrm>
        </p:grpSpPr>
        <p:sp>
          <p:nvSpPr>
            <p:cNvPr id="40" name="Freeform 40"/>
            <p:cNvSpPr/>
            <p:nvPr/>
          </p:nvSpPr>
          <p:spPr>
            <a:xfrm>
              <a:off x="0" y="0"/>
              <a:ext cx="3825180" cy="841903"/>
            </a:xfrm>
            <a:custGeom>
              <a:avLst/>
              <a:gdLst/>
              <a:ahLst/>
              <a:cxnLst/>
              <a:rect l="l" t="t" r="r" b="b"/>
              <a:pathLst>
                <a:path w="3825180" h="841903">
                  <a:moveTo>
                    <a:pt x="0" y="0"/>
                  </a:moveTo>
                  <a:lnTo>
                    <a:pt x="3825180" y="0"/>
                  </a:lnTo>
                  <a:lnTo>
                    <a:pt x="3825180" y="841903"/>
                  </a:lnTo>
                  <a:lnTo>
                    <a:pt x="0" y="841903"/>
                  </a:lnTo>
                  <a:close/>
                </a:path>
              </a:pathLst>
            </a:custGeom>
            <a:blipFill>
              <a:blip r:embed="rId3">
                <a:alphaModFix amt="0"/>
              </a:blip>
              <a:stretch>
                <a:fillRect t="-38529" b="-38530"/>
              </a:stretch>
            </a:blipFill>
          </p:spPr>
          <p:txBody>
            <a:bodyPr/>
            <a:lstStyle/>
            <a:p>
              <a:endParaRPr lang="en-US"/>
            </a:p>
          </p:txBody>
        </p:sp>
        <p:sp>
          <p:nvSpPr>
            <p:cNvPr id="41" name="TextBox 41"/>
            <p:cNvSpPr txBox="1"/>
            <p:nvPr/>
          </p:nvSpPr>
          <p:spPr>
            <a:xfrm>
              <a:off x="0" y="-9525"/>
              <a:ext cx="3825176" cy="851431"/>
            </a:xfrm>
            <a:prstGeom prst="rect">
              <a:avLst/>
            </a:prstGeom>
          </p:spPr>
          <p:txBody>
            <a:bodyPr lIns="0" tIns="0" rIns="0" bIns="0" rtlCol="0" anchor="ctr"/>
            <a:lstStyle/>
            <a:p>
              <a:pPr algn="ctr">
                <a:lnSpc>
                  <a:spcPts val="2400"/>
                </a:lnSpc>
              </a:pPr>
              <a:r>
                <a:rPr lang="en-US" sz="2000" b="1">
                  <a:solidFill>
                    <a:srgbClr val="FFFFFF"/>
                  </a:solidFill>
                  <a:latin typeface="Aptos Bold"/>
                  <a:ea typeface="Aptos Bold"/>
                  <a:cs typeface="Aptos Bold"/>
                  <a:sym typeface="Aptos Bold"/>
                </a:rPr>
                <a:t>Workforce shortages</a:t>
              </a:r>
            </a:p>
          </p:txBody>
        </p:sp>
      </p:grpSp>
      <p:grpSp>
        <p:nvGrpSpPr>
          <p:cNvPr id="42" name="Group 42"/>
          <p:cNvGrpSpPr/>
          <p:nvPr/>
        </p:nvGrpSpPr>
        <p:grpSpPr>
          <a:xfrm>
            <a:off x="13947434" y="4185934"/>
            <a:ext cx="3554143" cy="885260"/>
            <a:chOff x="0" y="0"/>
            <a:chExt cx="4143438" cy="1032040"/>
          </a:xfrm>
        </p:grpSpPr>
        <p:sp>
          <p:nvSpPr>
            <p:cNvPr id="43" name="Freeform 43"/>
            <p:cNvSpPr/>
            <p:nvPr/>
          </p:nvSpPr>
          <p:spPr>
            <a:xfrm>
              <a:off x="0" y="0"/>
              <a:ext cx="4143375" cy="1032002"/>
            </a:xfrm>
            <a:custGeom>
              <a:avLst/>
              <a:gdLst/>
              <a:ahLst/>
              <a:cxnLst/>
              <a:rect l="l" t="t" r="r" b="b"/>
              <a:pathLst>
                <a:path w="4143375" h="1032002">
                  <a:moveTo>
                    <a:pt x="0" y="131318"/>
                  </a:moveTo>
                  <a:cubicBezTo>
                    <a:pt x="0" y="58801"/>
                    <a:pt x="58801" y="0"/>
                    <a:pt x="131318" y="0"/>
                  </a:cubicBezTo>
                  <a:lnTo>
                    <a:pt x="4012057" y="0"/>
                  </a:lnTo>
                  <a:cubicBezTo>
                    <a:pt x="4084574" y="0"/>
                    <a:pt x="4143375" y="58801"/>
                    <a:pt x="4143375" y="131318"/>
                  </a:cubicBezTo>
                  <a:lnTo>
                    <a:pt x="4143375" y="900684"/>
                  </a:lnTo>
                  <a:cubicBezTo>
                    <a:pt x="4143375" y="973201"/>
                    <a:pt x="4084574" y="1032002"/>
                    <a:pt x="4012057" y="1032002"/>
                  </a:cubicBezTo>
                  <a:lnTo>
                    <a:pt x="131318" y="1032002"/>
                  </a:lnTo>
                  <a:cubicBezTo>
                    <a:pt x="58801" y="1032002"/>
                    <a:pt x="0" y="973201"/>
                    <a:pt x="0" y="900684"/>
                  </a:cubicBezTo>
                  <a:close/>
                </a:path>
              </a:pathLst>
            </a:custGeom>
            <a:solidFill>
              <a:srgbClr val="2C9DA7"/>
            </a:solidFill>
            <a:ln w="19065" cap="sq">
              <a:solidFill>
                <a:srgbClr val="2C9DA7"/>
              </a:solidFill>
              <a:prstDash val="solid"/>
              <a:miter/>
            </a:ln>
          </p:spPr>
          <p:txBody>
            <a:bodyPr/>
            <a:lstStyle/>
            <a:p>
              <a:endParaRPr lang="en-US"/>
            </a:p>
          </p:txBody>
        </p:sp>
      </p:grpSp>
      <p:grpSp>
        <p:nvGrpSpPr>
          <p:cNvPr id="44" name="Group 44"/>
          <p:cNvGrpSpPr/>
          <p:nvPr/>
        </p:nvGrpSpPr>
        <p:grpSpPr>
          <a:xfrm>
            <a:off x="14083933" y="4291027"/>
            <a:ext cx="3281146" cy="722167"/>
            <a:chOff x="0" y="0"/>
            <a:chExt cx="3825176" cy="841906"/>
          </a:xfrm>
        </p:grpSpPr>
        <p:sp>
          <p:nvSpPr>
            <p:cNvPr id="45" name="Freeform 45"/>
            <p:cNvSpPr/>
            <p:nvPr/>
          </p:nvSpPr>
          <p:spPr>
            <a:xfrm>
              <a:off x="0" y="0"/>
              <a:ext cx="3825180" cy="841903"/>
            </a:xfrm>
            <a:custGeom>
              <a:avLst/>
              <a:gdLst/>
              <a:ahLst/>
              <a:cxnLst/>
              <a:rect l="l" t="t" r="r" b="b"/>
              <a:pathLst>
                <a:path w="3825180" h="841903">
                  <a:moveTo>
                    <a:pt x="0" y="0"/>
                  </a:moveTo>
                  <a:lnTo>
                    <a:pt x="3825180" y="0"/>
                  </a:lnTo>
                  <a:lnTo>
                    <a:pt x="3825180" y="841903"/>
                  </a:lnTo>
                  <a:lnTo>
                    <a:pt x="0" y="841903"/>
                  </a:lnTo>
                  <a:close/>
                </a:path>
              </a:pathLst>
            </a:custGeom>
            <a:blipFill>
              <a:blip r:embed="rId3">
                <a:alphaModFix amt="0"/>
              </a:blip>
              <a:stretch>
                <a:fillRect t="-38529" b="-38530"/>
              </a:stretch>
            </a:blipFill>
          </p:spPr>
          <p:txBody>
            <a:bodyPr/>
            <a:lstStyle/>
            <a:p>
              <a:endParaRPr lang="en-US"/>
            </a:p>
          </p:txBody>
        </p:sp>
        <p:sp>
          <p:nvSpPr>
            <p:cNvPr id="46" name="TextBox 46"/>
            <p:cNvSpPr txBox="1"/>
            <p:nvPr/>
          </p:nvSpPr>
          <p:spPr>
            <a:xfrm>
              <a:off x="0" y="-9525"/>
              <a:ext cx="3825176" cy="851431"/>
            </a:xfrm>
            <a:prstGeom prst="rect">
              <a:avLst/>
            </a:prstGeom>
          </p:spPr>
          <p:txBody>
            <a:bodyPr lIns="0" tIns="0" rIns="0" bIns="0" rtlCol="0" anchor="ctr"/>
            <a:lstStyle/>
            <a:p>
              <a:pPr algn="ctr">
                <a:lnSpc>
                  <a:spcPts val="2400"/>
                </a:lnSpc>
              </a:pPr>
              <a:r>
                <a:rPr lang="en-US" sz="2000" b="1">
                  <a:solidFill>
                    <a:srgbClr val="FFFFFF"/>
                  </a:solidFill>
                  <a:latin typeface="Aptos Bold"/>
                  <a:ea typeface="Aptos Bold"/>
                  <a:cs typeface="Aptos Bold"/>
                  <a:sym typeface="Aptos Bold"/>
                </a:rPr>
                <a:t>Geographic isolation</a:t>
              </a:r>
            </a:p>
          </p:txBody>
        </p:sp>
      </p:grpSp>
      <p:grpSp>
        <p:nvGrpSpPr>
          <p:cNvPr id="47" name="Group 47"/>
          <p:cNvGrpSpPr/>
          <p:nvPr/>
        </p:nvGrpSpPr>
        <p:grpSpPr>
          <a:xfrm>
            <a:off x="9787119" y="5912846"/>
            <a:ext cx="3554143" cy="885260"/>
            <a:chOff x="0" y="0"/>
            <a:chExt cx="4143438" cy="1032040"/>
          </a:xfrm>
        </p:grpSpPr>
        <p:sp>
          <p:nvSpPr>
            <p:cNvPr id="48" name="Freeform 48"/>
            <p:cNvSpPr/>
            <p:nvPr/>
          </p:nvSpPr>
          <p:spPr>
            <a:xfrm>
              <a:off x="0" y="0"/>
              <a:ext cx="4143375" cy="1032002"/>
            </a:xfrm>
            <a:custGeom>
              <a:avLst/>
              <a:gdLst/>
              <a:ahLst/>
              <a:cxnLst/>
              <a:rect l="l" t="t" r="r" b="b"/>
              <a:pathLst>
                <a:path w="4143375" h="1032002">
                  <a:moveTo>
                    <a:pt x="0" y="131318"/>
                  </a:moveTo>
                  <a:cubicBezTo>
                    <a:pt x="0" y="58801"/>
                    <a:pt x="58801" y="0"/>
                    <a:pt x="131318" y="0"/>
                  </a:cubicBezTo>
                  <a:lnTo>
                    <a:pt x="4012057" y="0"/>
                  </a:lnTo>
                  <a:cubicBezTo>
                    <a:pt x="4084574" y="0"/>
                    <a:pt x="4143375" y="58801"/>
                    <a:pt x="4143375" y="131318"/>
                  </a:cubicBezTo>
                  <a:lnTo>
                    <a:pt x="4143375" y="900684"/>
                  </a:lnTo>
                  <a:cubicBezTo>
                    <a:pt x="4143375" y="973201"/>
                    <a:pt x="4084574" y="1032002"/>
                    <a:pt x="4012057" y="1032002"/>
                  </a:cubicBezTo>
                  <a:lnTo>
                    <a:pt x="131318" y="1032002"/>
                  </a:lnTo>
                  <a:cubicBezTo>
                    <a:pt x="58801" y="1032002"/>
                    <a:pt x="0" y="973201"/>
                    <a:pt x="0" y="900684"/>
                  </a:cubicBezTo>
                  <a:close/>
                </a:path>
              </a:pathLst>
            </a:custGeom>
            <a:solidFill>
              <a:srgbClr val="0A66B7"/>
            </a:solidFill>
            <a:ln w="19065" cap="sq">
              <a:solidFill>
                <a:srgbClr val="0A66B7"/>
              </a:solidFill>
              <a:prstDash val="solid"/>
              <a:miter/>
            </a:ln>
          </p:spPr>
          <p:txBody>
            <a:bodyPr/>
            <a:lstStyle/>
            <a:p>
              <a:endParaRPr lang="en-US"/>
            </a:p>
          </p:txBody>
        </p:sp>
      </p:grpSp>
      <p:grpSp>
        <p:nvGrpSpPr>
          <p:cNvPr id="49" name="Group 49"/>
          <p:cNvGrpSpPr/>
          <p:nvPr/>
        </p:nvGrpSpPr>
        <p:grpSpPr>
          <a:xfrm>
            <a:off x="9923617" y="6017949"/>
            <a:ext cx="3281146" cy="722167"/>
            <a:chOff x="0" y="0"/>
            <a:chExt cx="3825176" cy="841906"/>
          </a:xfrm>
        </p:grpSpPr>
        <p:sp>
          <p:nvSpPr>
            <p:cNvPr id="50" name="Freeform 50"/>
            <p:cNvSpPr/>
            <p:nvPr/>
          </p:nvSpPr>
          <p:spPr>
            <a:xfrm>
              <a:off x="0" y="0"/>
              <a:ext cx="3825180" cy="841903"/>
            </a:xfrm>
            <a:custGeom>
              <a:avLst/>
              <a:gdLst/>
              <a:ahLst/>
              <a:cxnLst/>
              <a:rect l="l" t="t" r="r" b="b"/>
              <a:pathLst>
                <a:path w="3825180" h="841903">
                  <a:moveTo>
                    <a:pt x="0" y="0"/>
                  </a:moveTo>
                  <a:lnTo>
                    <a:pt x="3825180" y="0"/>
                  </a:lnTo>
                  <a:lnTo>
                    <a:pt x="3825180" y="841903"/>
                  </a:lnTo>
                  <a:lnTo>
                    <a:pt x="0" y="841903"/>
                  </a:lnTo>
                  <a:close/>
                </a:path>
              </a:pathLst>
            </a:custGeom>
            <a:blipFill>
              <a:blip r:embed="rId3">
                <a:alphaModFix amt="0"/>
              </a:blip>
              <a:stretch>
                <a:fillRect t="-38529" b="-38530"/>
              </a:stretch>
            </a:blipFill>
          </p:spPr>
          <p:txBody>
            <a:bodyPr/>
            <a:lstStyle/>
            <a:p>
              <a:endParaRPr lang="en-US"/>
            </a:p>
          </p:txBody>
        </p:sp>
        <p:sp>
          <p:nvSpPr>
            <p:cNvPr id="51" name="TextBox 51"/>
            <p:cNvSpPr txBox="1"/>
            <p:nvPr/>
          </p:nvSpPr>
          <p:spPr>
            <a:xfrm>
              <a:off x="0" y="-9525"/>
              <a:ext cx="3825176" cy="851431"/>
            </a:xfrm>
            <a:prstGeom prst="rect">
              <a:avLst/>
            </a:prstGeom>
          </p:spPr>
          <p:txBody>
            <a:bodyPr lIns="0" tIns="0" rIns="0" bIns="0" rtlCol="0" anchor="ctr"/>
            <a:lstStyle/>
            <a:p>
              <a:pPr algn="ctr">
                <a:lnSpc>
                  <a:spcPts val="2400"/>
                </a:lnSpc>
              </a:pPr>
              <a:r>
                <a:rPr lang="en-US" sz="2000" b="1">
                  <a:solidFill>
                    <a:srgbClr val="FFFFFF"/>
                  </a:solidFill>
                  <a:latin typeface="Aptos Bold"/>
                  <a:ea typeface="Aptos Bold"/>
                  <a:cs typeface="Aptos Bold"/>
                  <a:sym typeface="Aptos Bold"/>
                </a:rPr>
                <a:t>Broadband access</a:t>
              </a:r>
            </a:p>
          </p:txBody>
        </p:sp>
      </p:grpSp>
      <p:grpSp>
        <p:nvGrpSpPr>
          <p:cNvPr id="52" name="Group 52"/>
          <p:cNvGrpSpPr/>
          <p:nvPr/>
        </p:nvGrpSpPr>
        <p:grpSpPr>
          <a:xfrm>
            <a:off x="13947434" y="5912846"/>
            <a:ext cx="3554143" cy="885260"/>
            <a:chOff x="0" y="0"/>
            <a:chExt cx="4143438" cy="1032040"/>
          </a:xfrm>
        </p:grpSpPr>
        <p:sp>
          <p:nvSpPr>
            <p:cNvPr id="53" name="Freeform 53"/>
            <p:cNvSpPr/>
            <p:nvPr/>
          </p:nvSpPr>
          <p:spPr>
            <a:xfrm>
              <a:off x="0" y="0"/>
              <a:ext cx="4143375" cy="1032002"/>
            </a:xfrm>
            <a:custGeom>
              <a:avLst/>
              <a:gdLst/>
              <a:ahLst/>
              <a:cxnLst/>
              <a:rect l="l" t="t" r="r" b="b"/>
              <a:pathLst>
                <a:path w="4143375" h="1032002">
                  <a:moveTo>
                    <a:pt x="0" y="131318"/>
                  </a:moveTo>
                  <a:cubicBezTo>
                    <a:pt x="0" y="58801"/>
                    <a:pt x="58801" y="0"/>
                    <a:pt x="131318" y="0"/>
                  </a:cubicBezTo>
                  <a:lnTo>
                    <a:pt x="4012057" y="0"/>
                  </a:lnTo>
                  <a:cubicBezTo>
                    <a:pt x="4084574" y="0"/>
                    <a:pt x="4143375" y="58801"/>
                    <a:pt x="4143375" y="131318"/>
                  </a:cubicBezTo>
                  <a:lnTo>
                    <a:pt x="4143375" y="900684"/>
                  </a:lnTo>
                  <a:cubicBezTo>
                    <a:pt x="4143375" y="973201"/>
                    <a:pt x="4084574" y="1032002"/>
                    <a:pt x="4012057" y="1032002"/>
                  </a:cubicBezTo>
                  <a:lnTo>
                    <a:pt x="131318" y="1032002"/>
                  </a:lnTo>
                  <a:cubicBezTo>
                    <a:pt x="58801" y="1032002"/>
                    <a:pt x="0" y="973201"/>
                    <a:pt x="0" y="900684"/>
                  </a:cubicBezTo>
                  <a:close/>
                </a:path>
              </a:pathLst>
            </a:custGeom>
            <a:solidFill>
              <a:srgbClr val="2C9DA7"/>
            </a:solidFill>
            <a:ln w="19065" cap="sq">
              <a:solidFill>
                <a:srgbClr val="2C9DA7"/>
              </a:solidFill>
              <a:prstDash val="solid"/>
              <a:miter/>
            </a:ln>
          </p:spPr>
          <p:txBody>
            <a:bodyPr/>
            <a:lstStyle/>
            <a:p>
              <a:endParaRPr lang="en-US"/>
            </a:p>
          </p:txBody>
        </p:sp>
      </p:grpSp>
      <p:grpSp>
        <p:nvGrpSpPr>
          <p:cNvPr id="54" name="Group 54"/>
          <p:cNvGrpSpPr/>
          <p:nvPr/>
        </p:nvGrpSpPr>
        <p:grpSpPr>
          <a:xfrm>
            <a:off x="14083933" y="6017949"/>
            <a:ext cx="3281146" cy="722167"/>
            <a:chOff x="0" y="0"/>
            <a:chExt cx="3825176" cy="841906"/>
          </a:xfrm>
        </p:grpSpPr>
        <p:sp>
          <p:nvSpPr>
            <p:cNvPr id="55" name="Freeform 55"/>
            <p:cNvSpPr/>
            <p:nvPr/>
          </p:nvSpPr>
          <p:spPr>
            <a:xfrm>
              <a:off x="0" y="0"/>
              <a:ext cx="3825180" cy="841903"/>
            </a:xfrm>
            <a:custGeom>
              <a:avLst/>
              <a:gdLst/>
              <a:ahLst/>
              <a:cxnLst/>
              <a:rect l="l" t="t" r="r" b="b"/>
              <a:pathLst>
                <a:path w="3825180" h="841903">
                  <a:moveTo>
                    <a:pt x="0" y="0"/>
                  </a:moveTo>
                  <a:lnTo>
                    <a:pt x="3825180" y="0"/>
                  </a:lnTo>
                  <a:lnTo>
                    <a:pt x="3825180" y="841903"/>
                  </a:lnTo>
                  <a:lnTo>
                    <a:pt x="0" y="841903"/>
                  </a:lnTo>
                  <a:close/>
                </a:path>
              </a:pathLst>
            </a:custGeom>
            <a:blipFill>
              <a:blip r:embed="rId3">
                <a:alphaModFix amt="0"/>
              </a:blip>
              <a:stretch>
                <a:fillRect t="-38529" b="-38530"/>
              </a:stretch>
            </a:blipFill>
          </p:spPr>
          <p:txBody>
            <a:bodyPr/>
            <a:lstStyle/>
            <a:p>
              <a:endParaRPr lang="en-US"/>
            </a:p>
          </p:txBody>
        </p:sp>
        <p:sp>
          <p:nvSpPr>
            <p:cNvPr id="56" name="TextBox 56"/>
            <p:cNvSpPr txBox="1"/>
            <p:nvPr/>
          </p:nvSpPr>
          <p:spPr>
            <a:xfrm>
              <a:off x="0" y="-9525"/>
              <a:ext cx="3825176" cy="851431"/>
            </a:xfrm>
            <a:prstGeom prst="rect">
              <a:avLst/>
            </a:prstGeom>
          </p:spPr>
          <p:txBody>
            <a:bodyPr lIns="0" tIns="0" rIns="0" bIns="0" rtlCol="0" anchor="ctr"/>
            <a:lstStyle/>
            <a:p>
              <a:pPr algn="ctr">
                <a:lnSpc>
                  <a:spcPts val="2400"/>
                </a:lnSpc>
              </a:pPr>
              <a:r>
                <a:rPr lang="en-US" sz="2000" b="1">
                  <a:solidFill>
                    <a:srgbClr val="FFFFFF"/>
                  </a:solidFill>
                  <a:latin typeface="Aptos Bold"/>
                  <a:ea typeface="Aptos Bold"/>
                  <a:cs typeface="Aptos Bold"/>
                  <a:sym typeface="Aptos Bold"/>
                </a:rPr>
                <a:t>Partnerships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a:extLst>
            <a:ext uri="{FF2B5EF4-FFF2-40B4-BE49-F238E27FC236}">
              <a16:creationId xmlns:a16="http://schemas.microsoft.com/office/drawing/2014/main" id="{93DE92EF-0098-EF64-5758-9D942141B9B7}"/>
            </a:ext>
          </a:extLst>
        </p:cNvPr>
        <p:cNvGrpSpPr/>
        <p:nvPr/>
      </p:nvGrpSpPr>
      <p:grpSpPr>
        <a:xfrm>
          <a:off x="0" y="0"/>
          <a:ext cx="0" cy="0"/>
          <a:chOff x="0" y="0"/>
          <a:chExt cx="0" cy="0"/>
        </a:xfrm>
      </p:grpSpPr>
      <p:grpSp>
        <p:nvGrpSpPr>
          <p:cNvPr id="61" name="Group 17">
            <a:extLst>
              <a:ext uri="{FF2B5EF4-FFF2-40B4-BE49-F238E27FC236}">
                <a16:creationId xmlns:a16="http://schemas.microsoft.com/office/drawing/2014/main" id="{65210D9A-BA64-B1FB-6EC3-6566E3F0ECB7}"/>
              </a:ext>
            </a:extLst>
          </p:cNvPr>
          <p:cNvGrpSpPr/>
          <p:nvPr/>
        </p:nvGrpSpPr>
        <p:grpSpPr>
          <a:xfrm>
            <a:off x="737730" y="2194318"/>
            <a:ext cx="16763844" cy="5931032"/>
            <a:chOff x="0" y="0"/>
            <a:chExt cx="11006798" cy="9154211"/>
          </a:xfrm>
        </p:grpSpPr>
        <p:sp>
          <p:nvSpPr>
            <p:cNvPr id="62" name="Freeform 18">
              <a:extLst>
                <a:ext uri="{FF2B5EF4-FFF2-40B4-BE49-F238E27FC236}">
                  <a16:creationId xmlns:a16="http://schemas.microsoft.com/office/drawing/2014/main" id="{9C534D06-5484-454E-2183-51EF1B66D887}"/>
                </a:ext>
              </a:extLst>
            </p:cNvPr>
            <p:cNvSpPr/>
            <p:nvPr/>
          </p:nvSpPr>
          <p:spPr>
            <a:xfrm>
              <a:off x="0" y="0"/>
              <a:ext cx="11006709" cy="9154198"/>
            </a:xfrm>
            <a:custGeom>
              <a:avLst/>
              <a:gdLst/>
              <a:ahLst/>
              <a:cxnLst/>
              <a:rect l="l" t="t" r="r" b="b"/>
              <a:pathLst>
                <a:path w="11006709" h="9154198">
                  <a:moveTo>
                    <a:pt x="0" y="155775"/>
                  </a:moveTo>
                  <a:cubicBezTo>
                    <a:pt x="0" y="69802"/>
                    <a:pt x="65786" y="0"/>
                    <a:pt x="146812" y="0"/>
                  </a:cubicBezTo>
                  <a:lnTo>
                    <a:pt x="10859897" y="0"/>
                  </a:lnTo>
                  <a:cubicBezTo>
                    <a:pt x="10941050" y="0"/>
                    <a:pt x="11006709" y="69802"/>
                    <a:pt x="11006709" y="155775"/>
                  </a:cubicBezTo>
                  <a:lnTo>
                    <a:pt x="11006709" y="8998423"/>
                  </a:lnTo>
                  <a:cubicBezTo>
                    <a:pt x="11006709" y="9084530"/>
                    <a:pt x="10940923" y="9154198"/>
                    <a:pt x="10859897" y="9154198"/>
                  </a:cubicBezTo>
                  <a:lnTo>
                    <a:pt x="146812" y="9154198"/>
                  </a:lnTo>
                  <a:cubicBezTo>
                    <a:pt x="65786" y="9154198"/>
                    <a:pt x="0" y="9084395"/>
                    <a:pt x="0" y="8998423"/>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 name="Group 2">
            <a:extLst>
              <a:ext uri="{FF2B5EF4-FFF2-40B4-BE49-F238E27FC236}">
                <a16:creationId xmlns:a16="http://schemas.microsoft.com/office/drawing/2014/main" id="{F627A69D-3F82-6635-E5B1-EDC03B57A8CD}"/>
              </a:ext>
            </a:extLst>
          </p:cNvPr>
          <p:cNvGrpSpPr/>
          <p:nvPr/>
        </p:nvGrpSpPr>
        <p:grpSpPr>
          <a:xfrm>
            <a:off x="-9535" y="-9535"/>
            <a:ext cx="18320909" cy="183785"/>
            <a:chOff x="0" y="0"/>
            <a:chExt cx="24427878" cy="245047"/>
          </a:xfrm>
        </p:grpSpPr>
        <p:sp>
          <p:nvSpPr>
            <p:cNvPr id="3" name="Freeform 3">
              <a:extLst>
                <a:ext uri="{FF2B5EF4-FFF2-40B4-BE49-F238E27FC236}">
                  <a16:creationId xmlns:a16="http://schemas.microsoft.com/office/drawing/2014/main" id="{458C5977-998F-88F1-B5C6-56B077D23935}"/>
                </a:ext>
              </a:extLst>
            </p:cNvPr>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a:extLst>
              <a:ext uri="{FF2B5EF4-FFF2-40B4-BE49-F238E27FC236}">
                <a16:creationId xmlns:a16="http://schemas.microsoft.com/office/drawing/2014/main" id="{0463AB2F-8634-C3D2-2E58-F0E86FFD51C9}"/>
              </a:ext>
            </a:extLst>
          </p:cNvPr>
          <p:cNvGrpSpPr/>
          <p:nvPr/>
        </p:nvGrpSpPr>
        <p:grpSpPr>
          <a:xfrm>
            <a:off x="-9535" y="10065887"/>
            <a:ext cx="18320909" cy="238696"/>
            <a:chOff x="0" y="0"/>
            <a:chExt cx="24427878" cy="318262"/>
          </a:xfrm>
        </p:grpSpPr>
        <p:sp>
          <p:nvSpPr>
            <p:cNvPr id="5" name="Freeform 5">
              <a:extLst>
                <a:ext uri="{FF2B5EF4-FFF2-40B4-BE49-F238E27FC236}">
                  <a16:creationId xmlns:a16="http://schemas.microsoft.com/office/drawing/2014/main" id="{698E9DC1-FE9E-3453-88FE-4DB649C8CBC4}"/>
                </a:ext>
              </a:extLst>
            </p:cNvPr>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a:extLst>
              <a:ext uri="{FF2B5EF4-FFF2-40B4-BE49-F238E27FC236}">
                <a16:creationId xmlns:a16="http://schemas.microsoft.com/office/drawing/2014/main" id="{63DDD3B7-6A3F-4A27-60E2-AB3D366E703E}"/>
              </a:ext>
            </a:extLst>
          </p:cNvPr>
          <p:cNvGrpSpPr/>
          <p:nvPr/>
        </p:nvGrpSpPr>
        <p:grpSpPr>
          <a:xfrm>
            <a:off x="754971" y="9677343"/>
            <a:ext cx="16746607" cy="301990"/>
            <a:chOff x="0" y="0"/>
            <a:chExt cx="22328810" cy="402654"/>
          </a:xfrm>
        </p:grpSpPr>
        <p:sp>
          <p:nvSpPr>
            <p:cNvPr id="7" name="Freeform 7">
              <a:extLst>
                <a:ext uri="{FF2B5EF4-FFF2-40B4-BE49-F238E27FC236}">
                  <a16:creationId xmlns:a16="http://schemas.microsoft.com/office/drawing/2014/main" id="{5F818499-6FEE-CF06-9B85-28A849EE82AC}"/>
                </a:ext>
              </a:extLst>
            </p:cNvPr>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a:extLst>
                <a:ext uri="{FF2B5EF4-FFF2-40B4-BE49-F238E27FC236}">
                  <a16:creationId xmlns:a16="http://schemas.microsoft.com/office/drawing/2014/main" id="{CA52EB77-C2DF-CAFC-9918-5AAD1108DDFF}"/>
                </a:ext>
              </a:extLst>
            </p:cNvPr>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a:extLst>
              <a:ext uri="{FF2B5EF4-FFF2-40B4-BE49-F238E27FC236}">
                <a16:creationId xmlns:a16="http://schemas.microsoft.com/office/drawing/2014/main" id="{A2B96FC2-B871-7330-77D4-C2DA8C8BBB8E}"/>
              </a:ext>
            </a:extLst>
          </p:cNvPr>
          <p:cNvGrpSpPr/>
          <p:nvPr/>
        </p:nvGrpSpPr>
        <p:grpSpPr>
          <a:xfrm>
            <a:off x="892235" y="631431"/>
            <a:ext cx="10295039" cy="343167"/>
            <a:chOff x="0" y="0"/>
            <a:chExt cx="13726719" cy="457556"/>
          </a:xfrm>
        </p:grpSpPr>
        <p:sp>
          <p:nvSpPr>
            <p:cNvPr id="10" name="Freeform 10">
              <a:extLst>
                <a:ext uri="{FF2B5EF4-FFF2-40B4-BE49-F238E27FC236}">
                  <a16:creationId xmlns:a16="http://schemas.microsoft.com/office/drawing/2014/main" id="{B54CB4A4-082B-769C-9C52-3F3E261BB2AE}"/>
                </a:ext>
              </a:extLst>
            </p:cNvPr>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a:extLst>
                <a:ext uri="{FF2B5EF4-FFF2-40B4-BE49-F238E27FC236}">
                  <a16:creationId xmlns:a16="http://schemas.microsoft.com/office/drawing/2014/main" id="{DA35E7A7-6379-F8E5-F895-5028B4D0A0B6}"/>
                </a:ext>
              </a:extLst>
            </p:cNvPr>
            <p:cNvSpPr txBox="1"/>
            <p:nvPr/>
          </p:nvSpPr>
          <p:spPr>
            <a:xfrm>
              <a:off x="0" y="0"/>
              <a:ext cx="13726719" cy="457556"/>
            </a:xfrm>
            <a:prstGeom prst="rect">
              <a:avLst/>
            </a:prstGeom>
          </p:spPr>
          <p:txBody>
            <a:bodyPr lIns="0" tIns="0" rIns="0" bIns="0" rtlCol="0" anchor="ctr"/>
            <a:lstStyle/>
            <a:p>
              <a:pPr algn="l">
                <a:lnSpc>
                  <a:spcPts val="1711"/>
                </a:lnSpc>
              </a:pPr>
              <a:r>
                <a:rPr lang="en-US" sz="1426" b="1" dirty="0">
                  <a:solidFill>
                    <a:srgbClr val="0A66B7"/>
                  </a:solidFill>
                  <a:latin typeface="Aptos Bold"/>
                  <a:ea typeface="Aptos Bold"/>
                  <a:cs typeface="Aptos Bold"/>
                  <a:sym typeface="Aptos Bold"/>
                </a:rPr>
                <a:t>Which Opportunity Is Right for Your Organization</a:t>
              </a:r>
            </a:p>
          </p:txBody>
        </p:sp>
      </p:grpSp>
      <p:grpSp>
        <p:nvGrpSpPr>
          <p:cNvPr id="12" name="Group 12">
            <a:extLst>
              <a:ext uri="{FF2B5EF4-FFF2-40B4-BE49-F238E27FC236}">
                <a16:creationId xmlns:a16="http://schemas.microsoft.com/office/drawing/2014/main" id="{6CAF8CD9-F733-0EA4-2D49-D7ECDDF1AED0}"/>
              </a:ext>
            </a:extLst>
          </p:cNvPr>
          <p:cNvGrpSpPr/>
          <p:nvPr/>
        </p:nvGrpSpPr>
        <p:grpSpPr>
          <a:xfrm>
            <a:off x="892235" y="1043235"/>
            <a:ext cx="16334804" cy="851057"/>
            <a:chOff x="0" y="0"/>
            <a:chExt cx="21779738" cy="1134743"/>
          </a:xfrm>
        </p:grpSpPr>
        <p:sp>
          <p:nvSpPr>
            <p:cNvPr id="13" name="Freeform 13">
              <a:extLst>
                <a:ext uri="{FF2B5EF4-FFF2-40B4-BE49-F238E27FC236}">
                  <a16:creationId xmlns:a16="http://schemas.microsoft.com/office/drawing/2014/main" id="{9627E992-D9CA-079A-859F-682597BEADDC}"/>
                </a:ext>
              </a:extLst>
            </p:cNvPr>
            <p:cNvSpPr/>
            <p:nvPr/>
          </p:nvSpPr>
          <p:spPr>
            <a:xfrm>
              <a:off x="0" y="0"/>
              <a:ext cx="21779736" cy="1134740"/>
            </a:xfrm>
            <a:custGeom>
              <a:avLst/>
              <a:gdLst/>
              <a:ahLst/>
              <a:cxnLst/>
              <a:rect l="l" t="t" r="r" b="b"/>
              <a:pathLst>
                <a:path w="21779736" h="1134740">
                  <a:moveTo>
                    <a:pt x="0" y="0"/>
                  </a:moveTo>
                  <a:lnTo>
                    <a:pt x="21779736" y="0"/>
                  </a:lnTo>
                  <a:lnTo>
                    <a:pt x="21779736" y="1134740"/>
                  </a:lnTo>
                  <a:lnTo>
                    <a:pt x="0" y="1134740"/>
                  </a:lnTo>
                  <a:close/>
                </a:path>
              </a:pathLst>
            </a:custGeom>
            <a:blipFill>
              <a:blip r:embed="rId3">
                <a:alphaModFix amt="0"/>
              </a:blip>
              <a:stretch>
                <a:fillRect t="-323987" b="-323988"/>
              </a:stretch>
            </a:blipFill>
          </p:spPr>
          <p:txBody>
            <a:bodyPr/>
            <a:lstStyle/>
            <a:p>
              <a:endParaRPr lang="en-US"/>
            </a:p>
          </p:txBody>
        </p:sp>
        <p:sp>
          <p:nvSpPr>
            <p:cNvPr id="14" name="TextBox 14">
              <a:extLst>
                <a:ext uri="{FF2B5EF4-FFF2-40B4-BE49-F238E27FC236}">
                  <a16:creationId xmlns:a16="http://schemas.microsoft.com/office/drawing/2014/main" id="{B282BE5A-94B0-A377-07AC-6556B1D77ABE}"/>
                </a:ext>
              </a:extLst>
            </p:cNvPr>
            <p:cNvSpPr txBox="1"/>
            <p:nvPr/>
          </p:nvSpPr>
          <p:spPr>
            <a:xfrm>
              <a:off x="0" y="0"/>
              <a:ext cx="21779738" cy="1134743"/>
            </a:xfrm>
            <a:prstGeom prst="rect">
              <a:avLst/>
            </a:prstGeom>
          </p:spPr>
          <p:txBody>
            <a:bodyPr lIns="0" tIns="0" rIns="0" bIns="0" rtlCol="0" anchor="ctr"/>
            <a:lstStyle/>
            <a:p>
              <a:pPr>
                <a:lnSpc>
                  <a:spcPts val="5040"/>
                </a:lnSpc>
              </a:pPr>
              <a:r>
                <a:rPr lang="en-US" sz="4400" b="1" dirty="0"/>
                <a:t>FY2026 Funding Opportunities</a:t>
              </a:r>
              <a:endParaRPr lang="en-US" sz="4200" b="1" dirty="0">
                <a:solidFill>
                  <a:srgbClr val="0B2E4A"/>
                </a:solidFill>
                <a:latin typeface="Aptos Bold"/>
                <a:ea typeface="Aptos Bold"/>
                <a:cs typeface="Aptos Bold"/>
                <a:sym typeface="Aptos Bold"/>
              </a:endParaRPr>
            </a:p>
          </p:txBody>
        </p:sp>
      </p:grpSp>
      <p:grpSp>
        <p:nvGrpSpPr>
          <p:cNvPr id="15" name="Group 15">
            <a:extLst>
              <a:ext uri="{FF2B5EF4-FFF2-40B4-BE49-F238E27FC236}">
                <a16:creationId xmlns:a16="http://schemas.microsoft.com/office/drawing/2014/main" id="{DECD09E9-87B5-4760-3211-63E5F7A0C3F8}"/>
              </a:ext>
            </a:extLst>
          </p:cNvPr>
          <p:cNvGrpSpPr/>
          <p:nvPr/>
        </p:nvGrpSpPr>
        <p:grpSpPr>
          <a:xfrm>
            <a:off x="880796" y="1978933"/>
            <a:ext cx="16494947" cy="22879"/>
            <a:chOff x="0" y="0"/>
            <a:chExt cx="21993263" cy="30505"/>
          </a:xfrm>
        </p:grpSpPr>
        <p:sp>
          <p:nvSpPr>
            <p:cNvPr id="16" name="Freeform 16">
              <a:extLst>
                <a:ext uri="{FF2B5EF4-FFF2-40B4-BE49-F238E27FC236}">
                  <a16:creationId xmlns:a16="http://schemas.microsoft.com/office/drawing/2014/main" id="{23C9354E-6FDB-A9B8-444D-232E030A241F}"/>
                </a:ext>
              </a:extLst>
            </p:cNvPr>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sp>
        <p:nvSpPr>
          <p:cNvPr id="35" name="Freeform 35">
            <a:extLst>
              <a:ext uri="{FF2B5EF4-FFF2-40B4-BE49-F238E27FC236}">
                <a16:creationId xmlns:a16="http://schemas.microsoft.com/office/drawing/2014/main" id="{E5BC6345-BEA7-52A5-0575-950A8B7BB324}"/>
              </a:ext>
            </a:extLst>
          </p:cNvPr>
          <p:cNvSpPr/>
          <p:nvPr/>
        </p:nvSpPr>
        <p:spPr>
          <a:xfrm>
            <a:off x="14083933" y="2564104"/>
            <a:ext cx="3281149" cy="722164"/>
          </a:xfrm>
          <a:custGeom>
            <a:avLst/>
            <a:gdLst/>
            <a:ahLst/>
            <a:cxnLst/>
            <a:rect l="l" t="t" r="r" b="b"/>
            <a:pathLst>
              <a:path w="3825180" h="841903">
                <a:moveTo>
                  <a:pt x="0" y="0"/>
                </a:moveTo>
                <a:lnTo>
                  <a:pt x="3825180" y="0"/>
                </a:lnTo>
                <a:lnTo>
                  <a:pt x="3825180" y="841903"/>
                </a:lnTo>
                <a:lnTo>
                  <a:pt x="0" y="841903"/>
                </a:lnTo>
                <a:close/>
              </a:path>
            </a:pathLst>
          </a:custGeom>
          <a:blipFill>
            <a:blip r:embed="rId3">
              <a:alphaModFix amt="0"/>
            </a:blip>
            <a:stretch>
              <a:fillRect t="-38529" b="-38530"/>
            </a:stretch>
          </a:blipFill>
        </p:spPr>
        <p:txBody>
          <a:bodyPr/>
          <a:lstStyle/>
          <a:p>
            <a:endParaRPr lang="en-US"/>
          </a:p>
        </p:txBody>
      </p:sp>
      <p:graphicFrame>
        <p:nvGraphicFramePr>
          <p:cNvPr id="59" name="Table 58">
            <a:extLst>
              <a:ext uri="{FF2B5EF4-FFF2-40B4-BE49-F238E27FC236}">
                <a16:creationId xmlns:a16="http://schemas.microsoft.com/office/drawing/2014/main" id="{8FAD1599-3412-3D46-A8C8-371ED4CAE763}"/>
              </a:ext>
            </a:extLst>
          </p:cNvPr>
          <p:cNvGraphicFramePr>
            <a:graphicFrameLocks noGrp="1"/>
          </p:cNvGraphicFramePr>
          <p:nvPr>
            <p:extLst>
              <p:ext uri="{D42A27DB-BD31-4B8C-83A1-F6EECF244321}">
                <p14:modId xmlns:p14="http://schemas.microsoft.com/office/powerpoint/2010/main" val="235314447"/>
              </p:ext>
            </p:extLst>
          </p:nvPr>
        </p:nvGraphicFramePr>
        <p:xfrm>
          <a:off x="863590" y="2211776"/>
          <a:ext cx="16637847" cy="5893674"/>
        </p:xfrm>
        <a:graphic>
          <a:graphicData uri="http://schemas.openxmlformats.org/drawingml/2006/table">
            <a:tbl>
              <a:tblPr/>
              <a:tblGrid>
                <a:gridCol w="5545949">
                  <a:extLst>
                    <a:ext uri="{9D8B030D-6E8A-4147-A177-3AD203B41FA5}">
                      <a16:colId xmlns:a16="http://schemas.microsoft.com/office/drawing/2014/main" val="3468878192"/>
                    </a:ext>
                  </a:extLst>
                </a:gridCol>
                <a:gridCol w="5545949">
                  <a:extLst>
                    <a:ext uri="{9D8B030D-6E8A-4147-A177-3AD203B41FA5}">
                      <a16:colId xmlns:a16="http://schemas.microsoft.com/office/drawing/2014/main" val="3694039982"/>
                    </a:ext>
                  </a:extLst>
                </a:gridCol>
                <a:gridCol w="5545949">
                  <a:extLst>
                    <a:ext uri="{9D8B030D-6E8A-4147-A177-3AD203B41FA5}">
                      <a16:colId xmlns:a16="http://schemas.microsoft.com/office/drawing/2014/main" val="522734167"/>
                    </a:ext>
                  </a:extLst>
                </a:gridCol>
              </a:tblGrid>
              <a:tr h="604479">
                <a:tc>
                  <a:txBody>
                    <a:bodyPr/>
                    <a:lstStyle/>
                    <a:p>
                      <a:pPr algn="ctr">
                        <a:buNone/>
                      </a:pPr>
                      <a:r>
                        <a:rPr lang="en-US" sz="2800" b="1" dirty="0"/>
                        <a:t>Funding Opportunity</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800" b="1" dirty="0"/>
                        <a:t>Purpose</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2800" b="1" dirty="0"/>
                        <a:t>Who Should Consider Applying?</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40984"/>
                  </a:ext>
                </a:extLst>
              </a:tr>
              <a:tr h="1057839">
                <a:tc>
                  <a:txBody>
                    <a:bodyPr/>
                    <a:lstStyle/>
                    <a:p>
                      <a:pPr>
                        <a:buNone/>
                      </a:pPr>
                      <a:r>
                        <a:rPr lang="en-US" sz="2800"/>
                        <a:t>Renewal Projects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800" dirty="0"/>
                        <a:t>Continue existing CoC-funded projects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800" dirty="0"/>
                        <a:t>Current CoC recipients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2851932"/>
                  </a:ext>
                </a:extLst>
              </a:tr>
              <a:tr h="1057839">
                <a:tc>
                  <a:txBody>
                    <a:bodyPr/>
                    <a:lstStyle/>
                    <a:p>
                      <a:pPr>
                        <a:buNone/>
                      </a:pPr>
                      <a:r>
                        <a:rPr lang="en-US" sz="2800" dirty="0"/>
                        <a:t>CoC Bonus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800"/>
                        <a:t>New permanent housing and eligible projects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800" dirty="0"/>
                        <a:t>Organizations proposing new projects aligned with HUD priorities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9970480"/>
                  </a:ext>
                </a:extLst>
              </a:tr>
              <a:tr h="1057839">
                <a:tc>
                  <a:txBody>
                    <a:bodyPr/>
                    <a:lstStyle/>
                    <a:p>
                      <a:pPr>
                        <a:buNone/>
                      </a:pPr>
                      <a:r>
                        <a:rPr lang="en-US" sz="2800" dirty="0"/>
                        <a:t>Domestic Violence (DV) Bonus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800" dirty="0"/>
                        <a:t>Expand housing and services for survivors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800"/>
                        <a:t>Domestic violence providers and eligible partners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2065886"/>
                  </a:ext>
                </a:extLst>
              </a:tr>
              <a:tr h="1057839">
                <a:tc>
                  <a:txBody>
                    <a:bodyPr/>
                    <a:lstStyle/>
                    <a:p>
                      <a:pPr>
                        <a:buNone/>
                      </a:pPr>
                      <a:r>
                        <a:rPr lang="en-US" sz="2800"/>
                        <a:t>Planning Grant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800"/>
                        <a:t>Supports CoC planning and administration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800"/>
                        <a:t>Collaborative Applicant (NY-513)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1001683"/>
                  </a:ext>
                </a:extLst>
              </a:tr>
              <a:tr h="1057839">
                <a:tc>
                  <a:txBody>
                    <a:bodyPr/>
                    <a:lstStyle/>
                    <a:p>
                      <a:pPr>
                        <a:buNone/>
                      </a:pPr>
                      <a:r>
                        <a:rPr lang="en-US" sz="2800" dirty="0"/>
                        <a:t>Reallocation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800" dirty="0"/>
                        <a:t>Redirect funding to higher-priority projects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800" dirty="0"/>
                        <a:t>Current recipients considering project redesign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790036"/>
                  </a:ext>
                </a:extLst>
              </a:tr>
            </a:tbl>
          </a:graphicData>
        </a:graphic>
      </p:graphicFrame>
      <p:sp>
        <p:nvSpPr>
          <p:cNvPr id="60" name="TextBox 59">
            <a:extLst>
              <a:ext uri="{FF2B5EF4-FFF2-40B4-BE49-F238E27FC236}">
                <a16:creationId xmlns:a16="http://schemas.microsoft.com/office/drawing/2014/main" id="{3D2E579D-0AAA-933E-BB45-0283C703D7B3}"/>
              </a:ext>
            </a:extLst>
          </p:cNvPr>
          <p:cNvSpPr txBox="1"/>
          <p:nvPr/>
        </p:nvSpPr>
        <p:spPr>
          <a:xfrm>
            <a:off x="2459567" y="8380168"/>
            <a:ext cx="13368866" cy="830997"/>
          </a:xfrm>
          <a:prstGeom prst="rect">
            <a:avLst/>
          </a:prstGeom>
          <a:noFill/>
        </p:spPr>
        <p:txBody>
          <a:bodyPr wrap="square">
            <a:spAutoFit/>
          </a:bodyPr>
          <a:lstStyle/>
          <a:p>
            <a:pPr algn="ctr"/>
            <a:r>
              <a:rPr lang="en-US" sz="2400" i="1" dirty="0"/>
              <a:t>FY2026 local funding amounts, including the Annual Renewal Demand (ARD) and CoC Bonus allocation, will be incorporated into the NY-513 competition once released by HUD.</a:t>
            </a:r>
          </a:p>
        </p:txBody>
      </p:sp>
      <p:grpSp>
        <p:nvGrpSpPr>
          <p:cNvPr id="63" name="Group 19">
            <a:extLst>
              <a:ext uri="{FF2B5EF4-FFF2-40B4-BE49-F238E27FC236}">
                <a16:creationId xmlns:a16="http://schemas.microsoft.com/office/drawing/2014/main" id="{C6FD66C8-FC1F-3C96-042B-6391D4C43CCF}"/>
              </a:ext>
            </a:extLst>
          </p:cNvPr>
          <p:cNvGrpSpPr/>
          <p:nvPr/>
        </p:nvGrpSpPr>
        <p:grpSpPr>
          <a:xfrm>
            <a:off x="722024" y="2194318"/>
            <a:ext cx="200894" cy="5911132"/>
            <a:chOff x="0" y="0"/>
            <a:chExt cx="153530" cy="9154211"/>
          </a:xfrm>
        </p:grpSpPr>
        <p:sp>
          <p:nvSpPr>
            <p:cNvPr id="64" name="Freeform 20">
              <a:extLst>
                <a:ext uri="{FF2B5EF4-FFF2-40B4-BE49-F238E27FC236}">
                  <a16:creationId xmlns:a16="http://schemas.microsoft.com/office/drawing/2014/main" id="{5F349264-678F-D22B-68ED-1D3F5E991F79}"/>
                </a:ext>
              </a:extLst>
            </p:cNvPr>
            <p:cNvSpPr/>
            <p:nvPr/>
          </p:nvSpPr>
          <p:spPr>
            <a:xfrm>
              <a:off x="0" y="0"/>
              <a:ext cx="153543" cy="9154198"/>
            </a:xfrm>
            <a:custGeom>
              <a:avLst/>
              <a:gdLst/>
              <a:ahLst/>
              <a:cxnLst/>
              <a:rect l="l" t="t" r="r" b="b"/>
              <a:pathLst>
                <a:path w="153543" h="9154198">
                  <a:moveTo>
                    <a:pt x="0" y="0"/>
                  </a:moveTo>
                  <a:lnTo>
                    <a:pt x="153543" y="0"/>
                  </a:lnTo>
                  <a:lnTo>
                    <a:pt x="153543" y="9154198"/>
                  </a:lnTo>
                  <a:lnTo>
                    <a:pt x="0" y="9154198"/>
                  </a:lnTo>
                  <a:close/>
                </a:path>
              </a:pathLst>
            </a:custGeom>
            <a:solidFill>
              <a:srgbClr val="0A66B7"/>
            </a:solidFill>
            <a:ln w="19065" cap="sq">
              <a:solidFill>
                <a:srgbClr val="0A66B7"/>
              </a:solidFill>
              <a:prstDash val="solid"/>
              <a:miter/>
            </a:ln>
          </p:spPr>
          <p:txBody>
            <a:bodyPr/>
            <a:lstStyle/>
            <a:p>
              <a:endParaRPr lang="en-US"/>
            </a:p>
          </p:txBody>
        </p:sp>
      </p:grpSp>
    </p:spTree>
    <p:extLst>
      <p:ext uri="{BB962C8B-B14F-4D97-AF65-F5344CB8AC3E}">
        <p14:creationId xmlns:p14="http://schemas.microsoft.com/office/powerpoint/2010/main" val="302645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LOCAL COMPETITION &amp; SCORING</a:t>
              </a:r>
            </a:p>
          </p:txBody>
        </p:sp>
      </p:grpSp>
      <p:grpSp>
        <p:nvGrpSpPr>
          <p:cNvPr id="12" name="Group 12"/>
          <p:cNvGrpSpPr/>
          <p:nvPr/>
        </p:nvGrpSpPr>
        <p:grpSpPr>
          <a:xfrm>
            <a:off x="892235" y="1043235"/>
            <a:ext cx="16334804" cy="851059"/>
            <a:chOff x="0" y="0"/>
            <a:chExt cx="21779738" cy="1134745"/>
          </a:xfrm>
        </p:grpSpPr>
        <p:sp>
          <p:nvSpPr>
            <p:cNvPr id="13" name="Freeform 13"/>
            <p:cNvSpPr/>
            <p:nvPr/>
          </p:nvSpPr>
          <p:spPr>
            <a:xfrm>
              <a:off x="0" y="0"/>
              <a:ext cx="21779736" cy="1134743"/>
            </a:xfrm>
            <a:custGeom>
              <a:avLst/>
              <a:gdLst/>
              <a:ahLst/>
              <a:cxnLst/>
              <a:rect l="l" t="t" r="r" b="b"/>
              <a:pathLst>
                <a:path w="21779736" h="1134743">
                  <a:moveTo>
                    <a:pt x="0" y="0"/>
                  </a:moveTo>
                  <a:lnTo>
                    <a:pt x="21779736" y="0"/>
                  </a:lnTo>
                  <a:lnTo>
                    <a:pt x="21779736" y="1134743"/>
                  </a:lnTo>
                  <a:lnTo>
                    <a:pt x="0" y="1134743"/>
                  </a:lnTo>
                  <a:close/>
                </a:path>
              </a:pathLst>
            </a:custGeom>
            <a:blipFill>
              <a:blip r:embed="rId3">
                <a:alphaModFix amt="0"/>
              </a:blip>
              <a:stretch>
                <a:fillRect t="-323986" b="-323987"/>
              </a:stretch>
            </a:blipFill>
          </p:spPr>
          <p:txBody>
            <a:bodyPr/>
            <a:lstStyle/>
            <a:p>
              <a:endParaRPr lang="en-US"/>
            </a:p>
          </p:txBody>
        </p:sp>
        <p:sp>
          <p:nvSpPr>
            <p:cNvPr id="14" name="TextBox 14"/>
            <p:cNvSpPr txBox="1"/>
            <p:nvPr/>
          </p:nvSpPr>
          <p:spPr>
            <a:xfrm>
              <a:off x="0" y="0"/>
              <a:ext cx="21779738" cy="1134745"/>
            </a:xfrm>
            <a:prstGeom prst="rect">
              <a:avLst/>
            </a:prstGeom>
          </p:spPr>
          <p:txBody>
            <a:bodyPr lIns="0" tIns="0" rIns="0" bIns="0" rtlCol="0" anchor="ctr"/>
            <a:lstStyle/>
            <a:p>
              <a:pPr algn="l">
                <a:lnSpc>
                  <a:spcPts val="4143"/>
                </a:lnSpc>
              </a:pPr>
              <a:r>
                <a:rPr lang="en-US" sz="3452" b="1" dirty="0">
                  <a:solidFill>
                    <a:srgbClr val="0B2E4A"/>
                  </a:solidFill>
                  <a:latin typeface="Aptos Bold"/>
                  <a:ea typeface="Aptos Bold"/>
                  <a:cs typeface="Aptos Bold"/>
                  <a:sym typeface="Aptos Bold"/>
                </a:rPr>
                <a:t>Local Competition &amp; Scoring</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157240" y="2392642"/>
            <a:ext cx="7431500" cy="6539255"/>
            <a:chOff x="0" y="0"/>
            <a:chExt cx="9908667" cy="8719007"/>
          </a:xfrm>
        </p:grpSpPr>
        <p:sp>
          <p:nvSpPr>
            <p:cNvPr id="18" name="Freeform 18"/>
            <p:cNvSpPr/>
            <p:nvPr/>
          </p:nvSpPr>
          <p:spPr>
            <a:xfrm>
              <a:off x="0" y="0"/>
              <a:ext cx="9908667" cy="8719058"/>
            </a:xfrm>
            <a:custGeom>
              <a:avLst/>
              <a:gdLst/>
              <a:ahLst/>
              <a:cxnLst/>
              <a:rect l="l" t="t" r="r" b="b"/>
              <a:pathLst>
                <a:path w="9908667" h="8719058">
                  <a:moveTo>
                    <a:pt x="0" y="146812"/>
                  </a:moveTo>
                  <a:cubicBezTo>
                    <a:pt x="0" y="65786"/>
                    <a:pt x="65786" y="0"/>
                    <a:pt x="146812" y="0"/>
                  </a:cubicBezTo>
                  <a:lnTo>
                    <a:pt x="9761855" y="0"/>
                  </a:lnTo>
                  <a:cubicBezTo>
                    <a:pt x="9843008" y="0"/>
                    <a:pt x="9908667" y="65786"/>
                    <a:pt x="9908667" y="146812"/>
                  </a:cubicBezTo>
                  <a:lnTo>
                    <a:pt x="9908667" y="8572246"/>
                  </a:lnTo>
                  <a:cubicBezTo>
                    <a:pt x="9908667" y="8653399"/>
                    <a:pt x="9842881" y="8719058"/>
                    <a:pt x="9761855" y="8719058"/>
                  </a:cubicBezTo>
                  <a:lnTo>
                    <a:pt x="146812" y="8719058"/>
                  </a:lnTo>
                  <a:cubicBezTo>
                    <a:pt x="65786" y="8719058"/>
                    <a:pt x="0" y="8653272"/>
                    <a:pt x="0" y="8572246"/>
                  </a:cubicBezTo>
                  <a:close/>
                </a:path>
              </a:pathLst>
            </a:custGeom>
            <a:solidFill>
              <a:srgbClr val="FFFFFF"/>
            </a:solidFill>
            <a:ln w="19065" cap="sq">
              <a:solidFill>
                <a:srgbClr val="D7E7F0"/>
              </a:solidFill>
              <a:prstDash val="solid"/>
              <a:miter/>
            </a:ln>
          </p:spPr>
          <p:txBody>
            <a:bodyPr/>
            <a:lstStyle/>
            <a:p>
              <a:endParaRPr lang="en-US"/>
            </a:p>
          </p:txBody>
        </p:sp>
      </p:grpSp>
      <p:grpSp>
        <p:nvGrpSpPr>
          <p:cNvPr id="19" name="Group 19"/>
          <p:cNvGrpSpPr/>
          <p:nvPr/>
        </p:nvGrpSpPr>
        <p:grpSpPr>
          <a:xfrm>
            <a:off x="1157240" y="2392642"/>
            <a:ext cx="115148" cy="6539255"/>
            <a:chOff x="0" y="0"/>
            <a:chExt cx="153530" cy="8719007"/>
          </a:xfrm>
        </p:grpSpPr>
        <p:sp>
          <p:nvSpPr>
            <p:cNvPr id="20" name="Freeform 20"/>
            <p:cNvSpPr/>
            <p:nvPr/>
          </p:nvSpPr>
          <p:spPr>
            <a:xfrm>
              <a:off x="0" y="0"/>
              <a:ext cx="153543" cy="8719058"/>
            </a:xfrm>
            <a:custGeom>
              <a:avLst/>
              <a:gdLst/>
              <a:ahLst/>
              <a:cxnLst/>
              <a:rect l="l" t="t" r="r" b="b"/>
              <a:pathLst>
                <a:path w="153543" h="8719058">
                  <a:moveTo>
                    <a:pt x="0" y="0"/>
                  </a:moveTo>
                  <a:lnTo>
                    <a:pt x="153543" y="0"/>
                  </a:lnTo>
                  <a:lnTo>
                    <a:pt x="153543" y="8719058"/>
                  </a:lnTo>
                  <a:lnTo>
                    <a:pt x="0" y="8719058"/>
                  </a:lnTo>
                  <a:close/>
                </a:path>
              </a:pathLst>
            </a:custGeom>
            <a:solidFill>
              <a:srgbClr val="0A66B7"/>
            </a:solidFill>
            <a:ln w="19065" cap="sq">
              <a:solidFill>
                <a:srgbClr val="0A66B7"/>
              </a:solidFill>
              <a:prstDash val="solid"/>
              <a:miter/>
            </a:ln>
          </p:spPr>
          <p:txBody>
            <a:bodyPr/>
            <a:lstStyle/>
            <a:p>
              <a:endParaRPr lang="en-US"/>
            </a:p>
          </p:txBody>
        </p:sp>
      </p:grpSp>
      <p:grpSp>
        <p:nvGrpSpPr>
          <p:cNvPr id="21" name="Group 21"/>
          <p:cNvGrpSpPr/>
          <p:nvPr/>
        </p:nvGrpSpPr>
        <p:grpSpPr>
          <a:xfrm>
            <a:off x="1468755" y="2621804"/>
            <a:ext cx="6863363" cy="384353"/>
            <a:chOff x="0" y="0"/>
            <a:chExt cx="9151150" cy="512470"/>
          </a:xfrm>
        </p:grpSpPr>
        <p:sp>
          <p:nvSpPr>
            <p:cNvPr id="22" name="Freeform 22"/>
            <p:cNvSpPr/>
            <p:nvPr/>
          </p:nvSpPr>
          <p:spPr>
            <a:xfrm>
              <a:off x="0" y="0"/>
              <a:ext cx="9151149" cy="512464"/>
            </a:xfrm>
            <a:custGeom>
              <a:avLst/>
              <a:gdLst/>
              <a:ahLst/>
              <a:cxnLst/>
              <a:rect l="l" t="t" r="r" b="b"/>
              <a:pathLst>
                <a:path w="9151149" h="512464">
                  <a:moveTo>
                    <a:pt x="0" y="0"/>
                  </a:moveTo>
                  <a:lnTo>
                    <a:pt x="9151149" y="0"/>
                  </a:lnTo>
                  <a:lnTo>
                    <a:pt x="9151149" y="512464"/>
                  </a:lnTo>
                  <a:lnTo>
                    <a:pt x="0" y="512464"/>
                  </a:lnTo>
                  <a:close/>
                </a:path>
              </a:pathLst>
            </a:custGeom>
            <a:blipFill>
              <a:blip r:embed="rId3">
                <a:alphaModFix amt="0"/>
              </a:blip>
              <a:stretch>
                <a:fillRect t="-297946" b="-297947"/>
              </a:stretch>
            </a:blipFill>
          </p:spPr>
          <p:txBody>
            <a:bodyPr/>
            <a:lstStyle/>
            <a:p>
              <a:endParaRPr lang="en-US" sz="2400"/>
            </a:p>
          </p:txBody>
        </p:sp>
        <p:sp>
          <p:nvSpPr>
            <p:cNvPr id="23" name="TextBox 23"/>
            <p:cNvSpPr txBox="1"/>
            <p:nvPr/>
          </p:nvSpPr>
          <p:spPr>
            <a:xfrm>
              <a:off x="0" y="0"/>
              <a:ext cx="9151150" cy="512470"/>
            </a:xfrm>
            <a:prstGeom prst="rect">
              <a:avLst/>
            </a:prstGeom>
          </p:spPr>
          <p:txBody>
            <a:bodyPr lIns="0" tIns="0" rIns="0" bIns="0" rtlCol="0" anchor="ctr"/>
            <a:lstStyle/>
            <a:p>
              <a:pPr algn="l">
                <a:lnSpc>
                  <a:spcPts val="2161"/>
                </a:lnSpc>
              </a:pPr>
              <a:r>
                <a:rPr lang="en-US" sz="2400" b="1" dirty="0">
                  <a:solidFill>
                    <a:srgbClr val="0B2E4A"/>
                  </a:solidFill>
                  <a:latin typeface="Aptos Bold"/>
                  <a:ea typeface="Aptos Bold"/>
                  <a:cs typeface="Aptos Bold"/>
                  <a:sym typeface="Aptos Bold"/>
                </a:rPr>
                <a:t>Every eligible project is evaluated using</a:t>
              </a:r>
            </a:p>
          </p:txBody>
        </p:sp>
      </p:grpSp>
      <p:grpSp>
        <p:nvGrpSpPr>
          <p:cNvPr id="24" name="Group 24"/>
          <p:cNvGrpSpPr/>
          <p:nvPr/>
        </p:nvGrpSpPr>
        <p:grpSpPr>
          <a:xfrm>
            <a:off x="1509941" y="3157147"/>
            <a:ext cx="6794725" cy="5559323"/>
            <a:chOff x="0" y="0"/>
            <a:chExt cx="9059634" cy="7412431"/>
          </a:xfrm>
        </p:grpSpPr>
        <p:sp>
          <p:nvSpPr>
            <p:cNvPr id="25" name="Freeform 25"/>
            <p:cNvSpPr/>
            <p:nvPr/>
          </p:nvSpPr>
          <p:spPr>
            <a:xfrm>
              <a:off x="0" y="0"/>
              <a:ext cx="9059638" cy="7412431"/>
            </a:xfrm>
            <a:custGeom>
              <a:avLst/>
              <a:gdLst/>
              <a:ahLst/>
              <a:cxnLst/>
              <a:rect l="l" t="t" r="r" b="b"/>
              <a:pathLst>
                <a:path w="9059638" h="7412431">
                  <a:moveTo>
                    <a:pt x="0" y="0"/>
                  </a:moveTo>
                  <a:lnTo>
                    <a:pt x="9059638" y="0"/>
                  </a:lnTo>
                  <a:lnTo>
                    <a:pt x="9059638" y="7412431"/>
                  </a:lnTo>
                  <a:lnTo>
                    <a:pt x="0" y="7412431"/>
                  </a:lnTo>
                  <a:close/>
                </a:path>
              </a:pathLst>
            </a:custGeom>
            <a:blipFill>
              <a:blip r:embed="rId3">
                <a:alphaModFix amt="0"/>
              </a:blip>
              <a:stretch>
                <a:fillRect l="-54975" r="-54975"/>
              </a:stretch>
            </a:blipFill>
          </p:spPr>
          <p:txBody>
            <a:bodyPr/>
            <a:lstStyle/>
            <a:p>
              <a:endParaRPr lang="en-US"/>
            </a:p>
          </p:txBody>
        </p:sp>
        <p:sp>
          <p:nvSpPr>
            <p:cNvPr id="26" name="TextBox 26"/>
            <p:cNvSpPr txBox="1"/>
            <p:nvPr/>
          </p:nvSpPr>
          <p:spPr>
            <a:xfrm>
              <a:off x="0" y="0"/>
              <a:ext cx="9059634" cy="7412431"/>
            </a:xfrm>
            <a:prstGeom prst="rect">
              <a:avLst/>
            </a:prstGeom>
          </p:spPr>
          <p:txBody>
            <a:bodyPr lIns="0" tIns="0" rIns="0" bIns="0" rtlCol="0" anchor="ctr"/>
            <a:lstStyle/>
            <a:p>
              <a:pPr marL="457200" indent="-457200" algn="l">
                <a:lnSpc>
                  <a:spcPts val="3451"/>
                </a:lnSpc>
                <a:buFont typeface="Arial" panose="020B0604020202020204" pitchFamily="34" charset="0"/>
                <a:buChar char="•"/>
              </a:pPr>
              <a:r>
                <a:rPr lang="en-US" sz="2876" dirty="0">
                  <a:solidFill>
                    <a:srgbClr val="31404A"/>
                  </a:solidFill>
                  <a:latin typeface="Aptos"/>
                  <a:ea typeface="Aptos"/>
                  <a:cs typeface="Aptos"/>
                  <a:sym typeface="Aptos"/>
                </a:rPr>
                <a:t>HUD threshold requirements</a:t>
              </a:r>
            </a:p>
            <a:p>
              <a:pPr marL="457200" indent="-457200" algn="l">
                <a:lnSpc>
                  <a:spcPts val="3451"/>
                </a:lnSpc>
                <a:buFont typeface="Arial" panose="020B0604020202020204" pitchFamily="34" charset="0"/>
                <a:buChar char="•"/>
              </a:pPr>
              <a:r>
                <a:rPr lang="en-US" sz="2876" dirty="0">
                  <a:solidFill>
                    <a:srgbClr val="31404A"/>
                  </a:solidFill>
                  <a:latin typeface="Aptos"/>
                  <a:ea typeface="Aptos"/>
                  <a:cs typeface="Aptos"/>
                  <a:sym typeface="Aptos"/>
                </a:rPr>
                <a:t>Local application completeness</a:t>
              </a:r>
            </a:p>
            <a:p>
              <a:pPr marL="457200" indent="-457200" algn="l">
                <a:lnSpc>
                  <a:spcPts val="3451"/>
                </a:lnSpc>
                <a:buFont typeface="Arial" panose="020B0604020202020204" pitchFamily="34" charset="0"/>
                <a:buChar char="•"/>
              </a:pPr>
              <a:r>
                <a:rPr lang="en-US" sz="2876" dirty="0">
                  <a:solidFill>
                    <a:srgbClr val="31404A"/>
                  </a:solidFill>
                  <a:latin typeface="Aptos"/>
                  <a:ea typeface="Aptos"/>
                  <a:cs typeface="Aptos"/>
                  <a:sym typeface="Aptos"/>
                </a:rPr>
                <a:t>Performance outcomes</a:t>
              </a:r>
            </a:p>
            <a:p>
              <a:pPr marL="457200" indent="-457200" algn="l">
                <a:lnSpc>
                  <a:spcPts val="3451"/>
                </a:lnSpc>
                <a:buFont typeface="Arial" panose="020B0604020202020204" pitchFamily="34" charset="0"/>
                <a:buChar char="•"/>
              </a:pPr>
              <a:r>
                <a:rPr lang="en-US" sz="2876" dirty="0">
                  <a:solidFill>
                    <a:srgbClr val="31404A"/>
                  </a:solidFill>
                  <a:latin typeface="Aptos"/>
                  <a:ea typeface="Aptos"/>
                  <a:cs typeface="Aptos"/>
                  <a:sym typeface="Aptos"/>
                </a:rPr>
                <a:t>HMIS data quality</a:t>
              </a:r>
            </a:p>
            <a:p>
              <a:pPr marL="457200" indent="-457200" algn="l">
                <a:lnSpc>
                  <a:spcPts val="3451"/>
                </a:lnSpc>
                <a:buFont typeface="Arial" panose="020B0604020202020204" pitchFamily="34" charset="0"/>
                <a:buChar char="•"/>
              </a:pPr>
              <a:r>
                <a:rPr lang="en-US" sz="2876" dirty="0">
                  <a:solidFill>
                    <a:srgbClr val="31404A"/>
                  </a:solidFill>
                  <a:latin typeface="Aptos"/>
                  <a:ea typeface="Aptos"/>
                  <a:cs typeface="Aptos"/>
                  <a:sym typeface="Aptos"/>
                </a:rPr>
                <a:t>Financial and organizational capacity</a:t>
              </a:r>
            </a:p>
            <a:p>
              <a:pPr marL="457200" indent="-457200" algn="l">
                <a:lnSpc>
                  <a:spcPts val="3451"/>
                </a:lnSpc>
                <a:buFont typeface="Arial" panose="020B0604020202020204" pitchFamily="34" charset="0"/>
                <a:buChar char="•"/>
              </a:pPr>
              <a:r>
                <a:rPr lang="en-US" sz="2876" dirty="0">
                  <a:solidFill>
                    <a:srgbClr val="31404A"/>
                  </a:solidFill>
                  <a:latin typeface="Aptos"/>
                  <a:ea typeface="Aptos"/>
                  <a:cs typeface="Aptos"/>
                  <a:sym typeface="Aptos"/>
                </a:rPr>
                <a:t>Alignment with HUD priorities</a:t>
              </a:r>
            </a:p>
            <a:p>
              <a:pPr marL="457200" indent="-457200" algn="l">
                <a:lnSpc>
                  <a:spcPts val="3451"/>
                </a:lnSpc>
                <a:buFont typeface="Arial" panose="020B0604020202020204" pitchFamily="34" charset="0"/>
                <a:buChar char="•"/>
              </a:pPr>
              <a:r>
                <a:rPr lang="en-US" sz="2876" dirty="0">
                  <a:solidFill>
                    <a:srgbClr val="31404A"/>
                  </a:solidFill>
                  <a:latin typeface="Aptos"/>
                  <a:ea typeface="Aptos"/>
                  <a:cs typeface="Aptos"/>
                  <a:sym typeface="Aptos"/>
                </a:rPr>
                <a:t>Alignment with NY-513 priorities</a:t>
              </a:r>
            </a:p>
          </p:txBody>
        </p:sp>
      </p:grpSp>
      <p:grpSp>
        <p:nvGrpSpPr>
          <p:cNvPr id="27" name="Group 27"/>
          <p:cNvGrpSpPr/>
          <p:nvPr/>
        </p:nvGrpSpPr>
        <p:grpSpPr>
          <a:xfrm>
            <a:off x="9324642" y="3216250"/>
            <a:ext cx="7362863" cy="4617520"/>
            <a:chOff x="0" y="0"/>
            <a:chExt cx="9817151" cy="6156693"/>
          </a:xfrm>
        </p:grpSpPr>
        <p:sp>
          <p:nvSpPr>
            <p:cNvPr id="28" name="Freeform 28"/>
            <p:cNvSpPr/>
            <p:nvPr/>
          </p:nvSpPr>
          <p:spPr>
            <a:xfrm>
              <a:off x="0" y="0"/>
              <a:ext cx="9817100" cy="6156706"/>
            </a:xfrm>
            <a:custGeom>
              <a:avLst/>
              <a:gdLst/>
              <a:ahLst/>
              <a:cxnLst/>
              <a:rect l="l" t="t" r="r" b="b"/>
              <a:pathLst>
                <a:path w="9817100" h="6156706">
                  <a:moveTo>
                    <a:pt x="0" y="147066"/>
                  </a:moveTo>
                  <a:cubicBezTo>
                    <a:pt x="0" y="65786"/>
                    <a:pt x="65786" y="0"/>
                    <a:pt x="147066" y="0"/>
                  </a:cubicBezTo>
                  <a:lnTo>
                    <a:pt x="9670161" y="0"/>
                  </a:lnTo>
                  <a:cubicBezTo>
                    <a:pt x="9751314" y="0"/>
                    <a:pt x="9817100" y="65786"/>
                    <a:pt x="9817100" y="147066"/>
                  </a:cubicBezTo>
                  <a:lnTo>
                    <a:pt x="9817100" y="6009640"/>
                  </a:lnTo>
                  <a:cubicBezTo>
                    <a:pt x="9817100" y="6090793"/>
                    <a:pt x="9751314" y="6156706"/>
                    <a:pt x="9670034" y="6156706"/>
                  </a:cubicBezTo>
                  <a:lnTo>
                    <a:pt x="147066" y="6156706"/>
                  </a:lnTo>
                  <a:cubicBezTo>
                    <a:pt x="65786" y="6156706"/>
                    <a:pt x="0" y="6090920"/>
                    <a:pt x="0" y="6009640"/>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9" name="Group 29"/>
          <p:cNvGrpSpPr/>
          <p:nvPr/>
        </p:nvGrpSpPr>
        <p:grpSpPr>
          <a:xfrm>
            <a:off x="9324642" y="3216250"/>
            <a:ext cx="115148" cy="4617520"/>
            <a:chOff x="0" y="0"/>
            <a:chExt cx="153530" cy="6156693"/>
          </a:xfrm>
        </p:grpSpPr>
        <p:sp>
          <p:nvSpPr>
            <p:cNvPr id="30" name="Freeform 30"/>
            <p:cNvSpPr/>
            <p:nvPr/>
          </p:nvSpPr>
          <p:spPr>
            <a:xfrm>
              <a:off x="0" y="0"/>
              <a:ext cx="153543" cy="6156706"/>
            </a:xfrm>
            <a:custGeom>
              <a:avLst/>
              <a:gdLst/>
              <a:ahLst/>
              <a:cxnLst/>
              <a:rect l="l" t="t" r="r" b="b"/>
              <a:pathLst>
                <a:path w="153543" h="6156706">
                  <a:moveTo>
                    <a:pt x="0" y="0"/>
                  </a:moveTo>
                  <a:lnTo>
                    <a:pt x="153543" y="0"/>
                  </a:lnTo>
                  <a:lnTo>
                    <a:pt x="153543" y="6156706"/>
                  </a:lnTo>
                  <a:lnTo>
                    <a:pt x="0" y="6156706"/>
                  </a:lnTo>
                  <a:close/>
                </a:path>
              </a:pathLst>
            </a:custGeom>
            <a:solidFill>
              <a:srgbClr val="2C9DA7"/>
            </a:solidFill>
            <a:ln w="19065" cap="sq">
              <a:solidFill>
                <a:srgbClr val="2C9DA7"/>
              </a:solidFill>
              <a:prstDash val="solid"/>
              <a:miter/>
            </a:ln>
          </p:spPr>
          <p:txBody>
            <a:bodyPr/>
            <a:lstStyle/>
            <a:p>
              <a:endParaRPr lang="en-US"/>
            </a:p>
          </p:txBody>
        </p:sp>
      </p:grpSp>
      <p:grpSp>
        <p:nvGrpSpPr>
          <p:cNvPr id="31" name="Group 31"/>
          <p:cNvGrpSpPr/>
          <p:nvPr/>
        </p:nvGrpSpPr>
        <p:grpSpPr>
          <a:xfrm>
            <a:off x="9636157" y="3445412"/>
            <a:ext cx="6794725" cy="384353"/>
            <a:chOff x="0" y="0"/>
            <a:chExt cx="9059634" cy="512470"/>
          </a:xfrm>
        </p:grpSpPr>
        <p:sp>
          <p:nvSpPr>
            <p:cNvPr id="32" name="Freeform 32"/>
            <p:cNvSpPr/>
            <p:nvPr/>
          </p:nvSpPr>
          <p:spPr>
            <a:xfrm>
              <a:off x="0" y="0"/>
              <a:ext cx="9059638" cy="512464"/>
            </a:xfrm>
            <a:custGeom>
              <a:avLst/>
              <a:gdLst/>
              <a:ahLst/>
              <a:cxnLst/>
              <a:rect l="l" t="t" r="r" b="b"/>
              <a:pathLst>
                <a:path w="9059638" h="512464">
                  <a:moveTo>
                    <a:pt x="0" y="0"/>
                  </a:moveTo>
                  <a:lnTo>
                    <a:pt x="9059638" y="0"/>
                  </a:lnTo>
                  <a:lnTo>
                    <a:pt x="9059638" y="512464"/>
                  </a:lnTo>
                  <a:lnTo>
                    <a:pt x="0" y="512464"/>
                  </a:lnTo>
                  <a:close/>
                </a:path>
              </a:pathLst>
            </a:custGeom>
            <a:blipFill>
              <a:blip r:embed="rId3">
                <a:alphaModFix amt="0"/>
              </a:blip>
              <a:stretch>
                <a:fillRect t="-294466" b="-294468"/>
              </a:stretch>
            </a:blipFill>
          </p:spPr>
          <p:txBody>
            <a:bodyPr/>
            <a:lstStyle/>
            <a:p>
              <a:endParaRPr lang="en-US" sz="2400"/>
            </a:p>
          </p:txBody>
        </p:sp>
        <p:sp>
          <p:nvSpPr>
            <p:cNvPr id="33" name="TextBox 33"/>
            <p:cNvSpPr txBox="1"/>
            <p:nvPr/>
          </p:nvSpPr>
          <p:spPr>
            <a:xfrm>
              <a:off x="0" y="0"/>
              <a:ext cx="9059634" cy="512470"/>
            </a:xfrm>
            <a:prstGeom prst="rect">
              <a:avLst/>
            </a:prstGeom>
          </p:spPr>
          <p:txBody>
            <a:bodyPr lIns="0" tIns="0" rIns="0" bIns="0" rtlCol="0" anchor="ctr"/>
            <a:lstStyle/>
            <a:p>
              <a:pPr algn="l">
                <a:lnSpc>
                  <a:spcPts val="2161"/>
                </a:lnSpc>
              </a:pPr>
              <a:r>
                <a:rPr lang="en-US" sz="2400" b="1">
                  <a:solidFill>
                    <a:srgbClr val="0B2E4A"/>
                  </a:solidFill>
                  <a:latin typeface="Aptos Bold"/>
                  <a:ea typeface="Aptos Bold"/>
                  <a:cs typeface="Aptos Bold"/>
                  <a:sym typeface="Aptos Bold"/>
                </a:rPr>
                <a:t>Important reminder</a:t>
              </a:r>
            </a:p>
          </p:txBody>
        </p:sp>
      </p:grpSp>
      <p:grpSp>
        <p:nvGrpSpPr>
          <p:cNvPr id="34" name="Group 34"/>
          <p:cNvGrpSpPr/>
          <p:nvPr/>
        </p:nvGrpSpPr>
        <p:grpSpPr>
          <a:xfrm>
            <a:off x="9636157" y="3980755"/>
            <a:ext cx="6794725" cy="3637582"/>
            <a:chOff x="0" y="0"/>
            <a:chExt cx="9059634" cy="4850109"/>
          </a:xfrm>
        </p:grpSpPr>
        <p:sp>
          <p:nvSpPr>
            <p:cNvPr id="35" name="Freeform 35"/>
            <p:cNvSpPr/>
            <p:nvPr/>
          </p:nvSpPr>
          <p:spPr>
            <a:xfrm>
              <a:off x="0" y="0"/>
              <a:ext cx="9059638" cy="4850114"/>
            </a:xfrm>
            <a:custGeom>
              <a:avLst/>
              <a:gdLst/>
              <a:ahLst/>
              <a:cxnLst/>
              <a:rect l="l" t="t" r="r" b="b"/>
              <a:pathLst>
                <a:path w="9059638" h="4850114">
                  <a:moveTo>
                    <a:pt x="0" y="0"/>
                  </a:moveTo>
                  <a:lnTo>
                    <a:pt x="9059638" y="0"/>
                  </a:lnTo>
                  <a:lnTo>
                    <a:pt x="9059638" y="4850114"/>
                  </a:lnTo>
                  <a:lnTo>
                    <a:pt x="0" y="4850114"/>
                  </a:lnTo>
                  <a:close/>
                </a:path>
              </a:pathLst>
            </a:custGeom>
            <a:blipFill>
              <a:blip r:embed="rId3">
                <a:alphaModFix amt="0"/>
              </a:blip>
              <a:stretch>
                <a:fillRect l="-18687" r="-18687"/>
              </a:stretch>
            </a:blipFill>
          </p:spPr>
          <p:txBody>
            <a:bodyPr/>
            <a:lstStyle/>
            <a:p>
              <a:endParaRPr lang="en-US"/>
            </a:p>
          </p:txBody>
        </p:sp>
        <p:sp>
          <p:nvSpPr>
            <p:cNvPr id="36" name="TextBox 36"/>
            <p:cNvSpPr txBox="1"/>
            <p:nvPr/>
          </p:nvSpPr>
          <p:spPr>
            <a:xfrm>
              <a:off x="0" y="0"/>
              <a:ext cx="9059634" cy="4850109"/>
            </a:xfrm>
            <a:prstGeom prst="rect">
              <a:avLst/>
            </a:prstGeom>
          </p:spPr>
          <p:txBody>
            <a:bodyPr lIns="0" tIns="0" rIns="0" bIns="0" rtlCol="0" anchor="ctr"/>
            <a:lstStyle/>
            <a:p>
              <a:pPr algn="l">
                <a:lnSpc>
                  <a:spcPts val="3451"/>
                </a:lnSpc>
              </a:pPr>
              <a:r>
                <a:rPr lang="en-US" sz="2876">
                  <a:solidFill>
                    <a:srgbClr val="31404A"/>
                  </a:solidFill>
                  <a:latin typeface="Aptos"/>
                  <a:ea typeface="Aptos"/>
                  <a:cs typeface="Aptos"/>
                  <a:sym typeface="Aptos"/>
                </a:rPr>
                <a:t>Meeting HUD threshold requirements does not guarantee funding. Projects must also perform well in the local competition.</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LOCAL COMPETITION &amp; SCORING</a:t>
              </a:r>
            </a:p>
          </p:txBody>
        </p:sp>
      </p:grpSp>
      <p:grpSp>
        <p:nvGrpSpPr>
          <p:cNvPr id="12" name="Group 12"/>
          <p:cNvGrpSpPr/>
          <p:nvPr/>
        </p:nvGrpSpPr>
        <p:grpSpPr>
          <a:xfrm>
            <a:off x="892235" y="1043235"/>
            <a:ext cx="16334804" cy="851059"/>
            <a:chOff x="0" y="0"/>
            <a:chExt cx="21779738" cy="1134745"/>
          </a:xfrm>
        </p:grpSpPr>
        <p:sp>
          <p:nvSpPr>
            <p:cNvPr id="13" name="Freeform 13"/>
            <p:cNvSpPr/>
            <p:nvPr/>
          </p:nvSpPr>
          <p:spPr>
            <a:xfrm>
              <a:off x="0" y="0"/>
              <a:ext cx="21779736" cy="1134743"/>
            </a:xfrm>
            <a:custGeom>
              <a:avLst/>
              <a:gdLst/>
              <a:ahLst/>
              <a:cxnLst/>
              <a:rect l="l" t="t" r="r" b="b"/>
              <a:pathLst>
                <a:path w="21779736" h="1134743">
                  <a:moveTo>
                    <a:pt x="0" y="0"/>
                  </a:moveTo>
                  <a:lnTo>
                    <a:pt x="21779736" y="0"/>
                  </a:lnTo>
                  <a:lnTo>
                    <a:pt x="21779736" y="1134743"/>
                  </a:lnTo>
                  <a:lnTo>
                    <a:pt x="0" y="1134743"/>
                  </a:lnTo>
                  <a:close/>
                </a:path>
              </a:pathLst>
            </a:custGeom>
            <a:blipFill>
              <a:blip r:embed="rId3">
                <a:alphaModFix amt="0"/>
              </a:blip>
              <a:stretch>
                <a:fillRect t="-323986" b="-323987"/>
              </a:stretch>
            </a:blipFill>
          </p:spPr>
          <p:txBody>
            <a:bodyPr/>
            <a:lstStyle/>
            <a:p>
              <a:endParaRPr lang="en-US"/>
            </a:p>
          </p:txBody>
        </p:sp>
        <p:sp>
          <p:nvSpPr>
            <p:cNvPr id="14" name="TextBox 14"/>
            <p:cNvSpPr txBox="1"/>
            <p:nvPr/>
          </p:nvSpPr>
          <p:spPr>
            <a:xfrm>
              <a:off x="0" y="0"/>
              <a:ext cx="21779738" cy="1134745"/>
            </a:xfrm>
            <a:prstGeom prst="rect">
              <a:avLst/>
            </a:prstGeom>
          </p:spPr>
          <p:txBody>
            <a:bodyPr lIns="0" tIns="0" rIns="0" bIns="0" rtlCol="0" anchor="ctr"/>
            <a:lstStyle/>
            <a:p>
              <a:pPr algn="l">
                <a:lnSpc>
                  <a:spcPts val="4143"/>
                </a:lnSpc>
              </a:pPr>
              <a:r>
                <a:rPr lang="en-US" sz="3452" b="1">
                  <a:solidFill>
                    <a:srgbClr val="0B2E4A"/>
                  </a:solidFill>
                  <a:latin typeface="Aptos Bold"/>
                  <a:ea typeface="Aptos Bold"/>
                  <a:cs typeface="Aptos Bold"/>
                  <a:sym typeface="Aptos Bold"/>
                </a:rPr>
                <a:t>Project Ranking Process</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18070" y="2733904"/>
            <a:ext cx="3523193" cy="1121016"/>
            <a:chOff x="0" y="0"/>
            <a:chExt cx="4697590" cy="1494688"/>
          </a:xfrm>
        </p:grpSpPr>
        <p:sp>
          <p:nvSpPr>
            <p:cNvPr id="18" name="Freeform 18"/>
            <p:cNvSpPr/>
            <p:nvPr/>
          </p:nvSpPr>
          <p:spPr>
            <a:xfrm>
              <a:off x="0" y="0"/>
              <a:ext cx="4697603" cy="1494790"/>
            </a:xfrm>
            <a:custGeom>
              <a:avLst/>
              <a:gdLst/>
              <a:ahLst/>
              <a:cxnLst/>
              <a:rect l="l" t="t" r="r" b="b"/>
              <a:pathLst>
                <a:path w="4697603" h="1494790">
                  <a:moveTo>
                    <a:pt x="0" y="112141"/>
                  </a:moveTo>
                  <a:cubicBezTo>
                    <a:pt x="0" y="50165"/>
                    <a:pt x="50165" y="0"/>
                    <a:pt x="112141" y="0"/>
                  </a:cubicBezTo>
                  <a:lnTo>
                    <a:pt x="4585462" y="0"/>
                  </a:lnTo>
                  <a:cubicBezTo>
                    <a:pt x="4647311" y="0"/>
                    <a:pt x="4697603" y="50165"/>
                    <a:pt x="4697603" y="112141"/>
                  </a:cubicBezTo>
                  <a:lnTo>
                    <a:pt x="4697603" y="1382649"/>
                  </a:lnTo>
                  <a:cubicBezTo>
                    <a:pt x="4697603" y="1444498"/>
                    <a:pt x="4647438" y="1494790"/>
                    <a:pt x="4585462" y="1494790"/>
                  </a:cubicBezTo>
                  <a:lnTo>
                    <a:pt x="112141" y="1494790"/>
                  </a:lnTo>
                  <a:cubicBezTo>
                    <a:pt x="50292" y="1494790"/>
                    <a:pt x="0" y="1444625"/>
                    <a:pt x="0" y="1382649"/>
                  </a:cubicBezTo>
                  <a:close/>
                </a:path>
              </a:pathLst>
            </a:custGeom>
            <a:solidFill>
              <a:srgbClr val="FFFFFF"/>
            </a:solidFill>
            <a:ln w="22878" cap="sq">
              <a:solidFill>
                <a:srgbClr val="B8D8E7"/>
              </a:solidFill>
              <a:prstDash val="solid"/>
              <a:miter/>
            </a:ln>
          </p:spPr>
          <p:txBody>
            <a:bodyPr/>
            <a:lstStyle/>
            <a:p>
              <a:endParaRPr lang="en-US"/>
            </a:p>
          </p:txBody>
        </p:sp>
      </p:grpSp>
      <p:grpSp>
        <p:nvGrpSpPr>
          <p:cNvPr id="19" name="Group 19"/>
          <p:cNvGrpSpPr/>
          <p:nvPr/>
        </p:nvGrpSpPr>
        <p:grpSpPr>
          <a:xfrm>
            <a:off x="1235402" y="3047333"/>
            <a:ext cx="3088510" cy="384353"/>
            <a:chOff x="0" y="0"/>
            <a:chExt cx="4118013" cy="512470"/>
          </a:xfrm>
        </p:grpSpPr>
        <p:sp>
          <p:nvSpPr>
            <p:cNvPr id="20" name="Freeform 20"/>
            <p:cNvSpPr/>
            <p:nvPr/>
          </p:nvSpPr>
          <p:spPr>
            <a:xfrm>
              <a:off x="0" y="0"/>
              <a:ext cx="4118017" cy="512464"/>
            </a:xfrm>
            <a:custGeom>
              <a:avLst/>
              <a:gdLst/>
              <a:ahLst/>
              <a:cxnLst/>
              <a:rect l="l" t="t" r="r" b="b"/>
              <a:pathLst>
                <a:path w="4118017" h="512464">
                  <a:moveTo>
                    <a:pt x="0" y="0"/>
                  </a:moveTo>
                  <a:lnTo>
                    <a:pt x="4118017" y="0"/>
                  </a:lnTo>
                  <a:lnTo>
                    <a:pt x="4118017" y="512464"/>
                  </a:lnTo>
                  <a:lnTo>
                    <a:pt x="0" y="512464"/>
                  </a:lnTo>
                  <a:close/>
                </a:path>
              </a:pathLst>
            </a:custGeom>
            <a:blipFill>
              <a:blip r:embed="rId3">
                <a:alphaModFix amt="0"/>
              </a:blip>
              <a:stretch>
                <a:fillRect t="-106575" b="-106576"/>
              </a:stretch>
            </a:blipFill>
          </p:spPr>
          <p:txBody>
            <a:bodyPr/>
            <a:lstStyle/>
            <a:p>
              <a:endParaRPr lang="en-US"/>
            </a:p>
          </p:txBody>
        </p:sp>
        <p:sp>
          <p:nvSpPr>
            <p:cNvPr id="21" name="TextBox 21"/>
            <p:cNvSpPr txBox="1"/>
            <p:nvPr/>
          </p:nvSpPr>
          <p:spPr>
            <a:xfrm>
              <a:off x="0" y="0"/>
              <a:ext cx="4118013" cy="512470"/>
            </a:xfrm>
            <a:prstGeom prst="rect">
              <a:avLst/>
            </a:prstGeom>
          </p:spPr>
          <p:txBody>
            <a:bodyPr lIns="0" tIns="0" rIns="0" bIns="0" rtlCol="0" anchor="ctr"/>
            <a:lstStyle/>
            <a:p>
              <a:pPr algn="ctr">
                <a:lnSpc>
                  <a:spcPts val="1981"/>
                </a:lnSpc>
              </a:pPr>
              <a:r>
                <a:rPr lang="en-US" sz="1651" b="1">
                  <a:solidFill>
                    <a:srgbClr val="0B2E4A"/>
                  </a:solidFill>
                  <a:latin typeface="Aptos Bold"/>
                  <a:ea typeface="Aptos Bold"/>
                  <a:cs typeface="Aptos Bold"/>
                  <a:sym typeface="Aptos Bold"/>
                </a:rPr>
                <a:t>Application Submitted</a:t>
              </a:r>
            </a:p>
          </p:txBody>
        </p:sp>
      </p:grpSp>
      <p:grpSp>
        <p:nvGrpSpPr>
          <p:cNvPr id="22" name="Group 22"/>
          <p:cNvGrpSpPr/>
          <p:nvPr/>
        </p:nvGrpSpPr>
        <p:grpSpPr>
          <a:xfrm>
            <a:off x="4516469" y="3281067"/>
            <a:ext cx="644395" cy="26689"/>
            <a:chOff x="0" y="0"/>
            <a:chExt cx="859193" cy="35585"/>
          </a:xfrm>
        </p:grpSpPr>
        <p:sp>
          <p:nvSpPr>
            <p:cNvPr id="23" name="Freeform 23"/>
            <p:cNvSpPr/>
            <p:nvPr/>
          </p:nvSpPr>
          <p:spPr>
            <a:xfrm>
              <a:off x="0" y="0"/>
              <a:ext cx="859155" cy="35560"/>
            </a:xfrm>
            <a:custGeom>
              <a:avLst/>
              <a:gdLst/>
              <a:ahLst/>
              <a:cxnLst/>
              <a:rect l="l" t="t" r="r" b="b"/>
              <a:pathLst>
                <a:path w="859155" h="35560">
                  <a:moveTo>
                    <a:pt x="0" y="0"/>
                  </a:moveTo>
                  <a:lnTo>
                    <a:pt x="859155" y="35560"/>
                  </a:lnTo>
                </a:path>
              </a:pathLst>
            </a:custGeom>
            <a:blipFill>
              <a:blip r:embed="rId3">
                <a:alphaModFix amt="0"/>
              </a:blip>
              <a:stretch>
                <a:fillRect t="-420757" r="-4" b="-420829"/>
              </a:stretch>
            </a:blipFill>
            <a:ln w="26691" cap="sq">
              <a:solidFill>
                <a:srgbClr val="0A66B7"/>
              </a:solidFill>
              <a:prstDash val="solid"/>
              <a:miter/>
            </a:ln>
          </p:spPr>
          <p:txBody>
            <a:bodyPr/>
            <a:lstStyle/>
            <a:p>
              <a:endParaRPr lang="en-US"/>
            </a:p>
          </p:txBody>
        </p:sp>
      </p:grpSp>
      <p:grpSp>
        <p:nvGrpSpPr>
          <p:cNvPr id="24" name="Group 24"/>
          <p:cNvGrpSpPr/>
          <p:nvPr/>
        </p:nvGrpSpPr>
        <p:grpSpPr>
          <a:xfrm>
            <a:off x="5341982" y="2733904"/>
            <a:ext cx="3523193" cy="1121016"/>
            <a:chOff x="0" y="0"/>
            <a:chExt cx="4697590" cy="1494688"/>
          </a:xfrm>
        </p:grpSpPr>
        <p:sp>
          <p:nvSpPr>
            <p:cNvPr id="25" name="Freeform 25"/>
            <p:cNvSpPr/>
            <p:nvPr/>
          </p:nvSpPr>
          <p:spPr>
            <a:xfrm>
              <a:off x="0" y="0"/>
              <a:ext cx="4697603" cy="1494790"/>
            </a:xfrm>
            <a:custGeom>
              <a:avLst/>
              <a:gdLst/>
              <a:ahLst/>
              <a:cxnLst/>
              <a:rect l="l" t="t" r="r" b="b"/>
              <a:pathLst>
                <a:path w="4697603" h="1494790">
                  <a:moveTo>
                    <a:pt x="0" y="112141"/>
                  </a:moveTo>
                  <a:cubicBezTo>
                    <a:pt x="0" y="50165"/>
                    <a:pt x="50165" y="0"/>
                    <a:pt x="112141" y="0"/>
                  </a:cubicBezTo>
                  <a:lnTo>
                    <a:pt x="4585462" y="0"/>
                  </a:lnTo>
                  <a:cubicBezTo>
                    <a:pt x="4647311" y="0"/>
                    <a:pt x="4697603" y="50165"/>
                    <a:pt x="4697603" y="112141"/>
                  </a:cubicBezTo>
                  <a:lnTo>
                    <a:pt x="4697603" y="1382649"/>
                  </a:lnTo>
                  <a:cubicBezTo>
                    <a:pt x="4697603" y="1444498"/>
                    <a:pt x="4647438" y="1494790"/>
                    <a:pt x="4585462" y="1494790"/>
                  </a:cubicBezTo>
                  <a:lnTo>
                    <a:pt x="112141" y="1494790"/>
                  </a:lnTo>
                  <a:cubicBezTo>
                    <a:pt x="50292" y="1494790"/>
                    <a:pt x="0" y="1444625"/>
                    <a:pt x="0" y="1382649"/>
                  </a:cubicBezTo>
                  <a:close/>
                </a:path>
              </a:pathLst>
            </a:custGeom>
            <a:solidFill>
              <a:srgbClr val="FFFFFF"/>
            </a:solidFill>
            <a:ln w="22878" cap="sq">
              <a:solidFill>
                <a:srgbClr val="B8D8E7"/>
              </a:solidFill>
              <a:prstDash val="solid"/>
              <a:miter/>
            </a:ln>
          </p:spPr>
          <p:txBody>
            <a:bodyPr/>
            <a:lstStyle/>
            <a:p>
              <a:endParaRPr lang="en-US"/>
            </a:p>
          </p:txBody>
        </p:sp>
      </p:grpSp>
      <p:grpSp>
        <p:nvGrpSpPr>
          <p:cNvPr id="26" name="Group 26"/>
          <p:cNvGrpSpPr/>
          <p:nvPr/>
        </p:nvGrpSpPr>
        <p:grpSpPr>
          <a:xfrm>
            <a:off x="5559323" y="3047333"/>
            <a:ext cx="3088510" cy="384353"/>
            <a:chOff x="0" y="0"/>
            <a:chExt cx="4118013" cy="512470"/>
          </a:xfrm>
        </p:grpSpPr>
        <p:sp>
          <p:nvSpPr>
            <p:cNvPr id="27" name="Freeform 27"/>
            <p:cNvSpPr/>
            <p:nvPr/>
          </p:nvSpPr>
          <p:spPr>
            <a:xfrm>
              <a:off x="0" y="0"/>
              <a:ext cx="4118017" cy="512464"/>
            </a:xfrm>
            <a:custGeom>
              <a:avLst/>
              <a:gdLst/>
              <a:ahLst/>
              <a:cxnLst/>
              <a:rect l="l" t="t" r="r" b="b"/>
              <a:pathLst>
                <a:path w="4118017" h="512464">
                  <a:moveTo>
                    <a:pt x="0" y="0"/>
                  </a:moveTo>
                  <a:lnTo>
                    <a:pt x="4118017" y="0"/>
                  </a:lnTo>
                  <a:lnTo>
                    <a:pt x="4118017" y="512464"/>
                  </a:lnTo>
                  <a:lnTo>
                    <a:pt x="0" y="512464"/>
                  </a:lnTo>
                  <a:close/>
                </a:path>
              </a:pathLst>
            </a:custGeom>
            <a:blipFill>
              <a:blip r:embed="rId3">
                <a:alphaModFix amt="0"/>
              </a:blip>
              <a:stretch>
                <a:fillRect t="-106575" b="-106576"/>
              </a:stretch>
            </a:blipFill>
          </p:spPr>
          <p:txBody>
            <a:bodyPr/>
            <a:lstStyle/>
            <a:p>
              <a:endParaRPr lang="en-US"/>
            </a:p>
          </p:txBody>
        </p:sp>
        <p:sp>
          <p:nvSpPr>
            <p:cNvPr id="28" name="TextBox 28"/>
            <p:cNvSpPr txBox="1"/>
            <p:nvPr/>
          </p:nvSpPr>
          <p:spPr>
            <a:xfrm>
              <a:off x="0" y="0"/>
              <a:ext cx="4118013" cy="512470"/>
            </a:xfrm>
            <a:prstGeom prst="rect">
              <a:avLst/>
            </a:prstGeom>
          </p:spPr>
          <p:txBody>
            <a:bodyPr lIns="0" tIns="0" rIns="0" bIns="0" rtlCol="0" anchor="ctr"/>
            <a:lstStyle/>
            <a:p>
              <a:pPr algn="ctr">
                <a:lnSpc>
                  <a:spcPts val="1981"/>
                </a:lnSpc>
              </a:pPr>
              <a:r>
                <a:rPr lang="en-US" sz="1651" b="1">
                  <a:solidFill>
                    <a:srgbClr val="0B2E4A"/>
                  </a:solidFill>
                  <a:latin typeface="Aptos Bold"/>
                  <a:ea typeface="Aptos Bold"/>
                  <a:cs typeface="Aptos Bold"/>
                  <a:sym typeface="Aptos Bold"/>
                </a:rPr>
                <a:t>Eligibility Review</a:t>
              </a:r>
            </a:p>
          </p:txBody>
        </p:sp>
      </p:grpSp>
      <p:grpSp>
        <p:nvGrpSpPr>
          <p:cNvPr id="29" name="Group 29"/>
          <p:cNvGrpSpPr/>
          <p:nvPr/>
        </p:nvGrpSpPr>
        <p:grpSpPr>
          <a:xfrm>
            <a:off x="8840391" y="3281067"/>
            <a:ext cx="644395" cy="26689"/>
            <a:chOff x="0" y="0"/>
            <a:chExt cx="859193" cy="35585"/>
          </a:xfrm>
        </p:grpSpPr>
        <p:sp>
          <p:nvSpPr>
            <p:cNvPr id="30" name="Freeform 30"/>
            <p:cNvSpPr/>
            <p:nvPr/>
          </p:nvSpPr>
          <p:spPr>
            <a:xfrm>
              <a:off x="0" y="0"/>
              <a:ext cx="859155" cy="35560"/>
            </a:xfrm>
            <a:custGeom>
              <a:avLst/>
              <a:gdLst/>
              <a:ahLst/>
              <a:cxnLst/>
              <a:rect l="l" t="t" r="r" b="b"/>
              <a:pathLst>
                <a:path w="859155" h="35560">
                  <a:moveTo>
                    <a:pt x="0" y="0"/>
                  </a:moveTo>
                  <a:lnTo>
                    <a:pt x="859155" y="35560"/>
                  </a:lnTo>
                </a:path>
              </a:pathLst>
            </a:custGeom>
            <a:blipFill>
              <a:blip r:embed="rId3">
                <a:alphaModFix amt="0"/>
              </a:blip>
              <a:stretch>
                <a:fillRect t="-420757" r="-4" b="-420829"/>
              </a:stretch>
            </a:blipFill>
            <a:ln w="26691" cap="sq">
              <a:solidFill>
                <a:srgbClr val="0A66B7"/>
              </a:solidFill>
              <a:prstDash val="solid"/>
              <a:miter/>
            </a:ln>
          </p:spPr>
          <p:txBody>
            <a:bodyPr/>
            <a:lstStyle/>
            <a:p>
              <a:endParaRPr lang="en-US"/>
            </a:p>
          </p:txBody>
        </p:sp>
      </p:grpSp>
      <p:grpSp>
        <p:nvGrpSpPr>
          <p:cNvPr id="31" name="Group 31"/>
          <p:cNvGrpSpPr/>
          <p:nvPr/>
        </p:nvGrpSpPr>
        <p:grpSpPr>
          <a:xfrm>
            <a:off x="9665903" y="2733904"/>
            <a:ext cx="3523193" cy="1121016"/>
            <a:chOff x="0" y="0"/>
            <a:chExt cx="4697590" cy="1494688"/>
          </a:xfrm>
        </p:grpSpPr>
        <p:sp>
          <p:nvSpPr>
            <p:cNvPr id="32" name="Freeform 32"/>
            <p:cNvSpPr/>
            <p:nvPr/>
          </p:nvSpPr>
          <p:spPr>
            <a:xfrm>
              <a:off x="0" y="0"/>
              <a:ext cx="4697603" cy="1494790"/>
            </a:xfrm>
            <a:custGeom>
              <a:avLst/>
              <a:gdLst/>
              <a:ahLst/>
              <a:cxnLst/>
              <a:rect l="l" t="t" r="r" b="b"/>
              <a:pathLst>
                <a:path w="4697603" h="1494790">
                  <a:moveTo>
                    <a:pt x="0" y="112141"/>
                  </a:moveTo>
                  <a:cubicBezTo>
                    <a:pt x="0" y="50165"/>
                    <a:pt x="50165" y="0"/>
                    <a:pt x="112141" y="0"/>
                  </a:cubicBezTo>
                  <a:lnTo>
                    <a:pt x="4585462" y="0"/>
                  </a:lnTo>
                  <a:cubicBezTo>
                    <a:pt x="4647311" y="0"/>
                    <a:pt x="4697603" y="50165"/>
                    <a:pt x="4697603" y="112141"/>
                  </a:cubicBezTo>
                  <a:lnTo>
                    <a:pt x="4697603" y="1382649"/>
                  </a:lnTo>
                  <a:cubicBezTo>
                    <a:pt x="4697603" y="1444498"/>
                    <a:pt x="4647438" y="1494790"/>
                    <a:pt x="4585462" y="1494790"/>
                  </a:cubicBezTo>
                  <a:lnTo>
                    <a:pt x="112141" y="1494790"/>
                  </a:lnTo>
                  <a:cubicBezTo>
                    <a:pt x="50292" y="1494790"/>
                    <a:pt x="0" y="1444625"/>
                    <a:pt x="0" y="1382649"/>
                  </a:cubicBezTo>
                  <a:close/>
                </a:path>
              </a:pathLst>
            </a:custGeom>
            <a:solidFill>
              <a:srgbClr val="FFFFFF"/>
            </a:solidFill>
            <a:ln w="22878" cap="sq">
              <a:solidFill>
                <a:srgbClr val="B8D8E7"/>
              </a:solidFill>
              <a:prstDash val="solid"/>
              <a:miter/>
            </a:ln>
          </p:spPr>
          <p:txBody>
            <a:bodyPr/>
            <a:lstStyle/>
            <a:p>
              <a:endParaRPr lang="en-US"/>
            </a:p>
          </p:txBody>
        </p:sp>
      </p:grpSp>
      <p:grpSp>
        <p:nvGrpSpPr>
          <p:cNvPr id="33" name="Group 33"/>
          <p:cNvGrpSpPr/>
          <p:nvPr/>
        </p:nvGrpSpPr>
        <p:grpSpPr>
          <a:xfrm>
            <a:off x="9883245" y="3047333"/>
            <a:ext cx="3088510" cy="384353"/>
            <a:chOff x="0" y="0"/>
            <a:chExt cx="4118013" cy="512470"/>
          </a:xfrm>
        </p:grpSpPr>
        <p:sp>
          <p:nvSpPr>
            <p:cNvPr id="34" name="Freeform 34"/>
            <p:cNvSpPr/>
            <p:nvPr/>
          </p:nvSpPr>
          <p:spPr>
            <a:xfrm>
              <a:off x="0" y="0"/>
              <a:ext cx="4118017" cy="512464"/>
            </a:xfrm>
            <a:custGeom>
              <a:avLst/>
              <a:gdLst/>
              <a:ahLst/>
              <a:cxnLst/>
              <a:rect l="l" t="t" r="r" b="b"/>
              <a:pathLst>
                <a:path w="4118017" h="512464">
                  <a:moveTo>
                    <a:pt x="0" y="0"/>
                  </a:moveTo>
                  <a:lnTo>
                    <a:pt x="4118017" y="0"/>
                  </a:lnTo>
                  <a:lnTo>
                    <a:pt x="4118017" y="512464"/>
                  </a:lnTo>
                  <a:lnTo>
                    <a:pt x="0" y="512464"/>
                  </a:lnTo>
                  <a:close/>
                </a:path>
              </a:pathLst>
            </a:custGeom>
            <a:blipFill>
              <a:blip r:embed="rId3">
                <a:alphaModFix amt="0"/>
              </a:blip>
              <a:stretch>
                <a:fillRect t="-106575" b="-106576"/>
              </a:stretch>
            </a:blipFill>
          </p:spPr>
          <p:txBody>
            <a:bodyPr/>
            <a:lstStyle/>
            <a:p>
              <a:endParaRPr lang="en-US"/>
            </a:p>
          </p:txBody>
        </p:sp>
        <p:sp>
          <p:nvSpPr>
            <p:cNvPr id="35" name="TextBox 35"/>
            <p:cNvSpPr txBox="1"/>
            <p:nvPr/>
          </p:nvSpPr>
          <p:spPr>
            <a:xfrm>
              <a:off x="0" y="0"/>
              <a:ext cx="4118013" cy="512470"/>
            </a:xfrm>
            <a:prstGeom prst="rect">
              <a:avLst/>
            </a:prstGeom>
          </p:spPr>
          <p:txBody>
            <a:bodyPr lIns="0" tIns="0" rIns="0" bIns="0" rtlCol="0" anchor="ctr"/>
            <a:lstStyle/>
            <a:p>
              <a:pPr algn="ctr">
                <a:lnSpc>
                  <a:spcPts val="1981"/>
                </a:lnSpc>
              </a:pPr>
              <a:r>
                <a:rPr lang="en-US" sz="1651" b="1">
                  <a:solidFill>
                    <a:srgbClr val="0B2E4A"/>
                  </a:solidFill>
                  <a:latin typeface="Aptos Bold"/>
                  <a:ea typeface="Aptos Bold"/>
                  <a:cs typeface="Aptos Bold"/>
                  <a:sym typeface="Aptos Bold"/>
                </a:rPr>
                <a:t>Review Committee</a:t>
              </a:r>
            </a:p>
          </p:txBody>
        </p:sp>
      </p:grpSp>
      <p:grpSp>
        <p:nvGrpSpPr>
          <p:cNvPr id="36" name="Group 36"/>
          <p:cNvGrpSpPr/>
          <p:nvPr/>
        </p:nvGrpSpPr>
        <p:grpSpPr>
          <a:xfrm>
            <a:off x="13164312" y="3281067"/>
            <a:ext cx="644395" cy="26689"/>
            <a:chOff x="0" y="0"/>
            <a:chExt cx="859193" cy="35585"/>
          </a:xfrm>
        </p:grpSpPr>
        <p:sp>
          <p:nvSpPr>
            <p:cNvPr id="37" name="Freeform 37"/>
            <p:cNvSpPr/>
            <p:nvPr/>
          </p:nvSpPr>
          <p:spPr>
            <a:xfrm>
              <a:off x="0" y="0"/>
              <a:ext cx="859155" cy="35560"/>
            </a:xfrm>
            <a:custGeom>
              <a:avLst/>
              <a:gdLst/>
              <a:ahLst/>
              <a:cxnLst/>
              <a:rect l="l" t="t" r="r" b="b"/>
              <a:pathLst>
                <a:path w="859155" h="35560">
                  <a:moveTo>
                    <a:pt x="0" y="0"/>
                  </a:moveTo>
                  <a:lnTo>
                    <a:pt x="859155" y="35560"/>
                  </a:lnTo>
                </a:path>
              </a:pathLst>
            </a:custGeom>
            <a:blipFill>
              <a:blip r:embed="rId3">
                <a:alphaModFix amt="0"/>
              </a:blip>
              <a:stretch>
                <a:fillRect t="-420757" r="-4" b="-420829"/>
              </a:stretch>
            </a:blipFill>
            <a:ln w="26691" cap="sq">
              <a:solidFill>
                <a:srgbClr val="0A66B7"/>
              </a:solidFill>
              <a:prstDash val="solid"/>
              <a:miter/>
            </a:ln>
          </p:spPr>
          <p:txBody>
            <a:bodyPr/>
            <a:lstStyle/>
            <a:p>
              <a:endParaRPr lang="en-US"/>
            </a:p>
          </p:txBody>
        </p:sp>
      </p:grpSp>
      <p:grpSp>
        <p:nvGrpSpPr>
          <p:cNvPr id="38" name="Group 38"/>
          <p:cNvGrpSpPr/>
          <p:nvPr/>
        </p:nvGrpSpPr>
        <p:grpSpPr>
          <a:xfrm>
            <a:off x="13989815" y="2733904"/>
            <a:ext cx="3523193" cy="1121016"/>
            <a:chOff x="0" y="0"/>
            <a:chExt cx="4697590" cy="1494688"/>
          </a:xfrm>
        </p:grpSpPr>
        <p:sp>
          <p:nvSpPr>
            <p:cNvPr id="39" name="Freeform 39"/>
            <p:cNvSpPr/>
            <p:nvPr/>
          </p:nvSpPr>
          <p:spPr>
            <a:xfrm>
              <a:off x="0" y="0"/>
              <a:ext cx="4697603" cy="1494790"/>
            </a:xfrm>
            <a:custGeom>
              <a:avLst/>
              <a:gdLst/>
              <a:ahLst/>
              <a:cxnLst/>
              <a:rect l="l" t="t" r="r" b="b"/>
              <a:pathLst>
                <a:path w="4697603" h="1494790">
                  <a:moveTo>
                    <a:pt x="0" y="112141"/>
                  </a:moveTo>
                  <a:cubicBezTo>
                    <a:pt x="0" y="50165"/>
                    <a:pt x="50165" y="0"/>
                    <a:pt x="112141" y="0"/>
                  </a:cubicBezTo>
                  <a:lnTo>
                    <a:pt x="4585462" y="0"/>
                  </a:lnTo>
                  <a:cubicBezTo>
                    <a:pt x="4647311" y="0"/>
                    <a:pt x="4697603" y="50165"/>
                    <a:pt x="4697603" y="112141"/>
                  </a:cubicBezTo>
                  <a:lnTo>
                    <a:pt x="4697603" y="1382649"/>
                  </a:lnTo>
                  <a:cubicBezTo>
                    <a:pt x="4697603" y="1444498"/>
                    <a:pt x="4647438" y="1494790"/>
                    <a:pt x="4585462" y="1494790"/>
                  </a:cubicBezTo>
                  <a:lnTo>
                    <a:pt x="112141" y="1494790"/>
                  </a:lnTo>
                  <a:cubicBezTo>
                    <a:pt x="50292" y="1494790"/>
                    <a:pt x="0" y="1444625"/>
                    <a:pt x="0" y="1382649"/>
                  </a:cubicBezTo>
                  <a:close/>
                </a:path>
              </a:pathLst>
            </a:custGeom>
            <a:solidFill>
              <a:srgbClr val="FFFFFF"/>
            </a:solidFill>
            <a:ln w="22878" cap="sq">
              <a:solidFill>
                <a:srgbClr val="B8D8E7"/>
              </a:solidFill>
              <a:prstDash val="solid"/>
              <a:miter/>
            </a:ln>
          </p:spPr>
          <p:txBody>
            <a:bodyPr/>
            <a:lstStyle/>
            <a:p>
              <a:endParaRPr lang="en-US"/>
            </a:p>
          </p:txBody>
        </p:sp>
      </p:grpSp>
      <p:grpSp>
        <p:nvGrpSpPr>
          <p:cNvPr id="40" name="Group 40"/>
          <p:cNvGrpSpPr/>
          <p:nvPr/>
        </p:nvGrpSpPr>
        <p:grpSpPr>
          <a:xfrm>
            <a:off x="14207157" y="3047333"/>
            <a:ext cx="3088510" cy="384353"/>
            <a:chOff x="0" y="0"/>
            <a:chExt cx="4118013" cy="512470"/>
          </a:xfrm>
        </p:grpSpPr>
        <p:sp>
          <p:nvSpPr>
            <p:cNvPr id="41" name="Freeform 41"/>
            <p:cNvSpPr/>
            <p:nvPr/>
          </p:nvSpPr>
          <p:spPr>
            <a:xfrm>
              <a:off x="0" y="0"/>
              <a:ext cx="4118017" cy="512464"/>
            </a:xfrm>
            <a:custGeom>
              <a:avLst/>
              <a:gdLst/>
              <a:ahLst/>
              <a:cxnLst/>
              <a:rect l="l" t="t" r="r" b="b"/>
              <a:pathLst>
                <a:path w="4118017" h="512464">
                  <a:moveTo>
                    <a:pt x="0" y="0"/>
                  </a:moveTo>
                  <a:lnTo>
                    <a:pt x="4118017" y="0"/>
                  </a:lnTo>
                  <a:lnTo>
                    <a:pt x="4118017" y="512464"/>
                  </a:lnTo>
                  <a:lnTo>
                    <a:pt x="0" y="512464"/>
                  </a:lnTo>
                  <a:close/>
                </a:path>
              </a:pathLst>
            </a:custGeom>
            <a:blipFill>
              <a:blip r:embed="rId3">
                <a:alphaModFix amt="0"/>
              </a:blip>
              <a:stretch>
                <a:fillRect t="-106575" b="-106576"/>
              </a:stretch>
            </a:blipFill>
          </p:spPr>
          <p:txBody>
            <a:bodyPr/>
            <a:lstStyle/>
            <a:p>
              <a:endParaRPr lang="en-US"/>
            </a:p>
          </p:txBody>
        </p:sp>
        <p:sp>
          <p:nvSpPr>
            <p:cNvPr id="42" name="TextBox 42"/>
            <p:cNvSpPr txBox="1"/>
            <p:nvPr/>
          </p:nvSpPr>
          <p:spPr>
            <a:xfrm>
              <a:off x="0" y="0"/>
              <a:ext cx="4118013" cy="512470"/>
            </a:xfrm>
            <a:prstGeom prst="rect">
              <a:avLst/>
            </a:prstGeom>
          </p:spPr>
          <p:txBody>
            <a:bodyPr lIns="0" tIns="0" rIns="0" bIns="0" rtlCol="0" anchor="ctr"/>
            <a:lstStyle/>
            <a:p>
              <a:pPr algn="ctr">
                <a:lnSpc>
                  <a:spcPts val="1981"/>
                </a:lnSpc>
              </a:pPr>
              <a:r>
                <a:rPr lang="en-US" sz="1651" b="1">
                  <a:solidFill>
                    <a:srgbClr val="0B2E4A"/>
                  </a:solidFill>
                  <a:latin typeface="Aptos Bold"/>
                  <a:ea typeface="Aptos Bold"/>
                  <a:cs typeface="Aptos Bold"/>
                  <a:sym typeface="Aptos Bold"/>
                </a:rPr>
                <a:t>Application Scored</a:t>
              </a:r>
            </a:p>
          </p:txBody>
        </p:sp>
      </p:grpSp>
      <p:grpSp>
        <p:nvGrpSpPr>
          <p:cNvPr id="45" name="Group 45"/>
          <p:cNvGrpSpPr/>
          <p:nvPr/>
        </p:nvGrpSpPr>
        <p:grpSpPr>
          <a:xfrm>
            <a:off x="1018070" y="4998815"/>
            <a:ext cx="3523193" cy="1121016"/>
            <a:chOff x="0" y="0"/>
            <a:chExt cx="4697590" cy="1494688"/>
          </a:xfrm>
        </p:grpSpPr>
        <p:sp>
          <p:nvSpPr>
            <p:cNvPr id="46" name="Freeform 46"/>
            <p:cNvSpPr/>
            <p:nvPr/>
          </p:nvSpPr>
          <p:spPr>
            <a:xfrm>
              <a:off x="0" y="0"/>
              <a:ext cx="4697603" cy="1494790"/>
            </a:xfrm>
            <a:custGeom>
              <a:avLst/>
              <a:gdLst/>
              <a:ahLst/>
              <a:cxnLst/>
              <a:rect l="l" t="t" r="r" b="b"/>
              <a:pathLst>
                <a:path w="4697603" h="1494790">
                  <a:moveTo>
                    <a:pt x="0" y="112141"/>
                  </a:moveTo>
                  <a:cubicBezTo>
                    <a:pt x="0" y="50165"/>
                    <a:pt x="50165" y="0"/>
                    <a:pt x="112141" y="0"/>
                  </a:cubicBezTo>
                  <a:lnTo>
                    <a:pt x="4585462" y="0"/>
                  </a:lnTo>
                  <a:cubicBezTo>
                    <a:pt x="4647311" y="0"/>
                    <a:pt x="4697603" y="50165"/>
                    <a:pt x="4697603" y="112141"/>
                  </a:cubicBezTo>
                  <a:lnTo>
                    <a:pt x="4697603" y="1382649"/>
                  </a:lnTo>
                  <a:cubicBezTo>
                    <a:pt x="4697603" y="1444498"/>
                    <a:pt x="4647438" y="1494790"/>
                    <a:pt x="4585462" y="1494790"/>
                  </a:cubicBezTo>
                  <a:lnTo>
                    <a:pt x="112141" y="1494790"/>
                  </a:lnTo>
                  <a:cubicBezTo>
                    <a:pt x="50292" y="1494790"/>
                    <a:pt x="0" y="1444625"/>
                    <a:pt x="0" y="1382649"/>
                  </a:cubicBezTo>
                  <a:close/>
                </a:path>
              </a:pathLst>
            </a:custGeom>
            <a:solidFill>
              <a:srgbClr val="FFFFFF"/>
            </a:solidFill>
            <a:ln w="22878" cap="sq">
              <a:solidFill>
                <a:srgbClr val="B8D8E7"/>
              </a:solidFill>
              <a:prstDash val="solid"/>
              <a:miter/>
            </a:ln>
          </p:spPr>
          <p:txBody>
            <a:bodyPr/>
            <a:lstStyle/>
            <a:p>
              <a:endParaRPr lang="en-US"/>
            </a:p>
          </p:txBody>
        </p:sp>
      </p:grpSp>
      <p:grpSp>
        <p:nvGrpSpPr>
          <p:cNvPr id="47" name="Group 47"/>
          <p:cNvGrpSpPr/>
          <p:nvPr/>
        </p:nvGrpSpPr>
        <p:grpSpPr>
          <a:xfrm>
            <a:off x="1235402" y="5312245"/>
            <a:ext cx="3088510" cy="384353"/>
            <a:chOff x="0" y="0"/>
            <a:chExt cx="4118013" cy="512470"/>
          </a:xfrm>
        </p:grpSpPr>
        <p:sp>
          <p:nvSpPr>
            <p:cNvPr id="48" name="Freeform 48"/>
            <p:cNvSpPr/>
            <p:nvPr/>
          </p:nvSpPr>
          <p:spPr>
            <a:xfrm>
              <a:off x="0" y="0"/>
              <a:ext cx="4118017" cy="512464"/>
            </a:xfrm>
            <a:custGeom>
              <a:avLst/>
              <a:gdLst/>
              <a:ahLst/>
              <a:cxnLst/>
              <a:rect l="l" t="t" r="r" b="b"/>
              <a:pathLst>
                <a:path w="4118017" h="512464">
                  <a:moveTo>
                    <a:pt x="0" y="0"/>
                  </a:moveTo>
                  <a:lnTo>
                    <a:pt x="4118017" y="0"/>
                  </a:lnTo>
                  <a:lnTo>
                    <a:pt x="4118017" y="512464"/>
                  </a:lnTo>
                  <a:lnTo>
                    <a:pt x="0" y="512464"/>
                  </a:lnTo>
                  <a:close/>
                </a:path>
              </a:pathLst>
            </a:custGeom>
            <a:blipFill>
              <a:blip r:embed="rId3">
                <a:alphaModFix amt="0"/>
              </a:blip>
              <a:stretch>
                <a:fillRect t="-106575" b="-106576"/>
              </a:stretch>
            </a:blipFill>
          </p:spPr>
          <p:txBody>
            <a:bodyPr/>
            <a:lstStyle/>
            <a:p>
              <a:endParaRPr lang="en-US"/>
            </a:p>
          </p:txBody>
        </p:sp>
        <p:sp>
          <p:nvSpPr>
            <p:cNvPr id="49" name="TextBox 49"/>
            <p:cNvSpPr txBox="1"/>
            <p:nvPr/>
          </p:nvSpPr>
          <p:spPr>
            <a:xfrm>
              <a:off x="0" y="0"/>
              <a:ext cx="4118013" cy="512470"/>
            </a:xfrm>
            <a:prstGeom prst="rect">
              <a:avLst/>
            </a:prstGeom>
          </p:spPr>
          <p:txBody>
            <a:bodyPr lIns="0" tIns="0" rIns="0" bIns="0" rtlCol="0" anchor="ctr"/>
            <a:lstStyle/>
            <a:p>
              <a:pPr algn="ctr">
                <a:lnSpc>
                  <a:spcPts val="1981"/>
                </a:lnSpc>
              </a:pPr>
              <a:r>
                <a:rPr lang="en-US" sz="1651" b="1">
                  <a:solidFill>
                    <a:srgbClr val="0B2E4A"/>
                  </a:solidFill>
                  <a:latin typeface="Aptos Bold"/>
                  <a:ea typeface="Aptos Bold"/>
                  <a:cs typeface="Aptos Bold"/>
                  <a:sym typeface="Aptos Bold"/>
                </a:rPr>
                <a:t>Projects Ranked</a:t>
              </a:r>
            </a:p>
          </p:txBody>
        </p:sp>
      </p:grpSp>
      <p:grpSp>
        <p:nvGrpSpPr>
          <p:cNvPr id="50" name="Group 50"/>
          <p:cNvGrpSpPr/>
          <p:nvPr/>
        </p:nvGrpSpPr>
        <p:grpSpPr>
          <a:xfrm>
            <a:off x="4516469" y="5545979"/>
            <a:ext cx="644395" cy="26689"/>
            <a:chOff x="0" y="0"/>
            <a:chExt cx="859193" cy="35585"/>
          </a:xfrm>
        </p:grpSpPr>
        <p:sp>
          <p:nvSpPr>
            <p:cNvPr id="51" name="Freeform 51"/>
            <p:cNvSpPr/>
            <p:nvPr/>
          </p:nvSpPr>
          <p:spPr>
            <a:xfrm>
              <a:off x="0" y="0"/>
              <a:ext cx="859155" cy="35560"/>
            </a:xfrm>
            <a:custGeom>
              <a:avLst/>
              <a:gdLst/>
              <a:ahLst/>
              <a:cxnLst/>
              <a:rect l="l" t="t" r="r" b="b"/>
              <a:pathLst>
                <a:path w="859155" h="35560">
                  <a:moveTo>
                    <a:pt x="0" y="0"/>
                  </a:moveTo>
                  <a:lnTo>
                    <a:pt x="859155" y="35560"/>
                  </a:lnTo>
                </a:path>
              </a:pathLst>
            </a:custGeom>
            <a:blipFill>
              <a:blip r:embed="rId3">
                <a:alphaModFix amt="0"/>
              </a:blip>
              <a:stretch>
                <a:fillRect t="-420757" r="-4" b="-420829"/>
              </a:stretch>
            </a:blipFill>
            <a:ln w="26691" cap="sq">
              <a:solidFill>
                <a:srgbClr val="0A66B7"/>
              </a:solidFill>
              <a:prstDash val="solid"/>
              <a:miter/>
            </a:ln>
          </p:spPr>
          <p:txBody>
            <a:bodyPr/>
            <a:lstStyle/>
            <a:p>
              <a:endParaRPr lang="en-US"/>
            </a:p>
          </p:txBody>
        </p:sp>
      </p:grpSp>
      <p:grpSp>
        <p:nvGrpSpPr>
          <p:cNvPr id="52" name="Group 52"/>
          <p:cNvGrpSpPr/>
          <p:nvPr/>
        </p:nvGrpSpPr>
        <p:grpSpPr>
          <a:xfrm>
            <a:off x="5341982" y="4998815"/>
            <a:ext cx="3523193" cy="1121016"/>
            <a:chOff x="0" y="0"/>
            <a:chExt cx="4697590" cy="1494688"/>
          </a:xfrm>
        </p:grpSpPr>
        <p:sp>
          <p:nvSpPr>
            <p:cNvPr id="53" name="Freeform 53"/>
            <p:cNvSpPr/>
            <p:nvPr/>
          </p:nvSpPr>
          <p:spPr>
            <a:xfrm>
              <a:off x="0" y="0"/>
              <a:ext cx="4697603" cy="1494790"/>
            </a:xfrm>
            <a:custGeom>
              <a:avLst/>
              <a:gdLst/>
              <a:ahLst/>
              <a:cxnLst/>
              <a:rect l="l" t="t" r="r" b="b"/>
              <a:pathLst>
                <a:path w="4697603" h="1494790">
                  <a:moveTo>
                    <a:pt x="0" y="112141"/>
                  </a:moveTo>
                  <a:cubicBezTo>
                    <a:pt x="0" y="50165"/>
                    <a:pt x="50165" y="0"/>
                    <a:pt x="112141" y="0"/>
                  </a:cubicBezTo>
                  <a:lnTo>
                    <a:pt x="4585462" y="0"/>
                  </a:lnTo>
                  <a:cubicBezTo>
                    <a:pt x="4647311" y="0"/>
                    <a:pt x="4697603" y="50165"/>
                    <a:pt x="4697603" y="112141"/>
                  </a:cubicBezTo>
                  <a:lnTo>
                    <a:pt x="4697603" y="1382649"/>
                  </a:lnTo>
                  <a:cubicBezTo>
                    <a:pt x="4697603" y="1444498"/>
                    <a:pt x="4647438" y="1494790"/>
                    <a:pt x="4585462" y="1494790"/>
                  </a:cubicBezTo>
                  <a:lnTo>
                    <a:pt x="112141" y="1494790"/>
                  </a:lnTo>
                  <a:cubicBezTo>
                    <a:pt x="50292" y="1494790"/>
                    <a:pt x="0" y="1444625"/>
                    <a:pt x="0" y="1382649"/>
                  </a:cubicBezTo>
                  <a:close/>
                </a:path>
              </a:pathLst>
            </a:custGeom>
            <a:solidFill>
              <a:srgbClr val="FFFFFF"/>
            </a:solidFill>
            <a:ln w="22878" cap="sq">
              <a:solidFill>
                <a:srgbClr val="B8D8E7"/>
              </a:solidFill>
              <a:prstDash val="solid"/>
              <a:miter/>
            </a:ln>
          </p:spPr>
          <p:txBody>
            <a:bodyPr/>
            <a:lstStyle/>
            <a:p>
              <a:endParaRPr lang="en-US"/>
            </a:p>
          </p:txBody>
        </p:sp>
      </p:grpSp>
      <p:grpSp>
        <p:nvGrpSpPr>
          <p:cNvPr id="54" name="Group 54"/>
          <p:cNvGrpSpPr/>
          <p:nvPr/>
        </p:nvGrpSpPr>
        <p:grpSpPr>
          <a:xfrm>
            <a:off x="5559323" y="5312245"/>
            <a:ext cx="3088510" cy="384353"/>
            <a:chOff x="0" y="0"/>
            <a:chExt cx="4118013" cy="512470"/>
          </a:xfrm>
        </p:grpSpPr>
        <p:sp>
          <p:nvSpPr>
            <p:cNvPr id="55" name="Freeform 55"/>
            <p:cNvSpPr/>
            <p:nvPr/>
          </p:nvSpPr>
          <p:spPr>
            <a:xfrm>
              <a:off x="0" y="0"/>
              <a:ext cx="4118017" cy="512464"/>
            </a:xfrm>
            <a:custGeom>
              <a:avLst/>
              <a:gdLst/>
              <a:ahLst/>
              <a:cxnLst/>
              <a:rect l="l" t="t" r="r" b="b"/>
              <a:pathLst>
                <a:path w="4118017" h="512464">
                  <a:moveTo>
                    <a:pt x="0" y="0"/>
                  </a:moveTo>
                  <a:lnTo>
                    <a:pt x="4118017" y="0"/>
                  </a:lnTo>
                  <a:lnTo>
                    <a:pt x="4118017" y="512464"/>
                  </a:lnTo>
                  <a:lnTo>
                    <a:pt x="0" y="512464"/>
                  </a:lnTo>
                  <a:close/>
                </a:path>
              </a:pathLst>
            </a:custGeom>
            <a:blipFill>
              <a:blip r:embed="rId3">
                <a:alphaModFix amt="0"/>
              </a:blip>
              <a:stretch>
                <a:fillRect t="-106575" b="-106576"/>
              </a:stretch>
            </a:blipFill>
          </p:spPr>
          <p:txBody>
            <a:bodyPr/>
            <a:lstStyle/>
            <a:p>
              <a:endParaRPr lang="en-US"/>
            </a:p>
          </p:txBody>
        </p:sp>
        <p:sp>
          <p:nvSpPr>
            <p:cNvPr id="56" name="TextBox 56"/>
            <p:cNvSpPr txBox="1"/>
            <p:nvPr/>
          </p:nvSpPr>
          <p:spPr>
            <a:xfrm>
              <a:off x="0" y="0"/>
              <a:ext cx="4118013" cy="512470"/>
            </a:xfrm>
            <a:prstGeom prst="rect">
              <a:avLst/>
            </a:prstGeom>
          </p:spPr>
          <p:txBody>
            <a:bodyPr lIns="0" tIns="0" rIns="0" bIns="0" rtlCol="0" anchor="ctr"/>
            <a:lstStyle/>
            <a:p>
              <a:pPr algn="ctr">
                <a:lnSpc>
                  <a:spcPts val="1981"/>
                </a:lnSpc>
              </a:pPr>
              <a:r>
                <a:rPr lang="en-US" sz="1651" b="1">
                  <a:solidFill>
                    <a:srgbClr val="0B2E4A"/>
                  </a:solidFill>
                  <a:latin typeface="Aptos Bold"/>
                  <a:ea typeface="Aptos Bold"/>
                  <a:cs typeface="Aptos Bold"/>
                  <a:sym typeface="Aptos Bold"/>
                </a:rPr>
                <a:t>Priority Listing Developed</a:t>
              </a:r>
            </a:p>
          </p:txBody>
        </p:sp>
      </p:grpSp>
      <p:grpSp>
        <p:nvGrpSpPr>
          <p:cNvPr id="57" name="Group 57"/>
          <p:cNvGrpSpPr/>
          <p:nvPr/>
        </p:nvGrpSpPr>
        <p:grpSpPr>
          <a:xfrm>
            <a:off x="8840391" y="5545979"/>
            <a:ext cx="644395" cy="26689"/>
            <a:chOff x="0" y="0"/>
            <a:chExt cx="859193" cy="35585"/>
          </a:xfrm>
        </p:grpSpPr>
        <p:sp>
          <p:nvSpPr>
            <p:cNvPr id="58" name="Freeform 58"/>
            <p:cNvSpPr/>
            <p:nvPr/>
          </p:nvSpPr>
          <p:spPr>
            <a:xfrm>
              <a:off x="0" y="0"/>
              <a:ext cx="859155" cy="35560"/>
            </a:xfrm>
            <a:custGeom>
              <a:avLst/>
              <a:gdLst/>
              <a:ahLst/>
              <a:cxnLst/>
              <a:rect l="l" t="t" r="r" b="b"/>
              <a:pathLst>
                <a:path w="859155" h="35560">
                  <a:moveTo>
                    <a:pt x="0" y="0"/>
                  </a:moveTo>
                  <a:lnTo>
                    <a:pt x="859155" y="35560"/>
                  </a:lnTo>
                </a:path>
              </a:pathLst>
            </a:custGeom>
            <a:blipFill>
              <a:blip r:embed="rId3">
                <a:alphaModFix amt="0"/>
              </a:blip>
              <a:stretch>
                <a:fillRect t="-420757" r="-4" b="-420829"/>
              </a:stretch>
            </a:blipFill>
            <a:ln w="26691" cap="sq">
              <a:solidFill>
                <a:srgbClr val="0A66B7"/>
              </a:solidFill>
              <a:prstDash val="solid"/>
              <a:miter/>
            </a:ln>
          </p:spPr>
          <p:txBody>
            <a:bodyPr/>
            <a:lstStyle/>
            <a:p>
              <a:endParaRPr lang="en-US"/>
            </a:p>
          </p:txBody>
        </p:sp>
      </p:grpSp>
      <p:grpSp>
        <p:nvGrpSpPr>
          <p:cNvPr id="59" name="Group 59"/>
          <p:cNvGrpSpPr/>
          <p:nvPr/>
        </p:nvGrpSpPr>
        <p:grpSpPr>
          <a:xfrm>
            <a:off x="9665903" y="4998815"/>
            <a:ext cx="3523193" cy="1121016"/>
            <a:chOff x="0" y="0"/>
            <a:chExt cx="4697590" cy="1494688"/>
          </a:xfrm>
        </p:grpSpPr>
        <p:sp>
          <p:nvSpPr>
            <p:cNvPr id="60" name="Freeform 60"/>
            <p:cNvSpPr/>
            <p:nvPr/>
          </p:nvSpPr>
          <p:spPr>
            <a:xfrm>
              <a:off x="0" y="0"/>
              <a:ext cx="4697603" cy="1494790"/>
            </a:xfrm>
            <a:custGeom>
              <a:avLst/>
              <a:gdLst/>
              <a:ahLst/>
              <a:cxnLst/>
              <a:rect l="l" t="t" r="r" b="b"/>
              <a:pathLst>
                <a:path w="4697603" h="1494790">
                  <a:moveTo>
                    <a:pt x="0" y="112141"/>
                  </a:moveTo>
                  <a:cubicBezTo>
                    <a:pt x="0" y="50165"/>
                    <a:pt x="50165" y="0"/>
                    <a:pt x="112141" y="0"/>
                  </a:cubicBezTo>
                  <a:lnTo>
                    <a:pt x="4585462" y="0"/>
                  </a:lnTo>
                  <a:cubicBezTo>
                    <a:pt x="4647311" y="0"/>
                    <a:pt x="4697603" y="50165"/>
                    <a:pt x="4697603" y="112141"/>
                  </a:cubicBezTo>
                  <a:lnTo>
                    <a:pt x="4697603" y="1382649"/>
                  </a:lnTo>
                  <a:cubicBezTo>
                    <a:pt x="4697603" y="1444498"/>
                    <a:pt x="4647438" y="1494790"/>
                    <a:pt x="4585462" y="1494790"/>
                  </a:cubicBezTo>
                  <a:lnTo>
                    <a:pt x="112141" y="1494790"/>
                  </a:lnTo>
                  <a:cubicBezTo>
                    <a:pt x="50292" y="1494790"/>
                    <a:pt x="0" y="1444625"/>
                    <a:pt x="0" y="1382649"/>
                  </a:cubicBezTo>
                  <a:close/>
                </a:path>
              </a:pathLst>
            </a:custGeom>
            <a:solidFill>
              <a:srgbClr val="FFFFFF"/>
            </a:solidFill>
            <a:ln w="22878" cap="sq">
              <a:solidFill>
                <a:srgbClr val="B8D8E7"/>
              </a:solidFill>
              <a:prstDash val="solid"/>
              <a:miter/>
            </a:ln>
          </p:spPr>
          <p:txBody>
            <a:bodyPr/>
            <a:lstStyle/>
            <a:p>
              <a:endParaRPr lang="en-US"/>
            </a:p>
          </p:txBody>
        </p:sp>
      </p:grpSp>
      <p:grpSp>
        <p:nvGrpSpPr>
          <p:cNvPr id="61" name="Group 61"/>
          <p:cNvGrpSpPr/>
          <p:nvPr/>
        </p:nvGrpSpPr>
        <p:grpSpPr>
          <a:xfrm>
            <a:off x="9883245" y="5312245"/>
            <a:ext cx="3088510" cy="384353"/>
            <a:chOff x="0" y="0"/>
            <a:chExt cx="4118013" cy="512470"/>
          </a:xfrm>
        </p:grpSpPr>
        <p:sp>
          <p:nvSpPr>
            <p:cNvPr id="62" name="Freeform 62"/>
            <p:cNvSpPr/>
            <p:nvPr/>
          </p:nvSpPr>
          <p:spPr>
            <a:xfrm>
              <a:off x="0" y="0"/>
              <a:ext cx="4118017" cy="512464"/>
            </a:xfrm>
            <a:custGeom>
              <a:avLst/>
              <a:gdLst/>
              <a:ahLst/>
              <a:cxnLst/>
              <a:rect l="l" t="t" r="r" b="b"/>
              <a:pathLst>
                <a:path w="4118017" h="512464">
                  <a:moveTo>
                    <a:pt x="0" y="0"/>
                  </a:moveTo>
                  <a:lnTo>
                    <a:pt x="4118017" y="0"/>
                  </a:lnTo>
                  <a:lnTo>
                    <a:pt x="4118017" y="512464"/>
                  </a:lnTo>
                  <a:lnTo>
                    <a:pt x="0" y="512464"/>
                  </a:lnTo>
                  <a:close/>
                </a:path>
              </a:pathLst>
            </a:custGeom>
            <a:blipFill>
              <a:blip r:embed="rId3">
                <a:alphaModFix amt="0"/>
              </a:blip>
              <a:stretch>
                <a:fillRect t="-106575" b="-106576"/>
              </a:stretch>
            </a:blipFill>
          </p:spPr>
          <p:txBody>
            <a:bodyPr/>
            <a:lstStyle/>
            <a:p>
              <a:endParaRPr lang="en-US"/>
            </a:p>
          </p:txBody>
        </p:sp>
        <p:sp>
          <p:nvSpPr>
            <p:cNvPr id="63" name="TextBox 63"/>
            <p:cNvSpPr txBox="1"/>
            <p:nvPr/>
          </p:nvSpPr>
          <p:spPr>
            <a:xfrm>
              <a:off x="0" y="0"/>
              <a:ext cx="4118013" cy="512470"/>
            </a:xfrm>
            <a:prstGeom prst="rect">
              <a:avLst/>
            </a:prstGeom>
          </p:spPr>
          <p:txBody>
            <a:bodyPr lIns="0" tIns="0" rIns="0" bIns="0" rtlCol="0" anchor="ctr"/>
            <a:lstStyle/>
            <a:p>
              <a:pPr algn="ctr">
                <a:lnSpc>
                  <a:spcPts val="1981"/>
                </a:lnSpc>
              </a:pPr>
              <a:r>
                <a:rPr lang="en-US" sz="1651" b="1">
                  <a:solidFill>
                    <a:srgbClr val="0B2E4A"/>
                  </a:solidFill>
                  <a:latin typeface="Aptos Bold"/>
                  <a:ea typeface="Aptos Bold"/>
                  <a:cs typeface="Aptos Bold"/>
                  <a:sym typeface="Aptos Bold"/>
                </a:rPr>
                <a:t>Board Approval</a:t>
              </a:r>
            </a:p>
          </p:txBody>
        </p:sp>
      </p:grpSp>
      <p:grpSp>
        <p:nvGrpSpPr>
          <p:cNvPr id="64" name="Group 64"/>
          <p:cNvGrpSpPr/>
          <p:nvPr/>
        </p:nvGrpSpPr>
        <p:grpSpPr>
          <a:xfrm>
            <a:off x="13164312" y="5545979"/>
            <a:ext cx="644395" cy="26689"/>
            <a:chOff x="0" y="0"/>
            <a:chExt cx="859193" cy="35585"/>
          </a:xfrm>
        </p:grpSpPr>
        <p:sp>
          <p:nvSpPr>
            <p:cNvPr id="65" name="Freeform 65"/>
            <p:cNvSpPr/>
            <p:nvPr/>
          </p:nvSpPr>
          <p:spPr>
            <a:xfrm>
              <a:off x="0" y="0"/>
              <a:ext cx="859155" cy="35560"/>
            </a:xfrm>
            <a:custGeom>
              <a:avLst/>
              <a:gdLst/>
              <a:ahLst/>
              <a:cxnLst/>
              <a:rect l="l" t="t" r="r" b="b"/>
              <a:pathLst>
                <a:path w="859155" h="35560">
                  <a:moveTo>
                    <a:pt x="0" y="0"/>
                  </a:moveTo>
                  <a:lnTo>
                    <a:pt x="859155" y="35560"/>
                  </a:lnTo>
                </a:path>
              </a:pathLst>
            </a:custGeom>
            <a:blipFill>
              <a:blip r:embed="rId3">
                <a:alphaModFix amt="0"/>
              </a:blip>
              <a:stretch>
                <a:fillRect t="-420757" r="-4" b="-420829"/>
              </a:stretch>
            </a:blipFill>
            <a:ln w="26691" cap="sq">
              <a:solidFill>
                <a:srgbClr val="0A66B7"/>
              </a:solidFill>
              <a:prstDash val="solid"/>
              <a:miter/>
            </a:ln>
          </p:spPr>
          <p:txBody>
            <a:bodyPr/>
            <a:lstStyle/>
            <a:p>
              <a:endParaRPr lang="en-US"/>
            </a:p>
          </p:txBody>
        </p:sp>
      </p:grpSp>
      <p:grpSp>
        <p:nvGrpSpPr>
          <p:cNvPr id="66" name="Group 66"/>
          <p:cNvGrpSpPr/>
          <p:nvPr/>
        </p:nvGrpSpPr>
        <p:grpSpPr>
          <a:xfrm>
            <a:off x="13989815" y="4998815"/>
            <a:ext cx="3523193" cy="1121016"/>
            <a:chOff x="0" y="0"/>
            <a:chExt cx="4697590" cy="1494688"/>
          </a:xfrm>
        </p:grpSpPr>
        <p:sp>
          <p:nvSpPr>
            <p:cNvPr id="67" name="Freeform 67"/>
            <p:cNvSpPr/>
            <p:nvPr/>
          </p:nvSpPr>
          <p:spPr>
            <a:xfrm>
              <a:off x="0" y="0"/>
              <a:ext cx="4697603" cy="1494790"/>
            </a:xfrm>
            <a:custGeom>
              <a:avLst/>
              <a:gdLst/>
              <a:ahLst/>
              <a:cxnLst/>
              <a:rect l="l" t="t" r="r" b="b"/>
              <a:pathLst>
                <a:path w="4697603" h="1494790">
                  <a:moveTo>
                    <a:pt x="0" y="112141"/>
                  </a:moveTo>
                  <a:cubicBezTo>
                    <a:pt x="0" y="50165"/>
                    <a:pt x="50165" y="0"/>
                    <a:pt x="112141" y="0"/>
                  </a:cubicBezTo>
                  <a:lnTo>
                    <a:pt x="4585462" y="0"/>
                  </a:lnTo>
                  <a:cubicBezTo>
                    <a:pt x="4647311" y="0"/>
                    <a:pt x="4697603" y="50165"/>
                    <a:pt x="4697603" y="112141"/>
                  </a:cubicBezTo>
                  <a:lnTo>
                    <a:pt x="4697603" y="1382649"/>
                  </a:lnTo>
                  <a:cubicBezTo>
                    <a:pt x="4697603" y="1444498"/>
                    <a:pt x="4647438" y="1494790"/>
                    <a:pt x="4585462" y="1494790"/>
                  </a:cubicBezTo>
                  <a:lnTo>
                    <a:pt x="112141" y="1494790"/>
                  </a:lnTo>
                  <a:cubicBezTo>
                    <a:pt x="50292" y="1494790"/>
                    <a:pt x="0" y="1444625"/>
                    <a:pt x="0" y="1382649"/>
                  </a:cubicBezTo>
                  <a:close/>
                </a:path>
              </a:pathLst>
            </a:custGeom>
            <a:solidFill>
              <a:srgbClr val="FFFFFF"/>
            </a:solidFill>
            <a:ln w="22878" cap="sq">
              <a:solidFill>
                <a:srgbClr val="B8D8E7"/>
              </a:solidFill>
              <a:prstDash val="solid"/>
              <a:miter/>
            </a:ln>
          </p:spPr>
          <p:txBody>
            <a:bodyPr/>
            <a:lstStyle/>
            <a:p>
              <a:endParaRPr lang="en-US"/>
            </a:p>
          </p:txBody>
        </p:sp>
      </p:grpSp>
      <p:grpSp>
        <p:nvGrpSpPr>
          <p:cNvPr id="68" name="Group 68"/>
          <p:cNvGrpSpPr/>
          <p:nvPr/>
        </p:nvGrpSpPr>
        <p:grpSpPr>
          <a:xfrm>
            <a:off x="14207157" y="5312245"/>
            <a:ext cx="3088510" cy="384353"/>
            <a:chOff x="0" y="0"/>
            <a:chExt cx="4118013" cy="512470"/>
          </a:xfrm>
        </p:grpSpPr>
        <p:sp>
          <p:nvSpPr>
            <p:cNvPr id="69" name="Freeform 69"/>
            <p:cNvSpPr/>
            <p:nvPr/>
          </p:nvSpPr>
          <p:spPr>
            <a:xfrm>
              <a:off x="0" y="0"/>
              <a:ext cx="4118017" cy="512464"/>
            </a:xfrm>
            <a:custGeom>
              <a:avLst/>
              <a:gdLst/>
              <a:ahLst/>
              <a:cxnLst/>
              <a:rect l="l" t="t" r="r" b="b"/>
              <a:pathLst>
                <a:path w="4118017" h="512464">
                  <a:moveTo>
                    <a:pt x="0" y="0"/>
                  </a:moveTo>
                  <a:lnTo>
                    <a:pt x="4118017" y="0"/>
                  </a:lnTo>
                  <a:lnTo>
                    <a:pt x="4118017" y="512464"/>
                  </a:lnTo>
                  <a:lnTo>
                    <a:pt x="0" y="512464"/>
                  </a:lnTo>
                  <a:close/>
                </a:path>
              </a:pathLst>
            </a:custGeom>
            <a:blipFill>
              <a:blip r:embed="rId3">
                <a:alphaModFix amt="0"/>
              </a:blip>
              <a:stretch>
                <a:fillRect t="-106575" b="-106576"/>
              </a:stretch>
            </a:blipFill>
          </p:spPr>
          <p:txBody>
            <a:bodyPr/>
            <a:lstStyle/>
            <a:p>
              <a:endParaRPr lang="en-US"/>
            </a:p>
          </p:txBody>
        </p:sp>
        <p:sp>
          <p:nvSpPr>
            <p:cNvPr id="70" name="TextBox 70"/>
            <p:cNvSpPr txBox="1"/>
            <p:nvPr/>
          </p:nvSpPr>
          <p:spPr>
            <a:xfrm>
              <a:off x="0" y="0"/>
              <a:ext cx="4118013" cy="512470"/>
            </a:xfrm>
            <a:prstGeom prst="rect">
              <a:avLst/>
            </a:prstGeom>
          </p:spPr>
          <p:txBody>
            <a:bodyPr lIns="0" tIns="0" rIns="0" bIns="0" rtlCol="0" anchor="ctr"/>
            <a:lstStyle/>
            <a:p>
              <a:pPr algn="ctr">
                <a:lnSpc>
                  <a:spcPts val="1981"/>
                </a:lnSpc>
              </a:pPr>
              <a:r>
                <a:rPr lang="en-US" sz="1651" b="1">
                  <a:solidFill>
                    <a:srgbClr val="0B2E4A"/>
                  </a:solidFill>
                  <a:latin typeface="Aptos Bold"/>
                  <a:ea typeface="Aptos Bold"/>
                  <a:cs typeface="Aptos Bold"/>
                  <a:sym typeface="Aptos Bold"/>
                </a:rPr>
                <a:t>HUD Submission</a:t>
              </a:r>
            </a:p>
          </p:txBody>
        </p:sp>
      </p:grpSp>
      <p:sp>
        <p:nvSpPr>
          <p:cNvPr id="71" name="AutoShape 71"/>
          <p:cNvSpPr/>
          <p:nvPr/>
        </p:nvSpPr>
        <p:spPr>
          <a:xfrm flipV="1">
            <a:off x="4649622" y="3300117"/>
            <a:ext cx="584000" cy="0"/>
          </a:xfrm>
          <a:prstGeom prst="line">
            <a:avLst/>
          </a:prstGeom>
          <a:ln w="38100" cap="flat">
            <a:solidFill>
              <a:srgbClr val="2E5C83"/>
            </a:solidFill>
            <a:prstDash val="solid"/>
            <a:headEnd type="none" w="sm" len="sm"/>
            <a:tailEnd type="arrow" w="med" len="sm"/>
          </a:ln>
        </p:spPr>
        <p:txBody>
          <a:bodyPr/>
          <a:lstStyle/>
          <a:p>
            <a:endParaRPr lang="en-US"/>
          </a:p>
        </p:txBody>
      </p:sp>
      <p:sp>
        <p:nvSpPr>
          <p:cNvPr id="72" name="AutoShape 72"/>
          <p:cNvSpPr/>
          <p:nvPr/>
        </p:nvSpPr>
        <p:spPr>
          <a:xfrm flipV="1">
            <a:off x="8969950" y="3307756"/>
            <a:ext cx="584000" cy="0"/>
          </a:xfrm>
          <a:prstGeom prst="line">
            <a:avLst/>
          </a:prstGeom>
          <a:ln w="38100" cap="flat">
            <a:solidFill>
              <a:srgbClr val="2E5C83"/>
            </a:solidFill>
            <a:prstDash val="solid"/>
            <a:headEnd type="none" w="sm" len="sm"/>
            <a:tailEnd type="arrow" w="med" len="sm"/>
          </a:ln>
        </p:spPr>
        <p:txBody>
          <a:bodyPr/>
          <a:lstStyle/>
          <a:p>
            <a:endParaRPr lang="en-US"/>
          </a:p>
        </p:txBody>
      </p:sp>
      <p:sp>
        <p:nvSpPr>
          <p:cNvPr id="73" name="AutoShape 73"/>
          <p:cNvSpPr/>
          <p:nvPr/>
        </p:nvSpPr>
        <p:spPr>
          <a:xfrm flipV="1">
            <a:off x="13303396" y="3313462"/>
            <a:ext cx="584000" cy="0"/>
          </a:xfrm>
          <a:prstGeom prst="line">
            <a:avLst/>
          </a:prstGeom>
          <a:ln w="38100" cap="flat">
            <a:solidFill>
              <a:srgbClr val="2E5C83"/>
            </a:solidFill>
            <a:prstDash val="solid"/>
            <a:headEnd type="none" w="sm" len="sm"/>
            <a:tailEnd type="arrow" w="med" len="sm"/>
          </a:ln>
        </p:spPr>
        <p:txBody>
          <a:bodyPr/>
          <a:lstStyle/>
          <a:p>
            <a:endParaRPr lang="en-US"/>
          </a:p>
        </p:txBody>
      </p:sp>
      <p:sp>
        <p:nvSpPr>
          <p:cNvPr id="74" name="Freeform 74"/>
          <p:cNvSpPr/>
          <p:nvPr/>
        </p:nvSpPr>
        <p:spPr>
          <a:xfrm>
            <a:off x="2779657" y="3923250"/>
            <a:ext cx="12971755" cy="769207"/>
          </a:xfrm>
          <a:custGeom>
            <a:avLst/>
            <a:gdLst/>
            <a:ahLst/>
            <a:cxnLst/>
            <a:rect l="l" t="t" r="r" b="b"/>
            <a:pathLst>
              <a:path w="12971755" h="769207">
                <a:moveTo>
                  <a:pt x="12971755" y="0"/>
                </a:moveTo>
                <a:lnTo>
                  <a:pt x="12971755" y="166677"/>
                </a:lnTo>
                <a:cubicBezTo>
                  <a:pt x="12971755" y="258730"/>
                  <a:pt x="12897132" y="333354"/>
                  <a:pt x="12805079" y="333354"/>
                </a:cubicBezTo>
                <a:lnTo>
                  <a:pt x="217927" y="333354"/>
                </a:lnTo>
                <a:cubicBezTo>
                  <a:pt x="160129" y="333354"/>
                  <a:pt x="104698" y="356314"/>
                  <a:pt x="63829" y="397183"/>
                </a:cubicBezTo>
                <a:cubicBezTo>
                  <a:pt x="22960" y="438052"/>
                  <a:pt x="0" y="493483"/>
                  <a:pt x="0" y="551281"/>
                </a:cubicBezTo>
                <a:lnTo>
                  <a:pt x="0" y="769207"/>
                </a:lnTo>
              </a:path>
            </a:pathLst>
          </a:custGeom>
          <a:ln w="38100" cap="flat">
            <a:solidFill>
              <a:srgbClr val="2E5C83"/>
            </a:solidFill>
            <a:prstDash val="solid"/>
            <a:headEnd type="none" w="sm" len="sm"/>
            <a:tailEnd type="arrow" w="med" len="sm"/>
          </a:ln>
        </p:spPr>
        <p:txBody>
          <a:bodyPr/>
          <a:lstStyle/>
          <a:p>
            <a:endParaRPr lang="en-US"/>
          </a:p>
        </p:txBody>
      </p:sp>
      <p:sp>
        <p:nvSpPr>
          <p:cNvPr id="75" name="AutoShape 75"/>
          <p:cNvSpPr/>
          <p:nvPr/>
        </p:nvSpPr>
        <p:spPr>
          <a:xfrm flipV="1">
            <a:off x="4646652" y="5565029"/>
            <a:ext cx="584000" cy="0"/>
          </a:xfrm>
          <a:prstGeom prst="line">
            <a:avLst/>
          </a:prstGeom>
          <a:ln w="38100" cap="flat">
            <a:solidFill>
              <a:srgbClr val="2E5C83"/>
            </a:solidFill>
            <a:prstDash val="solid"/>
            <a:headEnd type="none" w="sm" len="sm"/>
            <a:tailEnd type="arrow" w="med" len="sm"/>
          </a:ln>
        </p:spPr>
        <p:txBody>
          <a:bodyPr/>
          <a:lstStyle/>
          <a:p>
            <a:endParaRPr lang="en-US"/>
          </a:p>
        </p:txBody>
      </p:sp>
      <p:sp>
        <p:nvSpPr>
          <p:cNvPr id="76" name="AutoShape 76"/>
          <p:cNvSpPr/>
          <p:nvPr/>
        </p:nvSpPr>
        <p:spPr>
          <a:xfrm flipV="1">
            <a:off x="8966979" y="5572668"/>
            <a:ext cx="584000" cy="0"/>
          </a:xfrm>
          <a:prstGeom prst="line">
            <a:avLst/>
          </a:prstGeom>
          <a:ln w="38100" cap="flat">
            <a:solidFill>
              <a:srgbClr val="2E5C83"/>
            </a:solidFill>
            <a:prstDash val="solid"/>
            <a:headEnd type="none" w="sm" len="sm"/>
            <a:tailEnd type="arrow" w="med" len="sm"/>
          </a:ln>
        </p:spPr>
        <p:txBody>
          <a:bodyPr/>
          <a:lstStyle/>
          <a:p>
            <a:endParaRPr lang="en-US"/>
          </a:p>
        </p:txBody>
      </p:sp>
      <p:sp>
        <p:nvSpPr>
          <p:cNvPr id="77" name="AutoShape 77"/>
          <p:cNvSpPr/>
          <p:nvPr/>
        </p:nvSpPr>
        <p:spPr>
          <a:xfrm flipV="1">
            <a:off x="13300426" y="5578373"/>
            <a:ext cx="584000" cy="0"/>
          </a:xfrm>
          <a:prstGeom prst="line">
            <a:avLst/>
          </a:prstGeom>
          <a:ln w="38100" cap="flat">
            <a:solidFill>
              <a:srgbClr val="2E5C83"/>
            </a:solidFill>
            <a:prstDash val="solid"/>
            <a:headEnd type="none" w="sm" len="sm"/>
            <a:tailEnd type="arrow" w="med" len="sm"/>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LOCAL COMPETITION &amp; SCORING</a:t>
              </a:r>
            </a:p>
          </p:txBody>
        </p:sp>
      </p:grpSp>
      <p:grpSp>
        <p:nvGrpSpPr>
          <p:cNvPr id="12" name="Group 12"/>
          <p:cNvGrpSpPr/>
          <p:nvPr/>
        </p:nvGrpSpPr>
        <p:grpSpPr>
          <a:xfrm>
            <a:off x="892235" y="1043235"/>
            <a:ext cx="16334804" cy="851059"/>
            <a:chOff x="0" y="0"/>
            <a:chExt cx="21779738" cy="1134745"/>
          </a:xfrm>
        </p:grpSpPr>
        <p:sp>
          <p:nvSpPr>
            <p:cNvPr id="13" name="Freeform 13"/>
            <p:cNvSpPr/>
            <p:nvPr/>
          </p:nvSpPr>
          <p:spPr>
            <a:xfrm>
              <a:off x="0" y="0"/>
              <a:ext cx="21779736" cy="1134743"/>
            </a:xfrm>
            <a:custGeom>
              <a:avLst/>
              <a:gdLst/>
              <a:ahLst/>
              <a:cxnLst/>
              <a:rect l="l" t="t" r="r" b="b"/>
              <a:pathLst>
                <a:path w="21779736" h="1134743">
                  <a:moveTo>
                    <a:pt x="0" y="0"/>
                  </a:moveTo>
                  <a:lnTo>
                    <a:pt x="21779736" y="0"/>
                  </a:lnTo>
                  <a:lnTo>
                    <a:pt x="21779736" y="1134743"/>
                  </a:lnTo>
                  <a:lnTo>
                    <a:pt x="0" y="1134743"/>
                  </a:lnTo>
                  <a:close/>
                </a:path>
              </a:pathLst>
            </a:custGeom>
            <a:blipFill>
              <a:blip r:embed="rId3">
                <a:alphaModFix amt="0"/>
              </a:blip>
              <a:stretch>
                <a:fillRect t="-323986" b="-323987"/>
              </a:stretch>
            </a:blipFill>
          </p:spPr>
          <p:txBody>
            <a:bodyPr/>
            <a:lstStyle/>
            <a:p>
              <a:endParaRPr lang="en-US"/>
            </a:p>
          </p:txBody>
        </p:sp>
        <p:sp>
          <p:nvSpPr>
            <p:cNvPr id="14" name="TextBox 14"/>
            <p:cNvSpPr txBox="1"/>
            <p:nvPr/>
          </p:nvSpPr>
          <p:spPr>
            <a:xfrm>
              <a:off x="0" y="0"/>
              <a:ext cx="21779738" cy="1134745"/>
            </a:xfrm>
            <a:prstGeom prst="rect">
              <a:avLst/>
            </a:prstGeom>
          </p:spPr>
          <p:txBody>
            <a:bodyPr lIns="0" tIns="0" rIns="0" bIns="0" rtlCol="0" anchor="ctr"/>
            <a:lstStyle/>
            <a:p>
              <a:pPr algn="l">
                <a:lnSpc>
                  <a:spcPts val="4143"/>
                </a:lnSpc>
              </a:pPr>
              <a:r>
                <a:rPr lang="en-US" sz="3452" b="1">
                  <a:solidFill>
                    <a:srgbClr val="0B2E4A"/>
                  </a:solidFill>
                  <a:latin typeface="Aptos Bold"/>
                  <a:ea typeface="Aptos Bold"/>
                  <a:cs typeface="Aptos Bold"/>
                  <a:sym typeface="Aptos Bold"/>
                </a:rPr>
                <a:t>What Is the Priority Listing?</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19975" y="2392642"/>
            <a:ext cx="7980569" cy="6470628"/>
            <a:chOff x="0" y="0"/>
            <a:chExt cx="10640758" cy="8627504"/>
          </a:xfrm>
        </p:grpSpPr>
        <p:sp>
          <p:nvSpPr>
            <p:cNvPr id="18" name="Freeform 18"/>
            <p:cNvSpPr/>
            <p:nvPr/>
          </p:nvSpPr>
          <p:spPr>
            <a:xfrm>
              <a:off x="0" y="0"/>
              <a:ext cx="10640695" cy="8627491"/>
            </a:xfrm>
            <a:custGeom>
              <a:avLst/>
              <a:gdLst/>
              <a:ahLst/>
              <a:cxnLst/>
              <a:rect l="l" t="t" r="r" b="b"/>
              <a:pathLst>
                <a:path w="10640695" h="8627491">
                  <a:moveTo>
                    <a:pt x="0" y="146812"/>
                  </a:moveTo>
                  <a:cubicBezTo>
                    <a:pt x="0" y="65786"/>
                    <a:pt x="65786" y="0"/>
                    <a:pt x="146812" y="0"/>
                  </a:cubicBezTo>
                  <a:lnTo>
                    <a:pt x="10493883" y="0"/>
                  </a:lnTo>
                  <a:cubicBezTo>
                    <a:pt x="10575036" y="0"/>
                    <a:pt x="10640695" y="65786"/>
                    <a:pt x="10640695" y="146812"/>
                  </a:cubicBezTo>
                  <a:lnTo>
                    <a:pt x="10640695" y="8480679"/>
                  </a:lnTo>
                  <a:cubicBezTo>
                    <a:pt x="10640695" y="8561832"/>
                    <a:pt x="10574909" y="8627491"/>
                    <a:pt x="10493883" y="8627491"/>
                  </a:cubicBezTo>
                  <a:lnTo>
                    <a:pt x="146812" y="8627491"/>
                  </a:lnTo>
                  <a:cubicBezTo>
                    <a:pt x="65786" y="8627491"/>
                    <a:pt x="0" y="8561705"/>
                    <a:pt x="0" y="848067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19" name="Group 19"/>
          <p:cNvGrpSpPr/>
          <p:nvPr/>
        </p:nvGrpSpPr>
        <p:grpSpPr>
          <a:xfrm>
            <a:off x="1019975" y="2392642"/>
            <a:ext cx="115148" cy="6470628"/>
            <a:chOff x="0" y="0"/>
            <a:chExt cx="153530" cy="8627504"/>
          </a:xfrm>
        </p:grpSpPr>
        <p:sp>
          <p:nvSpPr>
            <p:cNvPr id="20" name="Freeform 20"/>
            <p:cNvSpPr/>
            <p:nvPr/>
          </p:nvSpPr>
          <p:spPr>
            <a:xfrm>
              <a:off x="0" y="0"/>
              <a:ext cx="153543" cy="8627491"/>
            </a:xfrm>
            <a:custGeom>
              <a:avLst/>
              <a:gdLst/>
              <a:ahLst/>
              <a:cxnLst/>
              <a:rect l="l" t="t" r="r" b="b"/>
              <a:pathLst>
                <a:path w="153543" h="8627491">
                  <a:moveTo>
                    <a:pt x="0" y="0"/>
                  </a:moveTo>
                  <a:lnTo>
                    <a:pt x="153543" y="0"/>
                  </a:lnTo>
                  <a:lnTo>
                    <a:pt x="153543" y="8627491"/>
                  </a:lnTo>
                  <a:lnTo>
                    <a:pt x="0" y="8627491"/>
                  </a:lnTo>
                  <a:close/>
                </a:path>
              </a:pathLst>
            </a:custGeom>
            <a:solidFill>
              <a:srgbClr val="0A66B7"/>
            </a:solidFill>
            <a:ln w="19065" cap="sq">
              <a:solidFill>
                <a:srgbClr val="0A66B7"/>
              </a:solidFill>
              <a:prstDash val="solid"/>
              <a:miter/>
            </a:ln>
          </p:spPr>
          <p:txBody>
            <a:bodyPr/>
            <a:lstStyle/>
            <a:p>
              <a:endParaRPr lang="en-US"/>
            </a:p>
          </p:txBody>
        </p:sp>
      </p:grpSp>
      <p:grpSp>
        <p:nvGrpSpPr>
          <p:cNvPr id="21" name="Group 21"/>
          <p:cNvGrpSpPr/>
          <p:nvPr/>
        </p:nvGrpSpPr>
        <p:grpSpPr>
          <a:xfrm>
            <a:off x="1331490" y="2621804"/>
            <a:ext cx="7412431" cy="384353"/>
            <a:chOff x="0" y="0"/>
            <a:chExt cx="9883242" cy="512470"/>
          </a:xfrm>
        </p:grpSpPr>
        <p:sp>
          <p:nvSpPr>
            <p:cNvPr id="22" name="Freeform 22"/>
            <p:cNvSpPr/>
            <p:nvPr/>
          </p:nvSpPr>
          <p:spPr>
            <a:xfrm>
              <a:off x="0" y="0"/>
              <a:ext cx="9883241" cy="512464"/>
            </a:xfrm>
            <a:custGeom>
              <a:avLst/>
              <a:gdLst/>
              <a:ahLst/>
              <a:cxnLst/>
              <a:rect l="l" t="t" r="r" b="b"/>
              <a:pathLst>
                <a:path w="9883241" h="512464">
                  <a:moveTo>
                    <a:pt x="0" y="0"/>
                  </a:moveTo>
                  <a:lnTo>
                    <a:pt x="9883241" y="0"/>
                  </a:lnTo>
                  <a:lnTo>
                    <a:pt x="9883241" y="512464"/>
                  </a:lnTo>
                  <a:lnTo>
                    <a:pt x="0" y="512464"/>
                  </a:lnTo>
                  <a:close/>
                </a:path>
              </a:pathLst>
            </a:custGeom>
            <a:blipFill>
              <a:blip r:embed="rId3">
                <a:alphaModFix amt="0"/>
              </a:blip>
              <a:stretch>
                <a:fillRect t="-325782" b="-325783"/>
              </a:stretch>
            </a:blipFill>
          </p:spPr>
          <p:txBody>
            <a:bodyPr/>
            <a:lstStyle/>
            <a:p>
              <a:endParaRPr lang="en-US" sz="2400"/>
            </a:p>
          </p:txBody>
        </p:sp>
        <p:sp>
          <p:nvSpPr>
            <p:cNvPr id="23" name="TextBox 23"/>
            <p:cNvSpPr txBox="1"/>
            <p:nvPr/>
          </p:nvSpPr>
          <p:spPr>
            <a:xfrm>
              <a:off x="0" y="0"/>
              <a:ext cx="9883242" cy="512470"/>
            </a:xfrm>
            <a:prstGeom prst="rect">
              <a:avLst/>
            </a:prstGeom>
          </p:spPr>
          <p:txBody>
            <a:bodyPr lIns="0" tIns="0" rIns="0" bIns="0" rtlCol="0" anchor="ctr"/>
            <a:lstStyle/>
            <a:p>
              <a:pPr algn="l">
                <a:lnSpc>
                  <a:spcPts val="2161"/>
                </a:lnSpc>
              </a:pPr>
              <a:r>
                <a:rPr lang="en-US" sz="2400" b="1" dirty="0">
                  <a:solidFill>
                    <a:srgbClr val="0B2E4A"/>
                  </a:solidFill>
                  <a:latin typeface="Aptos Bold"/>
                  <a:ea typeface="Aptos Bold"/>
                  <a:cs typeface="Aptos Bold"/>
                  <a:sym typeface="Aptos Bold"/>
                </a:rPr>
                <a:t>Priority Listing definition</a:t>
              </a:r>
            </a:p>
          </p:txBody>
        </p:sp>
      </p:grpSp>
      <p:grpSp>
        <p:nvGrpSpPr>
          <p:cNvPr id="24" name="Group 24"/>
          <p:cNvGrpSpPr/>
          <p:nvPr/>
        </p:nvGrpSpPr>
        <p:grpSpPr>
          <a:xfrm>
            <a:off x="1331490" y="3157147"/>
            <a:ext cx="7412431" cy="5490690"/>
            <a:chOff x="0" y="0"/>
            <a:chExt cx="9883242" cy="7320919"/>
          </a:xfrm>
        </p:grpSpPr>
        <p:sp>
          <p:nvSpPr>
            <p:cNvPr id="25" name="Freeform 25"/>
            <p:cNvSpPr/>
            <p:nvPr/>
          </p:nvSpPr>
          <p:spPr>
            <a:xfrm>
              <a:off x="0" y="0"/>
              <a:ext cx="9883241" cy="7320924"/>
            </a:xfrm>
            <a:custGeom>
              <a:avLst/>
              <a:gdLst/>
              <a:ahLst/>
              <a:cxnLst/>
              <a:rect l="l" t="t" r="r" b="b"/>
              <a:pathLst>
                <a:path w="9883241" h="7320924">
                  <a:moveTo>
                    <a:pt x="0" y="0"/>
                  </a:moveTo>
                  <a:lnTo>
                    <a:pt x="9883241" y="0"/>
                  </a:lnTo>
                  <a:lnTo>
                    <a:pt x="9883241" y="7320924"/>
                  </a:lnTo>
                  <a:lnTo>
                    <a:pt x="0" y="7320924"/>
                  </a:lnTo>
                  <a:close/>
                </a:path>
              </a:pathLst>
            </a:custGeom>
            <a:blipFill>
              <a:blip r:embed="rId3">
                <a:alphaModFix amt="0"/>
              </a:blip>
              <a:stretch>
                <a:fillRect l="-45039" r="-45039"/>
              </a:stretch>
            </a:blipFill>
          </p:spPr>
          <p:txBody>
            <a:bodyPr/>
            <a:lstStyle/>
            <a:p>
              <a:endParaRPr lang="en-US"/>
            </a:p>
          </p:txBody>
        </p:sp>
        <p:sp>
          <p:nvSpPr>
            <p:cNvPr id="26" name="TextBox 26"/>
            <p:cNvSpPr txBox="1"/>
            <p:nvPr/>
          </p:nvSpPr>
          <p:spPr>
            <a:xfrm>
              <a:off x="0" y="9525"/>
              <a:ext cx="9883242" cy="7311394"/>
            </a:xfrm>
            <a:prstGeom prst="rect">
              <a:avLst/>
            </a:prstGeom>
          </p:spPr>
          <p:txBody>
            <a:bodyPr lIns="0" tIns="0" rIns="0" bIns="0" rtlCol="0" anchor="ctr"/>
            <a:lstStyle/>
            <a:p>
              <a:pPr algn="l">
                <a:lnSpc>
                  <a:spcPts val="3455"/>
                </a:lnSpc>
              </a:pPr>
              <a:r>
                <a:rPr lang="en-US" sz="2879">
                  <a:solidFill>
                    <a:srgbClr val="31404A"/>
                  </a:solidFill>
                  <a:latin typeface="Aptos"/>
                  <a:ea typeface="Aptos"/>
                  <a:cs typeface="Aptos"/>
                  <a:sym typeface="Aptos"/>
                </a:rPr>
                <a:t>The Priority Listing is the official list of all projects submitted to HUD in rank order. A project’s ranking may influence its competitiveness, particularly for Tier 2 funding.</a:t>
              </a:r>
            </a:p>
          </p:txBody>
        </p:sp>
      </p:grpSp>
      <p:grpSp>
        <p:nvGrpSpPr>
          <p:cNvPr id="27" name="Group 27"/>
          <p:cNvGrpSpPr/>
          <p:nvPr/>
        </p:nvGrpSpPr>
        <p:grpSpPr>
          <a:xfrm>
            <a:off x="9530544" y="2392642"/>
            <a:ext cx="7774667" cy="6470628"/>
            <a:chOff x="0" y="0"/>
            <a:chExt cx="10366223" cy="8627504"/>
          </a:xfrm>
        </p:grpSpPr>
        <p:sp>
          <p:nvSpPr>
            <p:cNvPr id="28" name="Freeform 28"/>
            <p:cNvSpPr/>
            <p:nvPr/>
          </p:nvSpPr>
          <p:spPr>
            <a:xfrm>
              <a:off x="0" y="0"/>
              <a:ext cx="10366248" cy="8627491"/>
            </a:xfrm>
            <a:custGeom>
              <a:avLst/>
              <a:gdLst/>
              <a:ahLst/>
              <a:cxnLst/>
              <a:rect l="l" t="t" r="r" b="b"/>
              <a:pathLst>
                <a:path w="10366248" h="8627491">
                  <a:moveTo>
                    <a:pt x="0" y="146812"/>
                  </a:moveTo>
                  <a:cubicBezTo>
                    <a:pt x="0" y="65786"/>
                    <a:pt x="65786" y="0"/>
                    <a:pt x="146812" y="0"/>
                  </a:cubicBezTo>
                  <a:lnTo>
                    <a:pt x="10219436" y="0"/>
                  </a:lnTo>
                  <a:cubicBezTo>
                    <a:pt x="10300589" y="0"/>
                    <a:pt x="10366248" y="65786"/>
                    <a:pt x="10366248" y="146812"/>
                  </a:cubicBezTo>
                  <a:lnTo>
                    <a:pt x="10366248" y="8480679"/>
                  </a:lnTo>
                  <a:cubicBezTo>
                    <a:pt x="10366248" y="8561832"/>
                    <a:pt x="10300462" y="8627491"/>
                    <a:pt x="10219436" y="8627491"/>
                  </a:cubicBezTo>
                  <a:lnTo>
                    <a:pt x="146812" y="8627491"/>
                  </a:lnTo>
                  <a:cubicBezTo>
                    <a:pt x="65786" y="8627491"/>
                    <a:pt x="0" y="8561705"/>
                    <a:pt x="0" y="848067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9" name="Group 29"/>
          <p:cNvGrpSpPr/>
          <p:nvPr/>
        </p:nvGrpSpPr>
        <p:grpSpPr>
          <a:xfrm>
            <a:off x="9530544" y="2392642"/>
            <a:ext cx="115148" cy="6470628"/>
            <a:chOff x="0" y="0"/>
            <a:chExt cx="153530" cy="8627504"/>
          </a:xfrm>
        </p:grpSpPr>
        <p:sp>
          <p:nvSpPr>
            <p:cNvPr id="30" name="Freeform 30"/>
            <p:cNvSpPr/>
            <p:nvPr/>
          </p:nvSpPr>
          <p:spPr>
            <a:xfrm>
              <a:off x="0" y="0"/>
              <a:ext cx="153543" cy="8627491"/>
            </a:xfrm>
            <a:custGeom>
              <a:avLst/>
              <a:gdLst/>
              <a:ahLst/>
              <a:cxnLst/>
              <a:rect l="l" t="t" r="r" b="b"/>
              <a:pathLst>
                <a:path w="153543" h="8627491">
                  <a:moveTo>
                    <a:pt x="0" y="0"/>
                  </a:moveTo>
                  <a:lnTo>
                    <a:pt x="153543" y="0"/>
                  </a:lnTo>
                  <a:lnTo>
                    <a:pt x="153543" y="8627491"/>
                  </a:lnTo>
                  <a:lnTo>
                    <a:pt x="0" y="8627491"/>
                  </a:lnTo>
                  <a:close/>
                </a:path>
              </a:pathLst>
            </a:custGeom>
            <a:solidFill>
              <a:srgbClr val="2C9DA7"/>
            </a:solidFill>
            <a:ln w="19065" cap="sq">
              <a:solidFill>
                <a:srgbClr val="2C9DA7"/>
              </a:solidFill>
              <a:prstDash val="solid"/>
              <a:miter/>
            </a:ln>
          </p:spPr>
          <p:txBody>
            <a:bodyPr/>
            <a:lstStyle/>
            <a:p>
              <a:endParaRPr lang="en-US"/>
            </a:p>
          </p:txBody>
        </p:sp>
      </p:grpSp>
      <p:grpSp>
        <p:nvGrpSpPr>
          <p:cNvPr id="31" name="Group 31"/>
          <p:cNvGrpSpPr/>
          <p:nvPr/>
        </p:nvGrpSpPr>
        <p:grpSpPr>
          <a:xfrm>
            <a:off x="9842059" y="2621804"/>
            <a:ext cx="7206529" cy="384353"/>
            <a:chOff x="0" y="0"/>
            <a:chExt cx="9608706" cy="512470"/>
          </a:xfrm>
        </p:grpSpPr>
        <p:sp>
          <p:nvSpPr>
            <p:cNvPr id="32" name="Freeform 32"/>
            <p:cNvSpPr/>
            <p:nvPr/>
          </p:nvSpPr>
          <p:spPr>
            <a:xfrm>
              <a:off x="0" y="0"/>
              <a:ext cx="9608707" cy="512464"/>
            </a:xfrm>
            <a:custGeom>
              <a:avLst/>
              <a:gdLst/>
              <a:ahLst/>
              <a:cxnLst/>
              <a:rect l="l" t="t" r="r" b="b"/>
              <a:pathLst>
                <a:path w="9608707" h="512464">
                  <a:moveTo>
                    <a:pt x="0" y="0"/>
                  </a:moveTo>
                  <a:lnTo>
                    <a:pt x="9608707" y="0"/>
                  </a:lnTo>
                  <a:lnTo>
                    <a:pt x="9608707" y="512464"/>
                  </a:lnTo>
                  <a:lnTo>
                    <a:pt x="0" y="512464"/>
                  </a:lnTo>
                  <a:close/>
                </a:path>
              </a:pathLst>
            </a:custGeom>
            <a:blipFill>
              <a:blip r:embed="rId3">
                <a:alphaModFix amt="0"/>
              </a:blip>
              <a:stretch>
                <a:fillRect t="-315343" b="-315345"/>
              </a:stretch>
            </a:blipFill>
          </p:spPr>
          <p:txBody>
            <a:bodyPr/>
            <a:lstStyle/>
            <a:p>
              <a:endParaRPr lang="en-US" sz="2400"/>
            </a:p>
          </p:txBody>
        </p:sp>
        <p:sp>
          <p:nvSpPr>
            <p:cNvPr id="33" name="TextBox 33"/>
            <p:cNvSpPr txBox="1"/>
            <p:nvPr/>
          </p:nvSpPr>
          <p:spPr>
            <a:xfrm>
              <a:off x="0" y="0"/>
              <a:ext cx="9608706" cy="512470"/>
            </a:xfrm>
            <a:prstGeom prst="rect">
              <a:avLst/>
            </a:prstGeom>
          </p:spPr>
          <p:txBody>
            <a:bodyPr lIns="0" tIns="0" rIns="0" bIns="0" rtlCol="0" anchor="ctr"/>
            <a:lstStyle/>
            <a:p>
              <a:pPr algn="l">
                <a:lnSpc>
                  <a:spcPts val="2161"/>
                </a:lnSpc>
              </a:pPr>
              <a:r>
                <a:rPr lang="en-US" sz="2400" b="1">
                  <a:solidFill>
                    <a:srgbClr val="0B2E4A"/>
                  </a:solidFill>
                  <a:latin typeface="Aptos Bold"/>
                  <a:ea typeface="Aptos Bold"/>
                  <a:cs typeface="Aptos Bold"/>
                  <a:sym typeface="Aptos Bold"/>
                </a:rPr>
                <a:t>The Priority Listing</a:t>
              </a:r>
            </a:p>
          </p:txBody>
        </p:sp>
      </p:grpSp>
      <p:grpSp>
        <p:nvGrpSpPr>
          <p:cNvPr id="34" name="Group 34"/>
          <p:cNvGrpSpPr/>
          <p:nvPr/>
        </p:nvGrpSpPr>
        <p:grpSpPr>
          <a:xfrm>
            <a:off x="9883245" y="3157147"/>
            <a:ext cx="7137892" cy="5490690"/>
            <a:chOff x="0" y="0"/>
            <a:chExt cx="9517190" cy="7320919"/>
          </a:xfrm>
        </p:grpSpPr>
        <p:sp>
          <p:nvSpPr>
            <p:cNvPr id="35" name="Freeform 35"/>
            <p:cNvSpPr/>
            <p:nvPr/>
          </p:nvSpPr>
          <p:spPr>
            <a:xfrm>
              <a:off x="0" y="0"/>
              <a:ext cx="9517195" cy="7320924"/>
            </a:xfrm>
            <a:custGeom>
              <a:avLst/>
              <a:gdLst/>
              <a:ahLst/>
              <a:cxnLst/>
              <a:rect l="l" t="t" r="r" b="b"/>
              <a:pathLst>
                <a:path w="9517195" h="7320924">
                  <a:moveTo>
                    <a:pt x="0" y="0"/>
                  </a:moveTo>
                  <a:lnTo>
                    <a:pt x="9517195" y="0"/>
                  </a:lnTo>
                  <a:lnTo>
                    <a:pt x="9517195" y="7320924"/>
                  </a:lnTo>
                  <a:lnTo>
                    <a:pt x="0" y="7320924"/>
                  </a:lnTo>
                  <a:close/>
                </a:path>
              </a:pathLst>
            </a:custGeom>
            <a:blipFill>
              <a:blip r:embed="rId3">
                <a:alphaModFix amt="0"/>
              </a:blip>
              <a:stretch>
                <a:fillRect l="-48695" r="-48694"/>
              </a:stretch>
            </a:blipFill>
          </p:spPr>
          <p:txBody>
            <a:bodyPr/>
            <a:lstStyle/>
            <a:p>
              <a:endParaRPr lang="en-US"/>
            </a:p>
          </p:txBody>
        </p:sp>
        <p:sp>
          <p:nvSpPr>
            <p:cNvPr id="36" name="TextBox 36"/>
            <p:cNvSpPr txBox="1"/>
            <p:nvPr/>
          </p:nvSpPr>
          <p:spPr>
            <a:xfrm>
              <a:off x="0" y="9525"/>
              <a:ext cx="9517190" cy="7311394"/>
            </a:xfrm>
            <a:prstGeom prst="rect">
              <a:avLst/>
            </a:prstGeom>
          </p:spPr>
          <p:txBody>
            <a:bodyPr lIns="0" tIns="0" rIns="0" bIns="0" rtlCol="0" anchor="ctr"/>
            <a:lstStyle/>
            <a:p>
              <a:pPr marL="457200" indent="-457200" algn="l">
                <a:lnSpc>
                  <a:spcPts val="3455"/>
                </a:lnSpc>
                <a:buFont typeface="Arial" panose="020B0604020202020204" pitchFamily="34" charset="0"/>
                <a:buChar char="•"/>
              </a:pPr>
              <a:r>
                <a:rPr lang="en-US" sz="2879" dirty="0">
                  <a:solidFill>
                    <a:srgbClr val="31404A"/>
                  </a:solidFill>
                  <a:latin typeface="Aptos"/>
                  <a:ea typeface="Aptos"/>
                  <a:cs typeface="Aptos"/>
                  <a:sym typeface="Aptos"/>
                </a:rPr>
                <a:t>Reflects results of the local competition</a:t>
              </a:r>
            </a:p>
            <a:p>
              <a:pPr marL="457200" indent="-457200" algn="l">
                <a:lnSpc>
                  <a:spcPts val="3455"/>
                </a:lnSpc>
                <a:buFont typeface="Arial" panose="020B0604020202020204" pitchFamily="34" charset="0"/>
                <a:buChar char="•"/>
              </a:pPr>
              <a:r>
                <a:rPr lang="en-US" sz="2879" dirty="0">
                  <a:solidFill>
                    <a:srgbClr val="31404A"/>
                  </a:solidFill>
                  <a:latin typeface="Aptos"/>
                  <a:ea typeface="Aptos"/>
                  <a:cs typeface="Aptos"/>
                  <a:sym typeface="Aptos"/>
                </a:rPr>
                <a:t>Includes renewal and new project applications</a:t>
              </a:r>
            </a:p>
            <a:p>
              <a:pPr marL="457200" indent="-457200" algn="l">
                <a:lnSpc>
                  <a:spcPts val="3455"/>
                </a:lnSpc>
                <a:buFont typeface="Arial" panose="020B0604020202020204" pitchFamily="34" charset="0"/>
                <a:buChar char="•"/>
              </a:pPr>
              <a:r>
                <a:rPr lang="en-US" sz="2879" dirty="0">
                  <a:solidFill>
                    <a:srgbClr val="31404A"/>
                  </a:solidFill>
                  <a:latin typeface="Aptos"/>
                  <a:ea typeface="Aptos"/>
                  <a:cs typeface="Aptos"/>
                  <a:sym typeface="Aptos"/>
                </a:rPr>
                <a:t>Is approved through NY-513 governance</a:t>
              </a:r>
            </a:p>
            <a:p>
              <a:pPr marL="457200" indent="-457200" algn="l">
                <a:lnSpc>
                  <a:spcPts val="3455"/>
                </a:lnSpc>
                <a:buFont typeface="Arial" panose="020B0604020202020204" pitchFamily="34" charset="0"/>
                <a:buChar char="•"/>
              </a:pPr>
              <a:r>
                <a:rPr lang="en-US" sz="2879" dirty="0">
                  <a:solidFill>
                    <a:srgbClr val="31404A"/>
                  </a:solidFill>
                  <a:latin typeface="Aptos"/>
                  <a:ea typeface="Aptos"/>
                  <a:cs typeface="Aptos"/>
                  <a:sym typeface="Aptos"/>
                </a:rPr>
                <a:t>Is posted publicly for review before submission</a:t>
              </a:r>
            </a:p>
            <a:p>
              <a:pPr marL="457200" indent="-457200" algn="l">
                <a:lnSpc>
                  <a:spcPts val="3455"/>
                </a:lnSpc>
                <a:buFont typeface="Arial" panose="020B0604020202020204" pitchFamily="34" charset="0"/>
                <a:buChar char="•"/>
              </a:pPr>
              <a:r>
                <a:rPr lang="en-US" sz="2879" dirty="0">
                  <a:solidFill>
                    <a:srgbClr val="31404A"/>
                  </a:solidFill>
                  <a:latin typeface="Aptos"/>
                  <a:ea typeface="Aptos"/>
                  <a:cs typeface="Aptos"/>
                  <a:sym typeface="Aptos"/>
                </a:rPr>
                <a:t>Is submitted as part of the Consolidated Application</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LOCAL COMPETITION DECISIONS</a:t>
              </a:r>
            </a:p>
          </p:txBody>
        </p:sp>
      </p:grpSp>
      <p:grpSp>
        <p:nvGrpSpPr>
          <p:cNvPr id="12" name="Group 12"/>
          <p:cNvGrpSpPr/>
          <p:nvPr/>
        </p:nvGrpSpPr>
        <p:grpSpPr>
          <a:xfrm>
            <a:off x="892235" y="1043235"/>
            <a:ext cx="16334804" cy="851059"/>
            <a:chOff x="0" y="0"/>
            <a:chExt cx="21779738" cy="1134745"/>
          </a:xfrm>
        </p:grpSpPr>
        <p:sp>
          <p:nvSpPr>
            <p:cNvPr id="13" name="Freeform 13"/>
            <p:cNvSpPr/>
            <p:nvPr/>
          </p:nvSpPr>
          <p:spPr>
            <a:xfrm>
              <a:off x="0" y="0"/>
              <a:ext cx="21779736" cy="1134743"/>
            </a:xfrm>
            <a:custGeom>
              <a:avLst/>
              <a:gdLst/>
              <a:ahLst/>
              <a:cxnLst/>
              <a:rect l="l" t="t" r="r" b="b"/>
              <a:pathLst>
                <a:path w="21779736" h="1134743">
                  <a:moveTo>
                    <a:pt x="0" y="0"/>
                  </a:moveTo>
                  <a:lnTo>
                    <a:pt x="21779736" y="0"/>
                  </a:lnTo>
                  <a:lnTo>
                    <a:pt x="21779736" y="1134743"/>
                  </a:lnTo>
                  <a:lnTo>
                    <a:pt x="0" y="1134743"/>
                  </a:lnTo>
                  <a:close/>
                </a:path>
              </a:pathLst>
            </a:custGeom>
            <a:blipFill>
              <a:blip r:embed="rId3">
                <a:alphaModFix amt="0"/>
              </a:blip>
              <a:stretch>
                <a:fillRect t="-323986" b="-323987"/>
              </a:stretch>
            </a:blipFill>
          </p:spPr>
          <p:txBody>
            <a:bodyPr/>
            <a:lstStyle/>
            <a:p>
              <a:endParaRPr lang="en-US"/>
            </a:p>
          </p:txBody>
        </p:sp>
        <p:sp>
          <p:nvSpPr>
            <p:cNvPr id="14" name="TextBox 14"/>
            <p:cNvSpPr txBox="1"/>
            <p:nvPr/>
          </p:nvSpPr>
          <p:spPr>
            <a:xfrm>
              <a:off x="0" y="0"/>
              <a:ext cx="21779738" cy="1134745"/>
            </a:xfrm>
            <a:prstGeom prst="rect">
              <a:avLst/>
            </a:prstGeom>
          </p:spPr>
          <p:txBody>
            <a:bodyPr lIns="0" tIns="0" rIns="0" bIns="0" rtlCol="0" anchor="ctr"/>
            <a:lstStyle/>
            <a:p>
              <a:pPr algn="l">
                <a:lnSpc>
                  <a:spcPts val="4143"/>
                </a:lnSpc>
              </a:pPr>
              <a:r>
                <a:rPr lang="en-US" sz="3452" b="1">
                  <a:solidFill>
                    <a:srgbClr val="0B2E4A"/>
                  </a:solidFill>
                  <a:latin typeface="Aptos Bold"/>
                  <a:ea typeface="Aptos Bold"/>
                  <a:cs typeface="Aptos Bold"/>
                  <a:sym typeface="Aptos Bold"/>
                </a:rPr>
                <a:t>Appeals Process</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19975" y="2392642"/>
            <a:ext cx="7843295" cy="3408923"/>
            <a:chOff x="0" y="0"/>
            <a:chExt cx="10457726" cy="7163321"/>
          </a:xfrm>
        </p:grpSpPr>
        <p:sp>
          <p:nvSpPr>
            <p:cNvPr id="18" name="Freeform 18"/>
            <p:cNvSpPr/>
            <p:nvPr/>
          </p:nvSpPr>
          <p:spPr>
            <a:xfrm>
              <a:off x="0" y="0"/>
              <a:ext cx="10457688" cy="7163308"/>
            </a:xfrm>
            <a:custGeom>
              <a:avLst/>
              <a:gdLst/>
              <a:ahLst/>
              <a:cxnLst/>
              <a:rect l="l" t="t" r="r" b="b"/>
              <a:pathLst>
                <a:path w="10457688" h="7163308">
                  <a:moveTo>
                    <a:pt x="0" y="146939"/>
                  </a:moveTo>
                  <a:cubicBezTo>
                    <a:pt x="0" y="65786"/>
                    <a:pt x="65786" y="0"/>
                    <a:pt x="146939" y="0"/>
                  </a:cubicBezTo>
                  <a:lnTo>
                    <a:pt x="10310749" y="0"/>
                  </a:lnTo>
                  <a:cubicBezTo>
                    <a:pt x="10391902" y="0"/>
                    <a:pt x="10457688" y="65786"/>
                    <a:pt x="10457688" y="146939"/>
                  </a:cubicBezTo>
                  <a:lnTo>
                    <a:pt x="10457688" y="7016369"/>
                  </a:lnTo>
                  <a:cubicBezTo>
                    <a:pt x="10457688" y="7097523"/>
                    <a:pt x="10391902" y="7163308"/>
                    <a:pt x="10310749" y="7163308"/>
                  </a:cubicBezTo>
                  <a:lnTo>
                    <a:pt x="146939" y="7163308"/>
                  </a:lnTo>
                  <a:cubicBezTo>
                    <a:pt x="65786" y="7163308"/>
                    <a:pt x="0" y="7097522"/>
                    <a:pt x="0" y="701636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19" name="Group 19"/>
          <p:cNvGrpSpPr/>
          <p:nvPr/>
        </p:nvGrpSpPr>
        <p:grpSpPr>
          <a:xfrm>
            <a:off x="1019975" y="2392642"/>
            <a:ext cx="115148" cy="3408923"/>
            <a:chOff x="0" y="0"/>
            <a:chExt cx="153530" cy="7163321"/>
          </a:xfrm>
        </p:grpSpPr>
        <p:sp>
          <p:nvSpPr>
            <p:cNvPr id="20" name="Freeform 20"/>
            <p:cNvSpPr/>
            <p:nvPr/>
          </p:nvSpPr>
          <p:spPr>
            <a:xfrm>
              <a:off x="0" y="0"/>
              <a:ext cx="153543" cy="7163308"/>
            </a:xfrm>
            <a:custGeom>
              <a:avLst/>
              <a:gdLst/>
              <a:ahLst/>
              <a:cxnLst/>
              <a:rect l="l" t="t" r="r" b="b"/>
              <a:pathLst>
                <a:path w="153543" h="7163308">
                  <a:moveTo>
                    <a:pt x="0" y="0"/>
                  </a:moveTo>
                  <a:lnTo>
                    <a:pt x="153543" y="0"/>
                  </a:lnTo>
                  <a:lnTo>
                    <a:pt x="153543" y="7163308"/>
                  </a:lnTo>
                  <a:lnTo>
                    <a:pt x="0" y="7163308"/>
                  </a:lnTo>
                  <a:close/>
                </a:path>
              </a:pathLst>
            </a:custGeom>
            <a:solidFill>
              <a:srgbClr val="0A66B7"/>
            </a:solidFill>
            <a:ln w="19065" cap="sq">
              <a:solidFill>
                <a:srgbClr val="0A66B7"/>
              </a:solidFill>
              <a:prstDash val="solid"/>
              <a:miter/>
            </a:ln>
          </p:spPr>
          <p:txBody>
            <a:bodyPr/>
            <a:lstStyle/>
            <a:p>
              <a:endParaRPr lang="en-US"/>
            </a:p>
          </p:txBody>
        </p:sp>
      </p:grpSp>
      <p:grpSp>
        <p:nvGrpSpPr>
          <p:cNvPr id="21" name="Group 21"/>
          <p:cNvGrpSpPr/>
          <p:nvPr/>
        </p:nvGrpSpPr>
        <p:grpSpPr>
          <a:xfrm>
            <a:off x="1331490" y="2621804"/>
            <a:ext cx="7275166" cy="384353"/>
            <a:chOff x="0" y="0"/>
            <a:chExt cx="9700222" cy="512470"/>
          </a:xfrm>
        </p:grpSpPr>
        <p:sp>
          <p:nvSpPr>
            <p:cNvPr id="22" name="Freeform 22"/>
            <p:cNvSpPr/>
            <p:nvPr/>
          </p:nvSpPr>
          <p:spPr>
            <a:xfrm>
              <a:off x="0" y="0"/>
              <a:ext cx="9700218" cy="512464"/>
            </a:xfrm>
            <a:custGeom>
              <a:avLst/>
              <a:gdLst/>
              <a:ahLst/>
              <a:cxnLst/>
              <a:rect l="l" t="t" r="r" b="b"/>
              <a:pathLst>
                <a:path w="9700218" h="512464">
                  <a:moveTo>
                    <a:pt x="0" y="0"/>
                  </a:moveTo>
                  <a:lnTo>
                    <a:pt x="9700218" y="0"/>
                  </a:lnTo>
                  <a:lnTo>
                    <a:pt x="9700218" y="512464"/>
                  </a:lnTo>
                  <a:lnTo>
                    <a:pt x="0" y="512464"/>
                  </a:lnTo>
                  <a:close/>
                </a:path>
              </a:pathLst>
            </a:custGeom>
            <a:blipFill>
              <a:blip r:embed="rId3">
                <a:alphaModFix amt="0"/>
              </a:blip>
              <a:stretch>
                <a:fillRect t="-318823" b="-318824"/>
              </a:stretch>
            </a:blipFill>
          </p:spPr>
          <p:txBody>
            <a:bodyPr/>
            <a:lstStyle/>
            <a:p>
              <a:endParaRPr lang="en-US"/>
            </a:p>
          </p:txBody>
        </p:sp>
        <p:sp>
          <p:nvSpPr>
            <p:cNvPr id="23" name="TextBox 23"/>
            <p:cNvSpPr txBox="1"/>
            <p:nvPr/>
          </p:nvSpPr>
          <p:spPr>
            <a:xfrm>
              <a:off x="0" y="0"/>
              <a:ext cx="9700222" cy="512470"/>
            </a:xfrm>
            <a:prstGeom prst="rect">
              <a:avLst/>
            </a:prstGeom>
          </p:spPr>
          <p:txBody>
            <a:bodyPr lIns="0" tIns="0" rIns="0" bIns="0" rtlCol="0" anchor="ctr"/>
            <a:lstStyle/>
            <a:p>
              <a:pPr algn="l">
                <a:lnSpc>
                  <a:spcPts val="2161"/>
                </a:lnSpc>
              </a:pPr>
              <a:r>
                <a:rPr lang="en-US" sz="1801" b="1">
                  <a:solidFill>
                    <a:srgbClr val="0B2E4A"/>
                  </a:solidFill>
                  <a:latin typeface="Aptos Bold"/>
                  <a:ea typeface="Aptos Bold"/>
                  <a:cs typeface="Aptos Bold"/>
                  <a:sym typeface="Aptos Bold"/>
                </a:rPr>
                <a:t>Applicants may appeal</a:t>
              </a:r>
            </a:p>
          </p:txBody>
        </p:sp>
      </p:grpSp>
      <p:grpSp>
        <p:nvGrpSpPr>
          <p:cNvPr id="24" name="Group 24"/>
          <p:cNvGrpSpPr/>
          <p:nvPr/>
        </p:nvGrpSpPr>
        <p:grpSpPr>
          <a:xfrm>
            <a:off x="1372676" y="2143121"/>
            <a:ext cx="7233977" cy="5406581"/>
            <a:chOff x="0" y="-1352035"/>
            <a:chExt cx="9645303" cy="7208774"/>
          </a:xfrm>
        </p:grpSpPr>
        <p:sp>
          <p:nvSpPr>
            <p:cNvPr id="25" name="Freeform 25"/>
            <p:cNvSpPr/>
            <p:nvPr/>
          </p:nvSpPr>
          <p:spPr>
            <a:xfrm>
              <a:off x="0" y="0"/>
              <a:ext cx="9608707" cy="5856739"/>
            </a:xfrm>
            <a:custGeom>
              <a:avLst/>
              <a:gdLst/>
              <a:ahLst/>
              <a:cxnLst/>
              <a:rect l="l" t="t" r="r" b="b"/>
              <a:pathLst>
                <a:path w="9608707" h="5856739">
                  <a:moveTo>
                    <a:pt x="0" y="0"/>
                  </a:moveTo>
                  <a:lnTo>
                    <a:pt x="9608707" y="0"/>
                  </a:lnTo>
                  <a:lnTo>
                    <a:pt x="9608707" y="5856739"/>
                  </a:lnTo>
                  <a:lnTo>
                    <a:pt x="0" y="5856739"/>
                  </a:lnTo>
                  <a:close/>
                </a:path>
              </a:pathLst>
            </a:custGeom>
            <a:blipFill>
              <a:blip r:embed="rId3">
                <a:alphaModFix amt="0"/>
              </a:blip>
              <a:stretch>
                <a:fillRect l="-28204" r="-28204"/>
              </a:stretch>
            </a:blipFill>
          </p:spPr>
          <p:txBody>
            <a:bodyPr/>
            <a:lstStyle/>
            <a:p>
              <a:endParaRPr lang="en-US"/>
            </a:p>
          </p:txBody>
        </p:sp>
        <p:sp>
          <p:nvSpPr>
            <p:cNvPr id="26" name="TextBox 26"/>
            <p:cNvSpPr txBox="1"/>
            <p:nvPr/>
          </p:nvSpPr>
          <p:spPr>
            <a:xfrm>
              <a:off x="36597" y="-1352035"/>
              <a:ext cx="9608706" cy="5847211"/>
            </a:xfrm>
            <a:prstGeom prst="rect">
              <a:avLst/>
            </a:prstGeom>
          </p:spPr>
          <p:txBody>
            <a:bodyPr lIns="0" tIns="0" rIns="0" bIns="0" rtlCol="0" anchor="ctr"/>
            <a:lstStyle/>
            <a:p>
              <a:pPr marL="621792" lvl="1" indent="-310896" algn="l">
                <a:lnSpc>
                  <a:spcPts val="3455"/>
                </a:lnSpc>
                <a:buFont typeface="Arial"/>
                <a:buChar char="•"/>
              </a:pPr>
              <a:r>
                <a:rPr lang="en-US" sz="2879" dirty="0">
                  <a:solidFill>
                    <a:srgbClr val="31404A"/>
                  </a:solidFill>
                  <a:latin typeface="Aptos"/>
                  <a:ea typeface="Aptos"/>
                  <a:cs typeface="Aptos"/>
                  <a:sym typeface="Aptos"/>
                </a:rPr>
                <a:t>Local project ranking</a:t>
              </a:r>
            </a:p>
            <a:p>
              <a:pPr marL="621792" lvl="1" indent="-310896" algn="l">
                <a:lnSpc>
                  <a:spcPts val="3455"/>
                </a:lnSpc>
                <a:buFont typeface="Arial"/>
                <a:buChar char="•"/>
              </a:pPr>
              <a:r>
                <a:rPr lang="en-US" sz="2879" dirty="0">
                  <a:solidFill>
                    <a:srgbClr val="31404A"/>
                  </a:solidFill>
                  <a:latin typeface="Aptos"/>
                  <a:ea typeface="Aptos"/>
                  <a:cs typeface="Aptos"/>
                  <a:sym typeface="Aptos"/>
                </a:rPr>
                <a:t>Local competition decisions</a:t>
              </a:r>
            </a:p>
            <a:p>
              <a:pPr marL="621792" lvl="1" indent="-310896" algn="l">
                <a:lnSpc>
                  <a:spcPts val="3455"/>
                </a:lnSpc>
                <a:buFont typeface="Arial"/>
                <a:buChar char="•"/>
              </a:pPr>
              <a:r>
                <a:rPr lang="en-US" sz="2879" dirty="0">
                  <a:solidFill>
                    <a:srgbClr val="31404A"/>
                  </a:solidFill>
                  <a:latin typeface="Aptos"/>
                  <a:ea typeface="Aptos"/>
                  <a:cs typeface="Aptos"/>
                  <a:sym typeface="Aptos"/>
                </a:rPr>
                <a:t>Scoring concerns when applicable</a:t>
              </a:r>
            </a:p>
            <a:p>
              <a:pPr marL="621792" lvl="1" indent="-310896" algn="l">
                <a:lnSpc>
                  <a:spcPts val="3455"/>
                </a:lnSpc>
                <a:buFont typeface="Arial"/>
                <a:buChar char="•"/>
              </a:pPr>
              <a:r>
                <a:rPr lang="en-US" sz="2879" dirty="0">
                  <a:solidFill>
                    <a:srgbClr val="31404A"/>
                  </a:solidFill>
                  <a:latin typeface="Aptos"/>
                  <a:ea typeface="Aptos"/>
                  <a:cs typeface="Aptos"/>
                  <a:sym typeface="Aptos"/>
                </a:rPr>
                <a:t>Other determinations outlined in NY-513 policies</a:t>
              </a:r>
            </a:p>
          </p:txBody>
        </p:sp>
      </p:grpSp>
      <p:grpSp>
        <p:nvGrpSpPr>
          <p:cNvPr id="27" name="Group 27"/>
          <p:cNvGrpSpPr/>
          <p:nvPr/>
        </p:nvGrpSpPr>
        <p:grpSpPr>
          <a:xfrm>
            <a:off x="9393269" y="2392642"/>
            <a:ext cx="7911932" cy="3408917"/>
            <a:chOff x="0" y="0"/>
            <a:chExt cx="10549242" cy="7163321"/>
          </a:xfrm>
        </p:grpSpPr>
        <p:sp>
          <p:nvSpPr>
            <p:cNvPr id="28" name="Freeform 28"/>
            <p:cNvSpPr/>
            <p:nvPr/>
          </p:nvSpPr>
          <p:spPr>
            <a:xfrm>
              <a:off x="0" y="0"/>
              <a:ext cx="10549255" cy="7163308"/>
            </a:xfrm>
            <a:custGeom>
              <a:avLst/>
              <a:gdLst/>
              <a:ahLst/>
              <a:cxnLst/>
              <a:rect l="l" t="t" r="r" b="b"/>
              <a:pathLst>
                <a:path w="10549255" h="7163308">
                  <a:moveTo>
                    <a:pt x="0" y="146939"/>
                  </a:moveTo>
                  <a:cubicBezTo>
                    <a:pt x="0" y="65786"/>
                    <a:pt x="65786" y="0"/>
                    <a:pt x="146939" y="0"/>
                  </a:cubicBezTo>
                  <a:lnTo>
                    <a:pt x="10402316" y="0"/>
                  </a:lnTo>
                  <a:cubicBezTo>
                    <a:pt x="10483469" y="0"/>
                    <a:pt x="10549255" y="65786"/>
                    <a:pt x="10549255" y="146939"/>
                  </a:cubicBezTo>
                  <a:lnTo>
                    <a:pt x="10549255" y="7016369"/>
                  </a:lnTo>
                  <a:cubicBezTo>
                    <a:pt x="10549255" y="7097523"/>
                    <a:pt x="10483469" y="7163308"/>
                    <a:pt x="10402316" y="7163308"/>
                  </a:cubicBezTo>
                  <a:lnTo>
                    <a:pt x="146939" y="7163308"/>
                  </a:lnTo>
                  <a:cubicBezTo>
                    <a:pt x="65786" y="7163308"/>
                    <a:pt x="0" y="7097522"/>
                    <a:pt x="0" y="701636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9" name="Group 29"/>
          <p:cNvGrpSpPr/>
          <p:nvPr/>
        </p:nvGrpSpPr>
        <p:grpSpPr>
          <a:xfrm>
            <a:off x="9393269" y="2392642"/>
            <a:ext cx="115148" cy="3408917"/>
            <a:chOff x="0" y="0"/>
            <a:chExt cx="153530" cy="7163321"/>
          </a:xfrm>
        </p:grpSpPr>
        <p:sp>
          <p:nvSpPr>
            <p:cNvPr id="30" name="Freeform 30"/>
            <p:cNvSpPr/>
            <p:nvPr/>
          </p:nvSpPr>
          <p:spPr>
            <a:xfrm>
              <a:off x="0" y="0"/>
              <a:ext cx="153543" cy="7163308"/>
            </a:xfrm>
            <a:custGeom>
              <a:avLst/>
              <a:gdLst/>
              <a:ahLst/>
              <a:cxnLst/>
              <a:rect l="l" t="t" r="r" b="b"/>
              <a:pathLst>
                <a:path w="153543" h="7163308">
                  <a:moveTo>
                    <a:pt x="0" y="0"/>
                  </a:moveTo>
                  <a:lnTo>
                    <a:pt x="153543" y="0"/>
                  </a:lnTo>
                  <a:lnTo>
                    <a:pt x="153543" y="7163308"/>
                  </a:lnTo>
                  <a:lnTo>
                    <a:pt x="0" y="7163308"/>
                  </a:lnTo>
                  <a:close/>
                </a:path>
              </a:pathLst>
            </a:custGeom>
            <a:solidFill>
              <a:srgbClr val="2C9DA7"/>
            </a:solidFill>
            <a:ln w="19065" cap="sq">
              <a:solidFill>
                <a:srgbClr val="2C9DA7"/>
              </a:solidFill>
              <a:prstDash val="solid"/>
              <a:miter/>
            </a:ln>
          </p:spPr>
          <p:txBody>
            <a:bodyPr/>
            <a:lstStyle/>
            <a:p>
              <a:endParaRPr lang="en-US"/>
            </a:p>
          </p:txBody>
        </p:sp>
      </p:grpSp>
      <p:grpSp>
        <p:nvGrpSpPr>
          <p:cNvPr id="31" name="Group 31"/>
          <p:cNvGrpSpPr/>
          <p:nvPr/>
        </p:nvGrpSpPr>
        <p:grpSpPr>
          <a:xfrm>
            <a:off x="9704794" y="2621804"/>
            <a:ext cx="7343794" cy="384353"/>
            <a:chOff x="0" y="0"/>
            <a:chExt cx="9791725" cy="512470"/>
          </a:xfrm>
        </p:grpSpPr>
        <p:sp>
          <p:nvSpPr>
            <p:cNvPr id="32" name="Freeform 32"/>
            <p:cNvSpPr/>
            <p:nvPr/>
          </p:nvSpPr>
          <p:spPr>
            <a:xfrm>
              <a:off x="0" y="0"/>
              <a:ext cx="9791729" cy="512464"/>
            </a:xfrm>
            <a:custGeom>
              <a:avLst/>
              <a:gdLst/>
              <a:ahLst/>
              <a:cxnLst/>
              <a:rect l="l" t="t" r="r" b="b"/>
              <a:pathLst>
                <a:path w="9791729" h="512464">
                  <a:moveTo>
                    <a:pt x="0" y="0"/>
                  </a:moveTo>
                  <a:lnTo>
                    <a:pt x="9791729" y="0"/>
                  </a:lnTo>
                  <a:lnTo>
                    <a:pt x="9791729" y="512464"/>
                  </a:lnTo>
                  <a:lnTo>
                    <a:pt x="0" y="512464"/>
                  </a:lnTo>
                  <a:close/>
                </a:path>
              </a:pathLst>
            </a:custGeom>
            <a:blipFill>
              <a:blip r:embed="rId3">
                <a:alphaModFix amt="0"/>
              </a:blip>
              <a:stretch>
                <a:fillRect t="-322302" b="-322303"/>
              </a:stretch>
            </a:blipFill>
          </p:spPr>
          <p:txBody>
            <a:bodyPr/>
            <a:lstStyle/>
            <a:p>
              <a:endParaRPr lang="en-US"/>
            </a:p>
          </p:txBody>
        </p:sp>
        <p:sp>
          <p:nvSpPr>
            <p:cNvPr id="33" name="TextBox 33"/>
            <p:cNvSpPr txBox="1"/>
            <p:nvPr/>
          </p:nvSpPr>
          <p:spPr>
            <a:xfrm>
              <a:off x="0" y="0"/>
              <a:ext cx="9791725" cy="512470"/>
            </a:xfrm>
            <a:prstGeom prst="rect">
              <a:avLst/>
            </a:prstGeom>
          </p:spPr>
          <p:txBody>
            <a:bodyPr lIns="0" tIns="0" rIns="0" bIns="0" rtlCol="0" anchor="ctr"/>
            <a:lstStyle/>
            <a:p>
              <a:pPr algn="l">
                <a:lnSpc>
                  <a:spcPts val="2161"/>
                </a:lnSpc>
              </a:pPr>
              <a:r>
                <a:rPr lang="en-US" sz="1801" b="1">
                  <a:solidFill>
                    <a:srgbClr val="0B2E4A"/>
                  </a:solidFill>
                  <a:latin typeface="Aptos Bold"/>
                  <a:ea typeface="Aptos Bold"/>
                  <a:cs typeface="Aptos Bold"/>
                  <a:sym typeface="Aptos Bold"/>
                </a:rPr>
                <a:t>Important information</a:t>
              </a:r>
            </a:p>
          </p:txBody>
        </p:sp>
      </p:grpSp>
      <p:grpSp>
        <p:nvGrpSpPr>
          <p:cNvPr id="34" name="Group 34"/>
          <p:cNvGrpSpPr/>
          <p:nvPr/>
        </p:nvGrpSpPr>
        <p:grpSpPr>
          <a:xfrm>
            <a:off x="9711657" y="2086432"/>
            <a:ext cx="7309476" cy="5463269"/>
            <a:chOff x="-45751" y="-1427620"/>
            <a:chExt cx="9745969" cy="7284359"/>
          </a:xfrm>
        </p:grpSpPr>
        <p:sp>
          <p:nvSpPr>
            <p:cNvPr id="35" name="Freeform 35"/>
            <p:cNvSpPr/>
            <p:nvPr/>
          </p:nvSpPr>
          <p:spPr>
            <a:xfrm>
              <a:off x="0" y="0"/>
              <a:ext cx="9700218" cy="5856739"/>
            </a:xfrm>
            <a:custGeom>
              <a:avLst/>
              <a:gdLst/>
              <a:ahLst/>
              <a:cxnLst/>
              <a:rect l="l" t="t" r="r" b="b"/>
              <a:pathLst>
                <a:path w="9700218" h="5856739">
                  <a:moveTo>
                    <a:pt x="0" y="0"/>
                  </a:moveTo>
                  <a:lnTo>
                    <a:pt x="9700218" y="0"/>
                  </a:lnTo>
                  <a:lnTo>
                    <a:pt x="9700218" y="5856739"/>
                  </a:lnTo>
                  <a:lnTo>
                    <a:pt x="0" y="5856739"/>
                  </a:lnTo>
                  <a:close/>
                </a:path>
              </a:pathLst>
            </a:custGeom>
            <a:blipFill>
              <a:blip r:embed="rId3">
                <a:alphaModFix amt="0"/>
              </a:blip>
              <a:stretch>
                <a:fillRect l="-27466" r="-27466"/>
              </a:stretch>
            </a:blipFill>
          </p:spPr>
          <p:txBody>
            <a:bodyPr/>
            <a:lstStyle/>
            <a:p>
              <a:endParaRPr lang="en-US"/>
            </a:p>
          </p:txBody>
        </p:sp>
        <p:sp>
          <p:nvSpPr>
            <p:cNvPr id="36" name="TextBox 36"/>
            <p:cNvSpPr txBox="1"/>
            <p:nvPr/>
          </p:nvSpPr>
          <p:spPr>
            <a:xfrm>
              <a:off x="-45751" y="-1427620"/>
              <a:ext cx="9700222" cy="5847211"/>
            </a:xfrm>
            <a:prstGeom prst="rect">
              <a:avLst/>
            </a:prstGeom>
          </p:spPr>
          <p:txBody>
            <a:bodyPr lIns="0" tIns="0" rIns="0" bIns="0" rtlCol="0" anchor="ctr"/>
            <a:lstStyle/>
            <a:p>
              <a:pPr marL="621792" lvl="1" indent="-310896" algn="l">
                <a:lnSpc>
                  <a:spcPts val="3455"/>
                </a:lnSpc>
                <a:buFont typeface="Arial"/>
                <a:buChar char="•"/>
              </a:pPr>
              <a:r>
                <a:rPr lang="en-US" sz="2879" dirty="0">
                  <a:solidFill>
                    <a:srgbClr val="31404A"/>
                  </a:solidFill>
                  <a:latin typeface="Aptos"/>
                  <a:ea typeface="Aptos"/>
                  <a:cs typeface="Aptos"/>
                  <a:sym typeface="Aptos"/>
                </a:rPr>
                <a:t>Appeals must follow NY-513 procedures</a:t>
              </a:r>
            </a:p>
            <a:p>
              <a:pPr marL="621792" lvl="1" indent="-310896" algn="l">
                <a:lnSpc>
                  <a:spcPts val="3455"/>
                </a:lnSpc>
                <a:buFont typeface="Arial"/>
                <a:buChar char="•"/>
              </a:pPr>
              <a:r>
                <a:rPr lang="en-US" sz="2879" dirty="0">
                  <a:solidFill>
                    <a:srgbClr val="31404A"/>
                  </a:solidFill>
                  <a:latin typeface="Aptos"/>
                  <a:ea typeface="Aptos"/>
                  <a:cs typeface="Aptos"/>
                  <a:sym typeface="Aptos"/>
                </a:rPr>
                <a:t>An appeal does not automatically change ranking</a:t>
              </a:r>
            </a:p>
            <a:p>
              <a:pPr marL="621792" lvl="1" indent="-310896" algn="l">
                <a:lnSpc>
                  <a:spcPts val="3455"/>
                </a:lnSpc>
                <a:buFont typeface="Arial"/>
                <a:buChar char="•"/>
              </a:pPr>
              <a:r>
                <a:rPr lang="en-US" sz="2879" dirty="0">
                  <a:solidFill>
                    <a:srgbClr val="31404A"/>
                  </a:solidFill>
                  <a:latin typeface="Aptos"/>
                  <a:ea typeface="Aptos"/>
                  <a:cs typeface="Aptos"/>
                  <a:sym typeface="Aptos"/>
                </a:rPr>
                <a:t>Final rankings are reflected in the Priority Listing submitted to HUD</a:t>
              </a:r>
            </a:p>
          </p:txBody>
        </p:sp>
      </p:grpSp>
      <p:grpSp>
        <p:nvGrpSpPr>
          <p:cNvPr id="37" name="Group 37"/>
          <p:cNvGrpSpPr/>
          <p:nvPr/>
        </p:nvGrpSpPr>
        <p:grpSpPr>
          <a:xfrm>
            <a:off x="2873084" y="6415442"/>
            <a:ext cx="12510383" cy="774030"/>
            <a:chOff x="0" y="0"/>
            <a:chExt cx="16680510" cy="1032040"/>
          </a:xfrm>
        </p:grpSpPr>
        <p:sp>
          <p:nvSpPr>
            <p:cNvPr id="38" name="Freeform 38"/>
            <p:cNvSpPr/>
            <p:nvPr/>
          </p:nvSpPr>
          <p:spPr>
            <a:xfrm>
              <a:off x="0" y="0"/>
              <a:ext cx="16680433" cy="1032002"/>
            </a:xfrm>
            <a:custGeom>
              <a:avLst/>
              <a:gdLst/>
              <a:ahLst/>
              <a:cxnLst/>
              <a:rect l="l" t="t" r="r" b="b"/>
              <a:pathLst>
                <a:path w="16680433" h="1032002">
                  <a:moveTo>
                    <a:pt x="0" y="131318"/>
                  </a:moveTo>
                  <a:cubicBezTo>
                    <a:pt x="0" y="58801"/>
                    <a:pt x="58801" y="0"/>
                    <a:pt x="131318" y="0"/>
                  </a:cubicBezTo>
                  <a:lnTo>
                    <a:pt x="16549115" y="0"/>
                  </a:lnTo>
                  <a:cubicBezTo>
                    <a:pt x="16621632" y="0"/>
                    <a:pt x="16680433" y="58801"/>
                    <a:pt x="16680433" y="131318"/>
                  </a:cubicBezTo>
                  <a:lnTo>
                    <a:pt x="16680433" y="900684"/>
                  </a:lnTo>
                  <a:cubicBezTo>
                    <a:pt x="16680433" y="973201"/>
                    <a:pt x="16621632" y="1032002"/>
                    <a:pt x="16549115" y="1032002"/>
                  </a:cubicBezTo>
                  <a:lnTo>
                    <a:pt x="131318" y="1032002"/>
                  </a:lnTo>
                  <a:cubicBezTo>
                    <a:pt x="58801" y="1032002"/>
                    <a:pt x="0" y="973201"/>
                    <a:pt x="0" y="900684"/>
                  </a:cubicBezTo>
                  <a:close/>
                </a:path>
              </a:pathLst>
            </a:custGeom>
            <a:solidFill>
              <a:srgbClr val="0B2E4A"/>
            </a:solidFill>
            <a:ln w="19065" cap="sq">
              <a:solidFill>
                <a:srgbClr val="0B2E4A"/>
              </a:solidFill>
              <a:prstDash val="solid"/>
              <a:miter/>
            </a:ln>
          </p:spPr>
          <p:txBody>
            <a:bodyPr/>
            <a:lstStyle/>
            <a:p>
              <a:endParaRPr lang="en-US"/>
            </a:p>
          </p:txBody>
        </p:sp>
      </p:grpSp>
      <p:grpSp>
        <p:nvGrpSpPr>
          <p:cNvPr id="39" name="Group 39"/>
          <p:cNvGrpSpPr/>
          <p:nvPr/>
        </p:nvGrpSpPr>
        <p:grpSpPr>
          <a:xfrm>
            <a:off x="3015047" y="6476244"/>
            <a:ext cx="12271696" cy="631429"/>
            <a:chOff x="0" y="0"/>
            <a:chExt cx="16362261" cy="841906"/>
          </a:xfrm>
        </p:grpSpPr>
        <p:sp>
          <p:nvSpPr>
            <p:cNvPr id="40" name="Freeform 40"/>
            <p:cNvSpPr/>
            <p:nvPr/>
          </p:nvSpPr>
          <p:spPr>
            <a:xfrm>
              <a:off x="0" y="0"/>
              <a:ext cx="16362256" cy="841903"/>
            </a:xfrm>
            <a:custGeom>
              <a:avLst/>
              <a:gdLst/>
              <a:ahLst/>
              <a:cxnLst/>
              <a:rect l="l" t="t" r="r" b="b"/>
              <a:pathLst>
                <a:path w="16362256" h="841903">
                  <a:moveTo>
                    <a:pt x="0" y="0"/>
                  </a:moveTo>
                  <a:lnTo>
                    <a:pt x="16362256" y="0"/>
                  </a:lnTo>
                  <a:lnTo>
                    <a:pt x="16362256" y="841903"/>
                  </a:lnTo>
                  <a:lnTo>
                    <a:pt x="0" y="841903"/>
                  </a:lnTo>
                  <a:close/>
                </a:path>
              </a:pathLst>
            </a:custGeom>
            <a:blipFill>
              <a:blip r:embed="rId3">
                <a:alphaModFix amt="0"/>
              </a:blip>
              <a:stretch>
                <a:fillRect t="-328688" b="-328689"/>
              </a:stretch>
            </a:blipFill>
          </p:spPr>
          <p:txBody>
            <a:bodyPr/>
            <a:lstStyle/>
            <a:p>
              <a:endParaRPr lang="en-US"/>
            </a:p>
          </p:txBody>
        </p:sp>
        <p:sp>
          <p:nvSpPr>
            <p:cNvPr id="41" name="TextBox 41"/>
            <p:cNvSpPr txBox="1"/>
            <p:nvPr/>
          </p:nvSpPr>
          <p:spPr>
            <a:xfrm>
              <a:off x="0" y="-9525"/>
              <a:ext cx="16362261" cy="851431"/>
            </a:xfrm>
            <a:prstGeom prst="rect">
              <a:avLst/>
            </a:prstGeom>
          </p:spPr>
          <p:txBody>
            <a:bodyPr lIns="0" tIns="0" rIns="0" bIns="0" rtlCol="0" anchor="ctr"/>
            <a:lstStyle/>
            <a:p>
              <a:pPr algn="ctr">
                <a:lnSpc>
                  <a:spcPts val="2401"/>
                </a:lnSpc>
              </a:pPr>
              <a:r>
                <a:rPr lang="en-US" sz="2001" b="1">
                  <a:solidFill>
                    <a:srgbClr val="FFFFFF"/>
                  </a:solidFill>
                  <a:latin typeface="Aptos Bold"/>
                  <a:ea typeface="Aptos Bold"/>
                  <a:cs typeface="Aptos Bold"/>
                  <a:sym typeface="Aptos Bold"/>
                </a:rPr>
                <a:t>Appeal Deadline: August 10, 2026 – 12:00 PM</a:t>
              </a:r>
            </a:p>
          </p:txBody>
        </p:sp>
      </p:grpSp>
      <p:grpSp>
        <p:nvGrpSpPr>
          <p:cNvPr id="42" name="Group 17">
            <a:extLst>
              <a:ext uri="{FF2B5EF4-FFF2-40B4-BE49-F238E27FC236}">
                <a16:creationId xmlns:a16="http://schemas.microsoft.com/office/drawing/2014/main" id="{5015F735-2D6C-C671-2976-205B3C0EC424}"/>
              </a:ext>
            </a:extLst>
          </p:cNvPr>
          <p:cNvGrpSpPr/>
          <p:nvPr/>
        </p:nvGrpSpPr>
        <p:grpSpPr>
          <a:xfrm>
            <a:off x="2921418" y="7456023"/>
            <a:ext cx="12413655" cy="2096823"/>
            <a:chOff x="0" y="0"/>
            <a:chExt cx="10457726" cy="7163321"/>
          </a:xfrm>
        </p:grpSpPr>
        <p:sp>
          <p:nvSpPr>
            <p:cNvPr id="43" name="Freeform 18">
              <a:extLst>
                <a:ext uri="{FF2B5EF4-FFF2-40B4-BE49-F238E27FC236}">
                  <a16:creationId xmlns:a16="http://schemas.microsoft.com/office/drawing/2014/main" id="{51D4C197-2931-4820-1A3C-ECEB335AFF6C}"/>
                </a:ext>
              </a:extLst>
            </p:cNvPr>
            <p:cNvSpPr/>
            <p:nvPr/>
          </p:nvSpPr>
          <p:spPr>
            <a:xfrm>
              <a:off x="0" y="0"/>
              <a:ext cx="10457688" cy="7163308"/>
            </a:xfrm>
            <a:custGeom>
              <a:avLst/>
              <a:gdLst/>
              <a:ahLst/>
              <a:cxnLst/>
              <a:rect l="l" t="t" r="r" b="b"/>
              <a:pathLst>
                <a:path w="10457688" h="7163308">
                  <a:moveTo>
                    <a:pt x="0" y="146939"/>
                  </a:moveTo>
                  <a:cubicBezTo>
                    <a:pt x="0" y="65786"/>
                    <a:pt x="65786" y="0"/>
                    <a:pt x="146939" y="0"/>
                  </a:cubicBezTo>
                  <a:lnTo>
                    <a:pt x="10310749" y="0"/>
                  </a:lnTo>
                  <a:cubicBezTo>
                    <a:pt x="10391902" y="0"/>
                    <a:pt x="10457688" y="65786"/>
                    <a:pt x="10457688" y="146939"/>
                  </a:cubicBezTo>
                  <a:lnTo>
                    <a:pt x="10457688" y="7016369"/>
                  </a:lnTo>
                  <a:cubicBezTo>
                    <a:pt x="10457688" y="7097523"/>
                    <a:pt x="10391902" y="7163308"/>
                    <a:pt x="10310749" y="7163308"/>
                  </a:cubicBezTo>
                  <a:lnTo>
                    <a:pt x="146939" y="7163308"/>
                  </a:lnTo>
                  <a:cubicBezTo>
                    <a:pt x="65786" y="7163308"/>
                    <a:pt x="0" y="7097522"/>
                    <a:pt x="0" y="701636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44" name="Group 19">
            <a:extLst>
              <a:ext uri="{FF2B5EF4-FFF2-40B4-BE49-F238E27FC236}">
                <a16:creationId xmlns:a16="http://schemas.microsoft.com/office/drawing/2014/main" id="{A205BCE7-8415-F24B-1ED6-1C78C51DBDFE}"/>
              </a:ext>
            </a:extLst>
          </p:cNvPr>
          <p:cNvGrpSpPr/>
          <p:nvPr/>
        </p:nvGrpSpPr>
        <p:grpSpPr>
          <a:xfrm>
            <a:off x="2898484" y="7476734"/>
            <a:ext cx="182246" cy="2096823"/>
            <a:chOff x="0" y="0"/>
            <a:chExt cx="153530" cy="7163321"/>
          </a:xfrm>
        </p:grpSpPr>
        <p:sp>
          <p:nvSpPr>
            <p:cNvPr id="45" name="Freeform 20">
              <a:extLst>
                <a:ext uri="{FF2B5EF4-FFF2-40B4-BE49-F238E27FC236}">
                  <a16:creationId xmlns:a16="http://schemas.microsoft.com/office/drawing/2014/main" id="{D48D20C0-22DA-3F77-87B0-65EBF3289CBE}"/>
                </a:ext>
              </a:extLst>
            </p:cNvPr>
            <p:cNvSpPr/>
            <p:nvPr/>
          </p:nvSpPr>
          <p:spPr>
            <a:xfrm>
              <a:off x="0" y="0"/>
              <a:ext cx="153543" cy="7163308"/>
            </a:xfrm>
            <a:custGeom>
              <a:avLst/>
              <a:gdLst/>
              <a:ahLst/>
              <a:cxnLst/>
              <a:rect l="l" t="t" r="r" b="b"/>
              <a:pathLst>
                <a:path w="153543" h="7163308">
                  <a:moveTo>
                    <a:pt x="0" y="0"/>
                  </a:moveTo>
                  <a:lnTo>
                    <a:pt x="153543" y="0"/>
                  </a:lnTo>
                  <a:lnTo>
                    <a:pt x="153543" y="7163308"/>
                  </a:lnTo>
                  <a:lnTo>
                    <a:pt x="0" y="7163308"/>
                  </a:lnTo>
                  <a:close/>
                </a:path>
              </a:pathLst>
            </a:custGeom>
            <a:solidFill>
              <a:srgbClr val="0A66B7"/>
            </a:solidFill>
            <a:ln w="19065" cap="sq">
              <a:solidFill>
                <a:srgbClr val="0A66B7"/>
              </a:solidFill>
              <a:prstDash val="solid"/>
              <a:miter/>
            </a:ln>
          </p:spPr>
          <p:txBody>
            <a:bodyPr/>
            <a:lstStyle/>
            <a:p>
              <a:endParaRPr lang="en-US"/>
            </a:p>
          </p:txBody>
        </p:sp>
      </p:grpSp>
      <p:sp>
        <p:nvSpPr>
          <p:cNvPr id="47" name="Freeform 22">
            <a:extLst>
              <a:ext uri="{FF2B5EF4-FFF2-40B4-BE49-F238E27FC236}">
                <a16:creationId xmlns:a16="http://schemas.microsoft.com/office/drawing/2014/main" id="{0707B19D-D795-81A9-A89A-8E67A01A02F5}"/>
              </a:ext>
            </a:extLst>
          </p:cNvPr>
          <p:cNvSpPr/>
          <p:nvPr/>
        </p:nvSpPr>
        <p:spPr>
          <a:xfrm>
            <a:off x="5824322" y="7702181"/>
            <a:ext cx="7275163" cy="384349"/>
          </a:xfrm>
          <a:custGeom>
            <a:avLst/>
            <a:gdLst/>
            <a:ahLst/>
            <a:cxnLst/>
            <a:rect l="l" t="t" r="r" b="b"/>
            <a:pathLst>
              <a:path w="9700218" h="512464">
                <a:moveTo>
                  <a:pt x="0" y="0"/>
                </a:moveTo>
                <a:lnTo>
                  <a:pt x="9700218" y="0"/>
                </a:lnTo>
                <a:lnTo>
                  <a:pt x="9700218" y="512464"/>
                </a:lnTo>
                <a:lnTo>
                  <a:pt x="0" y="512464"/>
                </a:lnTo>
                <a:close/>
              </a:path>
            </a:pathLst>
          </a:custGeom>
          <a:blipFill>
            <a:blip r:embed="rId3">
              <a:alphaModFix amt="0"/>
            </a:blip>
            <a:stretch>
              <a:fillRect t="-318823" b="-318824"/>
            </a:stretch>
          </a:blipFill>
        </p:spPr>
        <p:txBody>
          <a:bodyPr/>
          <a:lstStyle/>
          <a:p>
            <a:endParaRPr lang="en-US"/>
          </a:p>
        </p:txBody>
      </p:sp>
      <p:grpSp>
        <p:nvGrpSpPr>
          <p:cNvPr id="49" name="Group 24">
            <a:extLst>
              <a:ext uri="{FF2B5EF4-FFF2-40B4-BE49-F238E27FC236}">
                <a16:creationId xmlns:a16="http://schemas.microsoft.com/office/drawing/2014/main" id="{F3549851-FCFA-3200-0BF1-62EF102C85AE}"/>
              </a:ext>
            </a:extLst>
          </p:cNvPr>
          <p:cNvGrpSpPr/>
          <p:nvPr/>
        </p:nvGrpSpPr>
        <p:grpSpPr>
          <a:xfrm>
            <a:off x="3595528" y="6358567"/>
            <a:ext cx="11495164" cy="6271512"/>
            <a:chOff x="-3026640" y="-2505276"/>
            <a:chExt cx="15326886" cy="8362015"/>
          </a:xfrm>
        </p:grpSpPr>
        <p:sp>
          <p:nvSpPr>
            <p:cNvPr id="50" name="Freeform 25">
              <a:extLst>
                <a:ext uri="{FF2B5EF4-FFF2-40B4-BE49-F238E27FC236}">
                  <a16:creationId xmlns:a16="http://schemas.microsoft.com/office/drawing/2014/main" id="{CE5E7061-5D86-A9EC-1386-DEFC382A85E2}"/>
                </a:ext>
              </a:extLst>
            </p:cNvPr>
            <p:cNvSpPr/>
            <p:nvPr/>
          </p:nvSpPr>
          <p:spPr>
            <a:xfrm>
              <a:off x="0" y="0"/>
              <a:ext cx="9608707" cy="5856739"/>
            </a:xfrm>
            <a:custGeom>
              <a:avLst/>
              <a:gdLst/>
              <a:ahLst/>
              <a:cxnLst/>
              <a:rect l="l" t="t" r="r" b="b"/>
              <a:pathLst>
                <a:path w="9608707" h="5856739">
                  <a:moveTo>
                    <a:pt x="0" y="0"/>
                  </a:moveTo>
                  <a:lnTo>
                    <a:pt x="9608707" y="0"/>
                  </a:lnTo>
                  <a:lnTo>
                    <a:pt x="9608707" y="5856739"/>
                  </a:lnTo>
                  <a:lnTo>
                    <a:pt x="0" y="5856739"/>
                  </a:lnTo>
                  <a:close/>
                </a:path>
              </a:pathLst>
            </a:custGeom>
            <a:blipFill>
              <a:blip r:embed="rId3">
                <a:alphaModFix amt="0"/>
              </a:blip>
              <a:stretch>
                <a:fillRect l="-28204" r="-28204"/>
              </a:stretch>
            </a:blipFill>
          </p:spPr>
          <p:txBody>
            <a:bodyPr/>
            <a:lstStyle/>
            <a:p>
              <a:endParaRPr lang="en-US"/>
            </a:p>
          </p:txBody>
        </p:sp>
        <p:sp>
          <p:nvSpPr>
            <p:cNvPr id="51" name="TextBox 26">
              <a:extLst>
                <a:ext uri="{FF2B5EF4-FFF2-40B4-BE49-F238E27FC236}">
                  <a16:creationId xmlns:a16="http://schemas.microsoft.com/office/drawing/2014/main" id="{24A9E338-7CAA-87B3-0334-FDB9642BC362}"/>
                </a:ext>
              </a:extLst>
            </p:cNvPr>
            <p:cNvSpPr txBox="1"/>
            <p:nvPr/>
          </p:nvSpPr>
          <p:spPr>
            <a:xfrm>
              <a:off x="-3026640" y="-2505276"/>
              <a:ext cx="15326886" cy="5847213"/>
            </a:xfrm>
            <a:prstGeom prst="rect">
              <a:avLst/>
            </a:prstGeom>
          </p:spPr>
          <p:txBody>
            <a:bodyPr lIns="0" tIns="0" rIns="0" bIns="0" rtlCol="0" anchor="ctr"/>
            <a:lstStyle/>
            <a:p>
              <a:pPr marL="285750" indent="-285750">
                <a:buFont typeface="Arial" panose="020B0604020202020204" pitchFamily="34" charset="0"/>
                <a:buChar char="•"/>
              </a:pPr>
              <a:r>
                <a:rPr lang="en-US" sz="2400" dirty="0"/>
                <a:t>Appeals must be submitted according to the NY-513 Competition Policies and Procedures.</a:t>
              </a:r>
            </a:p>
            <a:p>
              <a:pPr marL="285750" indent="-285750">
                <a:buFont typeface="Arial" panose="020B0604020202020204" pitchFamily="34" charset="0"/>
                <a:buChar char="•"/>
              </a:pPr>
              <a:r>
                <a:rPr lang="en-US" sz="2400" dirty="0"/>
                <a:t>Appeals will be reviewed in accordance with the established local process.</a:t>
              </a:r>
            </a:p>
            <a:p>
              <a:pPr marL="285750" indent="-285750">
                <a:buFont typeface="Arial" panose="020B0604020202020204" pitchFamily="34" charset="0"/>
                <a:buChar char="•"/>
              </a:pPr>
              <a:r>
                <a:rPr lang="en-US" sz="2400" dirty="0"/>
                <a:t>Applicants will be notified of the final determination before submission of the Priority Listing to HUD.</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BEST PRACTICES</a:t>
              </a:r>
            </a:p>
          </p:txBody>
        </p:sp>
      </p:grpSp>
      <p:grpSp>
        <p:nvGrpSpPr>
          <p:cNvPr id="12" name="Group 12"/>
          <p:cNvGrpSpPr/>
          <p:nvPr/>
        </p:nvGrpSpPr>
        <p:grpSpPr>
          <a:xfrm>
            <a:off x="892235" y="1043235"/>
            <a:ext cx="16334804" cy="851059"/>
            <a:chOff x="0" y="0"/>
            <a:chExt cx="21779738" cy="1134745"/>
          </a:xfrm>
        </p:grpSpPr>
        <p:sp>
          <p:nvSpPr>
            <p:cNvPr id="13" name="Freeform 13"/>
            <p:cNvSpPr/>
            <p:nvPr/>
          </p:nvSpPr>
          <p:spPr>
            <a:xfrm>
              <a:off x="0" y="0"/>
              <a:ext cx="21779736" cy="1134743"/>
            </a:xfrm>
            <a:custGeom>
              <a:avLst/>
              <a:gdLst/>
              <a:ahLst/>
              <a:cxnLst/>
              <a:rect l="l" t="t" r="r" b="b"/>
              <a:pathLst>
                <a:path w="21779736" h="1134743">
                  <a:moveTo>
                    <a:pt x="0" y="0"/>
                  </a:moveTo>
                  <a:lnTo>
                    <a:pt x="21779736" y="0"/>
                  </a:lnTo>
                  <a:lnTo>
                    <a:pt x="21779736" y="1134743"/>
                  </a:lnTo>
                  <a:lnTo>
                    <a:pt x="0" y="1134743"/>
                  </a:lnTo>
                  <a:close/>
                </a:path>
              </a:pathLst>
            </a:custGeom>
            <a:blipFill>
              <a:blip r:embed="rId3">
                <a:alphaModFix amt="0"/>
              </a:blip>
              <a:stretch>
                <a:fillRect t="-323986" b="-323987"/>
              </a:stretch>
            </a:blipFill>
          </p:spPr>
          <p:txBody>
            <a:bodyPr/>
            <a:lstStyle/>
            <a:p>
              <a:endParaRPr lang="en-US"/>
            </a:p>
          </p:txBody>
        </p:sp>
        <p:sp>
          <p:nvSpPr>
            <p:cNvPr id="14" name="TextBox 14"/>
            <p:cNvSpPr txBox="1"/>
            <p:nvPr/>
          </p:nvSpPr>
          <p:spPr>
            <a:xfrm>
              <a:off x="0" y="0"/>
              <a:ext cx="21779738" cy="1134745"/>
            </a:xfrm>
            <a:prstGeom prst="rect">
              <a:avLst/>
            </a:prstGeom>
          </p:spPr>
          <p:txBody>
            <a:bodyPr lIns="0" tIns="0" rIns="0" bIns="0" rtlCol="0" anchor="ctr"/>
            <a:lstStyle/>
            <a:p>
              <a:pPr algn="l">
                <a:lnSpc>
                  <a:spcPts val="4143"/>
                </a:lnSpc>
              </a:pPr>
              <a:r>
                <a:rPr lang="en-US" sz="3452" b="1">
                  <a:solidFill>
                    <a:srgbClr val="0B2E4A"/>
                  </a:solidFill>
                  <a:latin typeface="Aptos Bold"/>
                  <a:ea typeface="Aptos Bold"/>
                  <a:cs typeface="Aptos Bold"/>
                  <a:sym typeface="Aptos Bold"/>
                </a:rPr>
                <a:t>Preparing a Competitive Application</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19975" y="2392643"/>
            <a:ext cx="7706030" cy="5253142"/>
            <a:chOff x="0" y="0"/>
            <a:chExt cx="10274706" cy="8719007"/>
          </a:xfrm>
        </p:grpSpPr>
        <p:sp>
          <p:nvSpPr>
            <p:cNvPr id="18" name="Freeform 18"/>
            <p:cNvSpPr/>
            <p:nvPr/>
          </p:nvSpPr>
          <p:spPr>
            <a:xfrm>
              <a:off x="0" y="0"/>
              <a:ext cx="10274681" cy="8719058"/>
            </a:xfrm>
            <a:custGeom>
              <a:avLst/>
              <a:gdLst/>
              <a:ahLst/>
              <a:cxnLst/>
              <a:rect l="l" t="t" r="r" b="b"/>
              <a:pathLst>
                <a:path w="10274681" h="8719058">
                  <a:moveTo>
                    <a:pt x="0" y="146812"/>
                  </a:moveTo>
                  <a:cubicBezTo>
                    <a:pt x="0" y="65786"/>
                    <a:pt x="65786" y="0"/>
                    <a:pt x="146812" y="0"/>
                  </a:cubicBezTo>
                  <a:lnTo>
                    <a:pt x="10127869" y="0"/>
                  </a:lnTo>
                  <a:cubicBezTo>
                    <a:pt x="10209022" y="0"/>
                    <a:pt x="10274681" y="65786"/>
                    <a:pt x="10274681" y="146812"/>
                  </a:cubicBezTo>
                  <a:lnTo>
                    <a:pt x="10274681" y="8572246"/>
                  </a:lnTo>
                  <a:cubicBezTo>
                    <a:pt x="10274681" y="8653399"/>
                    <a:pt x="10208895" y="8719058"/>
                    <a:pt x="10127869" y="8719058"/>
                  </a:cubicBezTo>
                  <a:lnTo>
                    <a:pt x="146812" y="8719058"/>
                  </a:lnTo>
                  <a:cubicBezTo>
                    <a:pt x="65786" y="8719058"/>
                    <a:pt x="0" y="8653272"/>
                    <a:pt x="0" y="8572246"/>
                  </a:cubicBezTo>
                  <a:close/>
                </a:path>
              </a:pathLst>
            </a:custGeom>
            <a:solidFill>
              <a:srgbClr val="FFFFFF"/>
            </a:solidFill>
            <a:ln w="19065" cap="sq">
              <a:solidFill>
                <a:srgbClr val="D7E7F0"/>
              </a:solidFill>
              <a:prstDash val="solid"/>
              <a:miter/>
            </a:ln>
          </p:spPr>
          <p:txBody>
            <a:bodyPr/>
            <a:lstStyle/>
            <a:p>
              <a:endParaRPr lang="en-US"/>
            </a:p>
          </p:txBody>
        </p:sp>
      </p:grpSp>
      <p:grpSp>
        <p:nvGrpSpPr>
          <p:cNvPr id="19" name="Group 19"/>
          <p:cNvGrpSpPr/>
          <p:nvPr/>
        </p:nvGrpSpPr>
        <p:grpSpPr>
          <a:xfrm>
            <a:off x="1019975" y="2392643"/>
            <a:ext cx="115148" cy="5253142"/>
            <a:chOff x="0" y="0"/>
            <a:chExt cx="153530" cy="8719007"/>
          </a:xfrm>
        </p:grpSpPr>
        <p:sp>
          <p:nvSpPr>
            <p:cNvPr id="20" name="Freeform 20"/>
            <p:cNvSpPr/>
            <p:nvPr/>
          </p:nvSpPr>
          <p:spPr>
            <a:xfrm>
              <a:off x="0" y="0"/>
              <a:ext cx="153543" cy="8719058"/>
            </a:xfrm>
            <a:custGeom>
              <a:avLst/>
              <a:gdLst/>
              <a:ahLst/>
              <a:cxnLst/>
              <a:rect l="l" t="t" r="r" b="b"/>
              <a:pathLst>
                <a:path w="153543" h="8719058">
                  <a:moveTo>
                    <a:pt x="0" y="0"/>
                  </a:moveTo>
                  <a:lnTo>
                    <a:pt x="153543" y="0"/>
                  </a:lnTo>
                  <a:lnTo>
                    <a:pt x="153543" y="8719058"/>
                  </a:lnTo>
                  <a:lnTo>
                    <a:pt x="0" y="8719058"/>
                  </a:lnTo>
                  <a:close/>
                </a:path>
              </a:pathLst>
            </a:custGeom>
            <a:solidFill>
              <a:srgbClr val="0A66B7"/>
            </a:solidFill>
            <a:ln w="19065" cap="sq">
              <a:solidFill>
                <a:srgbClr val="0A66B7"/>
              </a:solidFill>
              <a:prstDash val="solid"/>
              <a:miter/>
            </a:ln>
          </p:spPr>
          <p:txBody>
            <a:bodyPr/>
            <a:lstStyle/>
            <a:p>
              <a:endParaRPr lang="en-US"/>
            </a:p>
          </p:txBody>
        </p:sp>
      </p:grpSp>
      <p:grpSp>
        <p:nvGrpSpPr>
          <p:cNvPr id="21" name="Group 21"/>
          <p:cNvGrpSpPr/>
          <p:nvPr/>
        </p:nvGrpSpPr>
        <p:grpSpPr>
          <a:xfrm>
            <a:off x="1331490" y="2621804"/>
            <a:ext cx="7137892" cy="384353"/>
            <a:chOff x="0" y="0"/>
            <a:chExt cx="9517190" cy="512470"/>
          </a:xfrm>
        </p:grpSpPr>
        <p:sp>
          <p:nvSpPr>
            <p:cNvPr id="22" name="Freeform 22"/>
            <p:cNvSpPr/>
            <p:nvPr/>
          </p:nvSpPr>
          <p:spPr>
            <a:xfrm>
              <a:off x="0" y="0"/>
              <a:ext cx="9517195" cy="512464"/>
            </a:xfrm>
            <a:custGeom>
              <a:avLst/>
              <a:gdLst/>
              <a:ahLst/>
              <a:cxnLst/>
              <a:rect l="l" t="t" r="r" b="b"/>
              <a:pathLst>
                <a:path w="9517195" h="512464">
                  <a:moveTo>
                    <a:pt x="0" y="0"/>
                  </a:moveTo>
                  <a:lnTo>
                    <a:pt x="9517195" y="0"/>
                  </a:lnTo>
                  <a:lnTo>
                    <a:pt x="9517195" y="512464"/>
                  </a:lnTo>
                  <a:lnTo>
                    <a:pt x="0" y="512464"/>
                  </a:lnTo>
                  <a:close/>
                </a:path>
              </a:pathLst>
            </a:custGeom>
            <a:blipFill>
              <a:blip r:embed="rId3">
                <a:alphaModFix amt="0"/>
              </a:blip>
              <a:stretch>
                <a:fillRect t="-311864" b="-311865"/>
              </a:stretch>
            </a:blipFill>
          </p:spPr>
          <p:txBody>
            <a:bodyPr/>
            <a:lstStyle/>
            <a:p>
              <a:endParaRPr lang="en-US" sz="2800"/>
            </a:p>
          </p:txBody>
        </p:sp>
        <p:sp>
          <p:nvSpPr>
            <p:cNvPr id="23" name="TextBox 23"/>
            <p:cNvSpPr txBox="1"/>
            <p:nvPr/>
          </p:nvSpPr>
          <p:spPr>
            <a:xfrm>
              <a:off x="0" y="0"/>
              <a:ext cx="9517190" cy="512470"/>
            </a:xfrm>
            <a:prstGeom prst="rect">
              <a:avLst/>
            </a:prstGeom>
          </p:spPr>
          <p:txBody>
            <a:bodyPr lIns="0" tIns="0" rIns="0" bIns="0" rtlCol="0" anchor="ctr"/>
            <a:lstStyle/>
            <a:p>
              <a:pPr algn="l">
                <a:lnSpc>
                  <a:spcPts val="2161"/>
                </a:lnSpc>
              </a:pPr>
              <a:r>
                <a:rPr lang="en-US" sz="2800" b="1">
                  <a:solidFill>
                    <a:srgbClr val="0B2E4A"/>
                  </a:solidFill>
                  <a:latin typeface="Aptos Bold"/>
                  <a:ea typeface="Aptos Bold"/>
                  <a:cs typeface="Aptos Bold"/>
                  <a:sym typeface="Aptos Bold"/>
                </a:rPr>
                <a:t>Before you submit</a:t>
              </a:r>
            </a:p>
          </p:txBody>
        </p:sp>
      </p:grpSp>
      <p:grpSp>
        <p:nvGrpSpPr>
          <p:cNvPr id="24" name="Group 24"/>
          <p:cNvGrpSpPr/>
          <p:nvPr/>
        </p:nvGrpSpPr>
        <p:grpSpPr>
          <a:xfrm>
            <a:off x="1400127" y="2426992"/>
            <a:ext cx="7069264" cy="5559323"/>
            <a:chOff x="0" y="0"/>
            <a:chExt cx="9425686" cy="7412431"/>
          </a:xfrm>
        </p:grpSpPr>
        <p:sp>
          <p:nvSpPr>
            <p:cNvPr id="25" name="Freeform 25"/>
            <p:cNvSpPr/>
            <p:nvPr/>
          </p:nvSpPr>
          <p:spPr>
            <a:xfrm>
              <a:off x="0" y="0"/>
              <a:ext cx="9425684" cy="7412431"/>
            </a:xfrm>
            <a:custGeom>
              <a:avLst/>
              <a:gdLst/>
              <a:ahLst/>
              <a:cxnLst/>
              <a:rect l="l" t="t" r="r" b="b"/>
              <a:pathLst>
                <a:path w="9425684" h="7412431">
                  <a:moveTo>
                    <a:pt x="0" y="0"/>
                  </a:moveTo>
                  <a:lnTo>
                    <a:pt x="9425684" y="0"/>
                  </a:lnTo>
                  <a:lnTo>
                    <a:pt x="9425684" y="7412431"/>
                  </a:lnTo>
                  <a:lnTo>
                    <a:pt x="0" y="7412431"/>
                  </a:lnTo>
                  <a:close/>
                </a:path>
              </a:pathLst>
            </a:custGeom>
            <a:blipFill>
              <a:blip r:embed="rId3">
                <a:alphaModFix amt="0"/>
              </a:blip>
              <a:stretch>
                <a:fillRect l="-50898" r="-50898"/>
              </a:stretch>
            </a:blipFill>
          </p:spPr>
          <p:txBody>
            <a:bodyPr/>
            <a:lstStyle/>
            <a:p>
              <a:endParaRPr lang="en-US"/>
            </a:p>
          </p:txBody>
        </p:sp>
        <p:sp>
          <p:nvSpPr>
            <p:cNvPr id="26" name="TextBox 26"/>
            <p:cNvSpPr txBox="1"/>
            <p:nvPr/>
          </p:nvSpPr>
          <p:spPr>
            <a:xfrm>
              <a:off x="0" y="9525"/>
              <a:ext cx="9425686" cy="7402906"/>
            </a:xfrm>
            <a:prstGeom prst="rect">
              <a:avLst/>
            </a:prstGeom>
          </p:spPr>
          <p:txBody>
            <a:bodyPr lIns="0" tIns="0" rIns="0" bIns="0" rtlCol="0" anchor="ctr"/>
            <a:lstStyle/>
            <a:p>
              <a:pPr marL="621792" lvl="1" indent="-310896" algn="l">
                <a:lnSpc>
                  <a:spcPts val="3455"/>
                </a:lnSpc>
                <a:buFont typeface="Arial"/>
                <a:buChar char="•"/>
              </a:pPr>
              <a:r>
                <a:rPr lang="en-US" sz="2879" dirty="0">
                  <a:solidFill>
                    <a:srgbClr val="31404A"/>
                  </a:solidFill>
                  <a:latin typeface="Aptos"/>
                  <a:ea typeface="Aptos"/>
                  <a:cs typeface="Aptos"/>
                  <a:sym typeface="Aptos"/>
                </a:rPr>
                <a:t>Read the NOFO carefully</a:t>
              </a:r>
            </a:p>
            <a:p>
              <a:pPr marL="621792" lvl="1" indent="-310896" algn="l">
                <a:lnSpc>
                  <a:spcPts val="3455"/>
                </a:lnSpc>
                <a:buFont typeface="Arial"/>
                <a:buChar char="•"/>
              </a:pPr>
              <a:r>
                <a:rPr lang="en-US" sz="2879" dirty="0">
                  <a:solidFill>
                    <a:srgbClr val="31404A"/>
                  </a:solidFill>
                  <a:latin typeface="Aptos"/>
                  <a:ea typeface="Aptos"/>
                  <a:cs typeface="Aptos"/>
                  <a:sym typeface="Aptos"/>
                </a:rPr>
                <a:t>Review local application instructions</a:t>
              </a:r>
            </a:p>
            <a:p>
              <a:pPr marL="621792" lvl="1" indent="-310896" algn="l">
                <a:lnSpc>
                  <a:spcPts val="3455"/>
                </a:lnSpc>
                <a:buFont typeface="Arial"/>
                <a:buChar char="•"/>
              </a:pPr>
              <a:r>
                <a:rPr lang="en-US" sz="2879" dirty="0">
                  <a:solidFill>
                    <a:srgbClr val="31404A"/>
                  </a:solidFill>
                  <a:latin typeface="Aptos"/>
                  <a:ea typeface="Aptos"/>
                  <a:cs typeface="Aptos"/>
                  <a:sym typeface="Aptos"/>
                </a:rPr>
                <a:t>Demonstrate measurable outcomes</a:t>
              </a:r>
            </a:p>
            <a:p>
              <a:pPr marL="621792" lvl="1" indent="-310896" algn="l">
                <a:lnSpc>
                  <a:spcPts val="3455"/>
                </a:lnSpc>
                <a:buFont typeface="Arial"/>
                <a:buChar char="•"/>
              </a:pPr>
              <a:r>
                <a:rPr lang="en-US" sz="2879" dirty="0">
                  <a:solidFill>
                    <a:srgbClr val="31404A"/>
                  </a:solidFill>
                  <a:latin typeface="Aptos"/>
                  <a:ea typeface="Aptos"/>
                  <a:cs typeface="Aptos"/>
                  <a:sym typeface="Aptos"/>
                </a:rPr>
                <a:t>Ensure HMIS data is accurate</a:t>
              </a:r>
            </a:p>
            <a:p>
              <a:pPr marL="621792" lvl="1" indent="-310896" algn="l">
                <a:lnSpc>
                  <a:spcPts val="3455"/>
                </a:lnSpc>
                <a:buFont typeface="Arial"/>
                <a:buChar char="•"/>
              </a:pPr>
              <a:r>
                <a:rPr lang="en-US" sz="2879" dirty="0">
                  <a:solidFill>
                    <a:srgbClr val="31404A"/>
                  </a:solidFill>
                  <a:latin typeface="Aptos"/>
                  <a:ea typeface="Aptos"/>
                  <a:cs typeface="Aptos"/>
                  <a:sym typeface="Aptos"/>
                </a:rPr>
                <a:t>Provide all required attachments</a:t>
              </a:r>
            </a:p>
            <a:p>
              <a:pPr marL="621792" lvl="1" indent="-310896" algn="l">
                <a:lnSpc>
                  <a:spcPts val="3455"/>
                </a:lnSpc>
                <a:buFont typeface="Arial"/>
                <a:buChar char="•"/>
              </a:pPr>
              <a:r>
                <a:rPr lang="en-US" sz="2879" dirty="0">
                  <a:solidFill>
                    <a:srgbClr val="31404A"/>
                  </a:solidFill>
                  <a:latin typeface="Aptos"/>
                  <a:ea typeface="Aptos"/>
                  <a:cs typeface="Aptos"/>
                  <a:sym typeface="Aptos"/>
                </a:rPr>
                <a:t>Meet every local deadline</a:t>
              </a:r>
            </a:p>
            <a:p>
              <a:pPr marL="621792" lvl="1" indent="-310896" algn="l">
                <a:lnSpc>
                  <a:spcPts val="3455"/>
                </a:lnSpc>
                <a:buFont typeface="Arial"/>
                <a:buChar char="•"/>
              </a:pPr>
              <a:r>
                <a:rPr lang="en-US" sz="2879" dirty="0">
                  <a:solidFill>
                    <a:srgbClr val="31404A"/>
                  </a:solidFill>
                  <a:latin typeface="Aptos"/>
                  <a:ea typeface="Aptos"/>
                  <a:cs typeface="Aptos"/>
                  <a:sym typeface="Aptos"/>
                </a:rPr>
                <a:t>Respond promptly to clarification requests</a:t>
              </a:r>
            </a:p>
          </p:txBody>
        </p:sp>
      </p:grpSp>
      <p:grpSp>
        <p:nvGrpSpPr>
          <p:cNvPr id="27" name="Group 27"/>
          <p:cNvGrpSpPr/>
          <p:nvPr/>
        </p:nvGrpSpPr>
        <p:grpSpPr>
          <a:xfrm>
            <a:off x="9324642" y="2392643"/>
            <a:ext cx="7774667" cy="5253142"/>
            <a:chOff x="0" y="0"/>
            <a:chExt cx="10366223" cy="8719007"/>
          </a:xfrm>
        </p:grpSpPr>
        <p:sp>
          <p:nvSpPr>
            <p:cNvPr id="28" name="Freeform 28"/>
            <p:cNvSpPr/>
            <p:nvPr/>
          </p:nvSpPr>
          <p:spPr>
            <a:xfrm>
              <a:off x="0" y="0"/>
              <a:ext cx="10366248" cy="8719058"/>
            </a:xfrm>
            <a:custGeom>
              <a:avLst/>
              <a:gdLst/>
              <a:ahLst/>
              <a:cxnLst/>
              <a:rect l="l" t="t" r="r" b="b"/>
              <a:pathLst>
                <a:path w="10366248" h="8719058">
                  <a:moveTo>
                    <a:pt x="0" y="146812"/>
                  </a:moveTo>
                  <a:cubicBezTo>
                    <a:pt x="0" y="65786"/>
                    <a:pt x="65786" y="0"/>
                    <a:pt x="146812" y="0"/>
                  </a:cubicBezTo>
                  <a:lnTo>
                    <a:pt x="10219436" y="0"/>
                  </a:lnTo>
                  <a:cubicBezTo>
                    <a:pt x="10300589" y="0"/>
                    <a:pt x="10366248" y="65786"/>
                    <a:pt x="10366248" y="146812"/>
                  </a:cubicBezTo>
                  <a:lnTo>
                    <a:pt x="10366248" y="8572246"/>
                  </a:lnTo>
                  <a:cubicBezTo>
                    <a:pt x="10366248" y="8653399"/>
                    <a:pt x="10300462" y="8719058"/>
                    <a:pt x="10219436" y="8719058"/>
                  </a:cubicBezTo>
                  <a:lnTo>
                    <a:pt x="146812" y="8719058"/>
                  </a:lnTo>
                  <a:cubicBezTo>
                    <a:pt x="65786" y="8719058"/>
                    <a:pt x="0" y="8653272"/>
                    <a:pt x="0" y="8572246"/>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9" name="Group 29"/>
          <p:cNvGrpSpPr/>
          <p:nvPr/>
        </p:nvGrpSpPr>
        <p:grpSpPr>
          <a:xfrm>
            <a:off x="9324642" y="2392643"/>
            <a:ext cx="115148" cy="5253142"/>
            <a:chOff x="0" y="0"/>
            <a:chExt cx="153530" cy="8719007"/>
          </a:xfrm>
        </p:grpSpPr>
        <p:sp>
          <p:nvSpPr>
            <p:cNvPr id="30" name="Freeform 30"/>
            <p:cNvSpPr/>
            <p:nvPr/>
          </p:nvSpPr>
          <p:spPr>
            <a:xfrm>
              <a:off x="0" y="0"/>
              <a:ext cx="153543" cy="8719058"/>
            </a:xfrm>
            <a:custGeom>
              <a:avLst/>
              <a:gdLst/>
              <a:ahLst/>
              <a:cxnLst/>
              <a:rect l="l" t="t" r="r" b="b"/>
              <a:pathLst>
                <a:path w="153543" h="8719058">
                  <a:moveTo>
                    <a:pt x="0" y="0"/>
                  </a:moveTo>
                  <a:lnTo>
                    <a:pt x="153543" y="0"/>
                  </a:lnTo>
                  <a:lnTo>
                    <a:pt x="153543" y="8719058"/>
                  </a:lnTo>
                  <a:lnTo>
                    <a:pt x="0" y="8719058"/>
                  </a:lnTo>
                  <a:close/>
                </a:path>
              </a:pathLst>
            </a:custGeom>
            <a:solidFill>
              <a:srgbClr val="2C9DA7"/>
            </a:solidFill>
            <a:ln w="19065" cap="sq">
              <a:solidFill>
                <a:srgbClr val="2C9DA7"/>
              </a:solidFill>
              <a:prstDash val="solid"/>
              <a:miter/>
            </a:ln>
          </p:spPr>
          <p:txBody>
            <a:bodyPr/>
            <a:lstStyle/>
            <a:p>
              <a:endParaRPr lang="en-US"/>
            </a:p>
          </p:txBody>
        </p:sp>
      </p:grpSp>
      <p:grpSp>
        <p:nvGrpSpPr>
          <p:cNvPr id="31" name="Group 31"/>
          <p:cNvGrpSpPr/>
          <p:nvPr/>
        </p:nvGrpSpPr>
        <p:grpSpPr>
          <a:xfrm>
            <a:off x="9636157" y="2621804"/>
            <a:ext cx="7206529" cy="384353"/>
            <a:chOff x="0" y="0"/>
            <a:chExt cx="9608706" cy="512470"/>
          </a:xfrm>
        </p:grpSpPr>
        <p:sp>
          <p:nvSpPr>
            <p:cNvPr id="32" name="Freeform 32"/>
            <p:cNvSpPr/>
            <p:nvPr/>
          </p:nvSpPr>
          <p:spPr>
            <a:xfrm>
              <a:off x="0" y="0"/>
              <a:ext cx="9608707" cy="512464"/>
            </a:xfrm>
            <a:custGeom>
              <a:avLst/>
              <a:gdLst/>
              <a:ahLst/>
              <a:cxnLst/>
              <a:rect l="l" t="t" r="r" b="b"/>
              <a:pathLst>
                <a:path w="9608707" h="512464">
                  <a:moveTo>
                    <a:pt x="0" y="0"/>
                  </a:moveTo>
                  <a:lnTo>
                    <a:pt x="9608707" y="0"/>
                  </a:lnTo>
                  <a:lnTo>
                    <a:pt x="9608707" y="512464"/>
                  </a:lnTo>
                  <a:lnTo>
                    <a:pt x="0" y="512464"/>
                  </a:lnTo>
                  <a:close/>
                </a:path>
              </a:pathLst>
            </a:custGeom>
            <a:blipFill>
              <a:blip r:embed="rId3">
                <a:alphaModFix amt="0"/>
              </a:blip>
              <a:stretch>
                <a:fillRect t="-315343" b="-315345"/>
              </a:stretch>
            </a:blipFill>
          </p:spPr>
          <p:txBody>
            <a:bodyPr/>
            <a:lstStyle/>
            <a:p>
              <a:endParaRPr lang="en-US" sz="2800"/>
            </a:p>
          </p:txBody>
        </p:sp>
        <p:sp>
          <p:nvSpPr>
            <p:cNvPr id="33" name="TextBox 33"/>
            <p:cNvSpPr txBox="1"/>
            <p:nvPr/>
          </p:nvSpPr>
          <p:spPr>
            <a:xfrm>
              <a:off x="0" y="0"/>
              <a:ext cx="9608706" cy="512470"/>
            </a:xfrm>
            <a:prstGeom prst="rect">
              <a:avLst/>
            </a:prstGeom>
          </p:spPr>
          <p:txBody>
            <a:bodyPr lIns="0" tIns="0" rIns="0" bIns="0" rtlCol="0" anchor="ctr"/>
            <a:lstStyle/>
            <a:p>
              <a:pPr algn="l">
                <a:lnSpc>
                  <a:spcPts val="2161"/>
                </a:lnSpc>
              </a:pPr>
              <a:r>
                <a:rPr lang="en-US" sz="2800" b="1">
                  <a:solidFill>
                    <a:srgbClr val="0B2E4A"/>
                  </a:solidFill>
                  <a:latin typeface="Aptos Bold"/>
                  <a:ea typeface="Aptos Bold"/>
                  <a:cs typeface="Aptos Bold"/>
                  <a:sym typeface="Aptos Bold"/>
                </a:rPr>
                <a:t>Strong applications show</a:t>
              </a:r>
            </a:p>
          </p:txBody>
        </p:sp>
      </p:grpSp>
      <p:grpSp>
        <p:nvGrpSpPr>
          <p:cNvPr id="34" name="Group 34"/>
          <p:cNvGrpSpPr/>
          <p:nvPr/>
        </p:nvGrpSpPr>
        <p:grpSpPr>
          <a:xfrm>
            <a:off x="9704794" y="2426992"/>
            <a:ext cx="7137892" cy="5559323"/>
            <a:chOff x="0" y="0"/>
            <a:chExt cx="9517190" cy="7412431"/>
          </a:xfrm>
        </p:grpSpPr>
        <p:sp>
          <p:nvSpPr>
            <p:cNvPr id="35" name="Freeform 35"/>
            <p:cNvSpPr/>
            <p:nvPr/>
          </p:nvSpPr>
          <p:spPr>
            <a:xfrm>
              <a:off x="0" y="0"/>
              <a:ext cx="9517195" cy="7412431"/>
            </a:xfrm>
            <a:custGeom>
              <a:avLst/>
              <a:gdLst/>
              <a:ahLst/>
              <a:cxnLst/>
              <a:rect l="l" t="t" r="r" b="b"/>
              <a:pathLst>
                <a:path w="9517195" h="7412431">
                  <a:moveTo>
                    <a:pt x="0" y="0"/>
                  </a:moveTo>
                  <a:lnTo>
                    <a:pt x="9517195" y="0"/>
                  </a:lnTo>
                  <a:lnTo>
                    <a:pt x="9517195" y="7412431"/>
                  </a:lnTo>
                  <a:lnTo>
                    <a:pt x="0" y="7412431"/>
                  </a:lnTo>
                  <a:close/>
                </a:path>
              </a:pathLst>
            </a:custGeom>
            <a:blipFill>
              <a:blip r:embed="rId3">
                <a:alphaModFix amt="0"/>
              </a:blip>
              <a:stretch>
                <a:fillRect l="-49928" r="-49928"/>
              </a:stretch>
            </a:blipFill>
          </p:spPr>
          <p:txBody>
            <a:bodyPr/>
            <a:lstStyle/>
            <a:p>
              <a:endParaRPr lang="en-US"/>
            </a:p>
          </p:txBody>
        </p:sp>
        <p:sp>
          <p:nvSpPr>
            <p:cNvPr id="36" name="TextBox 36"/>
            <p:cNvSpPr txBox="1"/>
            <p:nvPr/>
          </p:nvSpPr>
          <p:spPr>
            <a:xfrm>
              <a:off x="0" y="9525"/>
              <a:ext cx="9517190" cy="7402906"/>
            </a:xfrm>
            <a:prstGeom prst="rect">
              <a:avLst/>
            </a:prstGeom>
          </p:spPr>
          <p:txBody>
            <a:bodyPr lIns="0" tIns="0" rIns="0" bIns="0" rtlCol="0" anchor="ctr"/>
            <a:lstStyle/>
            <a:p>
              <a:pPr marL="285750" indent="-285750">
                <a:buFont typeface="Arial" panose="020B0604020202020204" pitchFamily="34" charset="0"/>
                <a:buChar char="•"/>
              </a:pPr>
              <a:r>
                <a:rPr lang="en-US" sz="2880" dirty="0"/>
                <a:t>Instead of focusing on points, talk about qualities:</a:t>
              </a:r>
            </a:p>
            <a:p>
              <a:pPr marL="285750" indent="-285750">
                <a:buFont typeface="Arial" panose="020B0604020202020204" pitchFamily="34" charset="0"/>
                <a:buChar char="•"/>
              </a:pPr>
              <a:r>
                <a:rPr lang="en-US" sz="2880" dirty="0"/>
                <a:t>Demonstrates documented community need. </a:t>
              </a:r>
            </a:p>
            <a:p>
              <a:pPr marL="285750" indent="-285750">
                <a:buFont typeface="Arial" panose="020B0604020202020204" pitchFamily="34" charset="0"/>
                <a:buChar char="•"/>
              </a:pPr>
              <a:r>
                <a:rPr lang="en-US" sz="2880" dirty="0"/>
                <a:t>Aligns with HUD and NY-513 priorities. </a:t>
              </a:r>
            </a:p>
            <a:p>
              <a:pPr marL="285750" indent="-285750">
                <a:buFont typeface="Arial" panose="020B0604020202020204" pitchFamily="34" charset="0"/>
                <a:buChar char="•"/>
              </a:pPr>
              <a:r>
                <a:rPr lang="en-US" sz="2880" dirty="0"/>
                <a:t>Shows measurable outcomes. </a:t>
              </a:r>
            </a:p>
            <a:p>
              <a:pPr marL="285750" indent="-285750">
                <a:buFont typeface="Arial" panose="020B0604020202020204" pitchFamily="34" charset="0"/>
                <a:buChar char="•"/>
              </a:pPr>
              <a:r>
                <a:rPr lang="en-US" sz="2880" dirty="0"/>
                <a:t>Uses strong partnerships. </a:t>
              </a:r>
            </a:p>
            <a:p>
              <a:pPr marL="285750" indent="-285750">
                <a:buFont typeface="Arial" panose="020B0604020202020204" pitchFamily="34" charset="0"/>
                <a:buChar char="•"/>
              </a:pPr>
              <a:r>
                <a:rPr lang="en-US" sz="2880" dirty="0"/>
                <a:t>Has sound financial and programmatic capacity. </a:t>
              </a:r>
            </a:p>
            <a:p>
              <a:pPr marL="285750" indent="-285750">
                <a:buFont typeface="Arial" panose="020B0604020202020204" pitchFamily="34" charset="0"/>
                <a:buChar char="•"/>
              </a:pPr>
              <a:r>
                <a:rPr lang="en-US" sz="2880" dirty="0"/>
                <a:t>Submits a complete and timely application.</a:t>
              </a:r>
            </a:p>
          </p:txBody>
        </p:sp>
      </p:grpSp>
      <p:sp>
        <p:nvSpPr>
          <p:cNvPr id="37" name="TextBox 36">
            <a:extLst>
              <a:ext uri="{FF2B5EF4-FFF2-40B4-BE49-F238E27FC236}">
                <a16:creationId xmlns:a16="http://schemas.microsoft.com/office/drawing/2014/main" id="{B0557D4C-66C2-AC97-0CB9-6B0D6D28DC1A}"/>
              </a:ext>
            </a:extLst>
          </p:cNvPr>
          <p:cNvSpPr txBox="1"/>
          <p:nvPr/>
        </p:nvSpPr>
        <p:spPr>
          <a:xfrm>
            <a:off x="3831470" y="8357760"/>
            <a:ext cx="10456332" cy="769441"/>
          </a:xfrm>
          <a:prstGeom prst="rect">
            <a:avLst/>
          </a:prstGeom>
          <a:noFill/>
        </p:spPr>
        <p:txBody>
          <a:bodyPr wrap="square">
            <a:spAutoFit/>
          </a:bodyPr>
          <a:lstStyle/>
          <a:p>
            <a:pPr algn="ctr"/>
            <a:r>
              <a:rPr lang="en-US" sz="2200" b="1" i="1" dirty="0"/>
              <a:t>The strongest applications clearly demonstrate community need, measurable impact, organizational capacity, and alignment with HUD and NY-513 priorities.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APPLICATION QUALITY CHECK</a:t>
              </a:r>
            </a:p>
          </p:txBody>
        </p:sp>
      </p:grpSp>
      <p:grpSp>
        <p:nvGrpSpPr>
          <p:cNvPr id="12" name="Group 12"/>
          <p:cNvGrpSpPr/>
          <p:nvPr/>
        </p:nvGrpSpPr>
        <p:grpSpPr>
          <a:xfrm>
            <a:off x="892235" y="1043235"/>
            <a:ext cx="16334804" cy="851059"/>
            <a:chOff x="0" y="0"/>
            <a:chExt cx="21779738" cy="1134745"/>
          </a:xfrm>
        </p:grpSpPr>
        <p:sp>
          <p:nvSpPr>
            <p:cNvPr id="13" name="Freeform 13"/>
            <p:cNvSpPr/>
            <p:nvPr/>
          </p:nvSpPr>
          <p:spPr>
            <a:xfrm>
              <a:off x="0" y="0"/>
              <a:ext cx="21779736" cy="1134743"/>
            </a:xfrm>
            <a:custGeom>
              <a:avLst/>
              <a:gdLst/>
              <a:ahLst/>
              <a:cxnLst/>
              <a:rect l="l" t="t" r="r" b="b"/>
              <a:pathLst>
                <a:path w="21779736" h="1134743">
                  <a:moveTo>
                    <a:pt x="0" y="0"/>
                  </a:moveTo>
                  <a:lnTo>
                    <a:pt x="21779736" y="0"/>
                  </a:lnTo>
                  <a:lnTo>
                    <a:pt x="21779736" y="1134743"/>
                  </a:lnTo>
                  <a:lnTo>
                    <a:pt x="0" y="1134743"/>
                  </a:lnTo>
                  <a:close/>
                </a:path>
              </a:pathLst>
            </a:custGeom>
            <a:blipFill>
              <a:blip r:embed="rId3">
                <a:alphaModFix amt="0"/>
              </a:blip>
              <a:stretch>
                <a:fillRect t="-323986" b="-323987"/>
              </a:stretch>
            </a:blipFill>
          </p:spPr>
          <p:txBody>
            <a:bodyPr/>
            <a:lstStyle/>
            <a:p>
              <a:endParaRPr lang="en-US"/>
            </a:p>
          </p:txBody>
        </p:sp>
        <p:sp>
          <p:nvSpPr>
            <p:cNvPr id="14" name="TextBox 14"/>
            <p:cNvSpPr txBox="1"/>
            <p:nvPr/>
          </p:nvSpPr>
          <p:spPr>
            <a:xfrm>
              <a:off x="0" y="0"/>
              <a:ext cx="21779738" cy="1134745"/>
            </a:xfrm>
            <a:prstGeom prst="rect">
              <a:avLst/>
            </a:prstGeom>
          </p:spPr>
          <p:txBody>
            <a:bodyPr lIns="0" tIns="0" rIns="0" bIns="0" rtlCol="0" anchor="ctr"/>
            <a:lstStyle/>
            <a:p>
              <a:pPr algn="l">
                <a:lnSpc>
                  <a:spcPts val="4143"/>
                </a:lnSpc>
              </a:pPr>
              <a:r>
                <a:rPr lang="en-US" sz="3452" b="1">
                  <a:solidFill>
                    <a:srgbClr val="0B2E4A"/>
                  </a:solidFill>
                  <a:latin typeface="Aptos Bold"/>
                  <a:ea typeface="Aptos Bold"/>
                  <a:cs typeface="Aptos Bold"/>
                  <a:sym typeface="Aptos Bold"/>
                </a:rPr>
                <a:t>Common Mistakes and How to Avoid Them</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24738" y="2328777"/>
            <a:ext cx="16275701" cy="952757"/>
            <a:chOff x="0" y="0"/>
            <a:chExt cx="21700934" cy="1270343"/>
          </a:xfrm>
        </p:grpSpPr>
        <p:sp>
          <p:nvSpPr>
            <p:cNvPr id="18" name="Freeform 18"/>
            <p:cNvSpPr/>
            <p:nvPr/>
          </p:nvSpPr>
          <p:spPr>
            <a:xfrm>
              <a:off x="0" y="0"/>
              <a:ext cx="21700871" cy="1270381"/>
            </a:xfrm>
            <a:custGeom>
              <a:avLst/>
              <a:gdLst/>
              <a:ahLst/>
              <a:cxnLst/>
              <a:rect l="l" t="t" r="r" b="b"/>
              <a:pathLst>
                <a:path w="21700871" h="1270381">
                  <a:moveTo>
                    <a:pt x="0" y="0"/>
                  </a:moveTo>
                  <a:lnTo>
                    <a:pt x="21700871" y="0"/>
                  </a:lnTo>
                  <a:lnTo>
                    <a:pt x="21700871" y="1270381"/>
                  </a:lnTo>
                  <a:lnTo>
                    <a:pt x="0" y="1270381"/>
                  </a:lnTo>
                  <a:close/>
                </a:path>
              </a:pathLst>
            </a:custGeom>
            <a:solidFill>
              <a:srgbClr val="0B2E4A"/>
            </a:solidFill>
            <a:ln w="9532" cap="sq">
              <a:solidFill>
                <a:srgbClr val="DDEBF2"/>
              </a:solidFill>
              <a:prstDash val="solid"/>
              <a:miter/>
            </a:ln>
          </p:spPr>
          <p:txBody>
            <a:bodyPr/>
            <a:lstStyle/>
            <a:p>
              <a:endParaRPr lang="en-US"/>
            </a:p>
          </p:txBody>
        </p:sp>
      </p:grpSp>
      <p:grpSp>
        <p:nvGrpSpPr>
          <p:cNvPr id="19" name="Group 19"/>
          <p:cNvGrpSpPr/>
          <p:nvPr/>
        </p:nvGrpSpPr>
        <p:grpSpPr>
          <a:xfrm>
            <a:off x="1235402" y="2429627"/>
            <a:ext cx="5512651" cy="805958"/>
            <a:chOff x="0" y="0"/>
            <a:chExt cx="7350201" cy="1074610"/>
          </a:xfrm>
        </p:grpSpPr>
        <p:sp>
          <p:nvSpPr>
            <p:cNvPr id="20" name="Freeform 20"/>
            <p:cNvSpPr/>
            <p:nvPr/>
          </p:nvSpPr>
          <p:spPr>
            <a:xfrm>
              <a:off x="0" y="0"/>
              <a:ext cx="7350203" cy="1074606"/>
            </a:xfrm>
            <a:custGeom>
              <a:avLst/>
              <a:gdLst/>
              <a:ahLst/>
              <a:cxnLst/>
              <a:rect l="l" t="t" r="r" b="b"/>
              <a:pathLst>
                <a:path w="7350203" h="1074606">
                  <a:moveTo>
                    <a:pt x="0" y="0"/>
                  </a:moveTo>
                  <a:lnTo>
                    <a:pt x="7350203" y="0"/>
                  </a:lnTo>
                  <a:lnTo>
                    <a:pt x="7350203" y="1074606"/>
                  </a:lnTo>
                  <a:lnTo>
                    <a:pt x="0" y="1074606"/>
                  </a:lnTo>
                  <a:close/>
                </a:path>
              </a:pathLst>
            </a:custGeom>
            <a:blipFill>
              <a:blip r:embed="rId3">
                <a:alphaModFix amt="0"/>
              </a:blip>
              <a:stretch>
                <a:fillRect t="-83275" b="-83276"/>
              </a:stretch>
            </a:blipFill>
          </p:spPr>
          <p:txBody>
            <a:bodyPr/>
            <a:lstStyle/>
            <a:p>
              <a:endParaRPr lang="en-US" sz="2000"/>
            </a:p>
          </p:txBody>
        </p:sp>
        <p:sp>
          <p:nvSpPr>
            <p:cNvPr id="21" name="TextBox 21"/>
            <p:cNvSpPr txBox="1"/>
            <p:nvPr/>
          </p:nvSpPr>
          <p:spPr>
            <a:xfrm>
              <a:off x="0" y="0"/>
              <a:ext cx="7350201" cy="1074610"/>
            </a:xfrm>
            <a:prstGeom prst="rect">
              <a:avLst/>
            </a:prstGeom>
          </p:spPr>
          <p:txBody>
            <a:bodyPr lIns="0" tIns="0" rIns="0" bIns="0" rtlCol="0" anchor="ctr"/>
            <a:lstStyle/>
            <a:p>
              <a:pPr algn="l">
                <a:lnSpc>
                  <a:spcPts val="1675"/>
                </a:lnSpc>
              </a:pPr>
              <a:r>
                <a:rPr lang="en-US" sz="2000" b="1" dirty="0">
                  <a:solidFill>
                    <a:srgbClr val="FFFFFF"/>
                  </a:solidFill>
                  <a:latin typeface="Aptos Bold"/>
                  <a:ea typeface="Aptos Bold"/>
                  <a:cs typeface="Aptos Bold"/>
                  <a:sym typeface="Aptos Bold"/>
                </a:rPr>
                <a:t>Common Mistake</a:t>
              </a:r>
            </a:p>
          </p:txBody>
        </p:sp>
      </p:grpSp>
      <p:grpSp>
        <p:nvGrpSpPr>
          <p:cNvPr id="22" name="Group 22"/>
          <p:cNvGrpSpPr/>
          <p:nvPr/>
        </p:nvGrpSpPr>
        <p:grpSpPr>
          <a:xfrm>
            <a:off x="7022592" y="2429627"/>
            <a:ext cx="10067182" cy="805958"/>
            <a:chOff x="0" y="0"/>
            <a:chExt cx="13422909" cy="1074610"/>
          </a:xfrm>
        </p:grpSpPr>
        <p:sp>
          <p:nvSpPr>
            <p:cNvPr id="23" name="Freeform 23"/>
            <p:cNvSpPr/>
            <p:nvPr/>
          </p:nvSpPr>
          <p:spPr>
            <a:xfrm>
              <a:off x="0" y="0"/>
              <a:ext cx="13422906" cy="1074606"/>
            </a:xfrm>
            <a:custGeom>
              <a:avLst/>
              <a:gdLst/>
              <a:ahLst/>
              <a:cxnLst/>
              <a:rect l="l" t="t" r="r" b="b"/>
              <a:pathLst>
                <a:path w="13422906" h="1074606">
                  <a:moveTo>
                    <a:pt x="0" y="0"/>
                  </a:moveTo>
                  <a:lnTo>
                    <a:pt x="13422906" y="0"/>
                  </a:lnTo>
                  <a:lnTo>
                    <a:pt x="13422906" y="1074606"/>
                  </a:lnTo>
                  <a:lnTo>
                    <a:pt x="0" y="1074606"/>
                  </a:lnTo>
                  <a:close/>
                </a:path>
              </a:pathLst>
            </a:custGeom>
            <a:blipFill>
              <a:blip r:embed="rId3">
                <a:alphaModFix amt="0"/>
              </a:blip>
              <a:stretch>
                <a:fillRect t="-193387" b="-193388"/>
              </a:stretch>
            </a:blipFill>
          </p:spPr>
          <p:txBody>
            <a:bodyPr/>
            <a:lstStyle/>
            <a:p>
              <a:endParaRPr lang="en-US" sz="2000"/>
            </a:p>
          </p:txBody>
        </p:sp>
        <p:sp>
          <p:nvSpPr>
            <p:cNvPr id="24" name="TextBox 24"/>
            <p:cNvSpPr txBox="1"/>
            <p:nvPr/>
          </p:nvSpPr>
          <p:spPr>
            <a:xfrm>
              <a:off x="0" y="0"/>
              <a:ext cx="13422909" cy="1074610"/>
            </a:xfrm>
            <a:prstGeom prst="rect">
              <a:avLst/>
            </a:prstGeom>
          </p:spPr>
          <p:txBody>
            <a:bodyPr lIns="0" tIns="0" rIns="0" bIns="0" rtlCol="0" anchor="ctr"/>
            <a:lstStyle/>
            <a:p>
              <a:pPr algn="l">
                <a:lnSpc>
                  <a:spcPts val="1675"/>
                </a:lnSpc>
              </a:pPr>
              <a:r>
                <a:rPr lang="en-US" sz="2000" b="1">
                  <a:solidFill>
                    <a:srgbClr val="FFFFFF"/>
                  </a:solidFill>
                  <a:latin typeface="Aptos Bold"/>
                  <a:ea typeface="Aptos Bold"/>
                  <a:cs typeface="Aptos Bold"/>
                  <a:sym typeface="Aptos Bold"/>
                </a:rPr>
                <a:t>How to Avoid It</a:t>
              </a:r>
            </a:p>
          </p:txBody>
        </p:sp>
      </p:grpSp>
      <p:grpSp>
        <p:nvGrpSpPr>
          <p:cNvPr id="25" name="Group 25"/>
          <p:cNvGrpSpPr/>
          <p:nvPr/>
        </p:nvGrpSpPr>
        <p:grpSpPr>
          <a:xfrm>
            <a:off x="1024738" y="3299450"/>
            <a:ext cx="16275701" cy="952757"/>
            <a:chOff x="0" y="0"/>
            <a:chExt cx="21700934" cy="1270343"/>
          </a:xfrm>
        </p:grpSpPr>
        <p:sp>
          <p:nvSpPr>
            <p:cNvPr id="26" name="Freeform 26"/>
            <p:cNvSpPr/>
            <p:nvPr/>
          </p:nvSpPr>
          <p:spPr>
            <a:xfrm>
              <a:off x="0" y="0"/>
              <a:ext cx="21700871" cy="1270381"/>
            </a:xfrm>
            <a:custGeom>
              <a:avLst/>
              <a:gdLst/>
              <a:ahLst/>
              <a:cxnLst/>
              <a:rect l="l" t="t" r="r" b="b"/>
              <a:pathLst>
                <a:path w="21700871" h="1270381">
                  <a:moveTo>
                    <a:pt x="0" y="0"/>
                  </a:moveTo>
                  <a:lnTo>
                    <a:pt x="21700871" y="0"/>
                  </a:lnTo>
                  <a:lnTo>
                    <a:pt x="21700871" y="1270381"/>
                  </a:lnTo>
                  <a:lnTo>
                    <a:pt x="0" y="1270381"/>
                  </a:lnTo>
                  <a:close/>
                </a:path>
              </a:pathLst>
            </a:custGeom>
            <a:solidFill>
              <a:srgbClr val="F2F9FC"/>
            </a:solidFill>
            <a:ln w="9532" cap="sq">
              <a:solidFill>
                <a:srgbClr val="DDEBF2"/>
              </a:solidFill>
              <a:prstDash val="solid"/>
              <a:miter/>
            </a:ln>
          </p:spPr>
          <p:txBody>
            <a:bodyPr/>
            <a:lstStyle/>
            <a:p>
              <a:endParaRPr lang="en-US"/>
            </a:p>
          </p:txBody>
        </p:sp>
      </p:grpSp>
      <p:grpSp>
        <p:nvGrpSpPr>
          <p:cNvPr id="27" name="Group 27"/>
          <p:cNvGrpSpPr/>
          <p:nvPr/>
        </p:nvGrpSpPr>
        <p:grpSpPr>
          <a:xfrm>
            <a:off x="1235402" y="3400301"/>
            <a:ext cx="5512651" cy="805954"/>
            <a:chOff x="0" y="0"/>
            <a:chExt cx="7350201" cy="1074606"/>
          </a:xfrm>
        </p:grpSpPr>
        <p:sp>
          <p:nvSpPr>
            <p:cNvPr id="28" name="Freeform 28"/>
            <p:cNvSpPr/>
            <p:nvPr/>
          </p:nvSpPr>
          <p:spPr>
            <a:xfrm>
              <a:off x="0" y="0"/>
              <a:ext cx="7350203" cy="1074601"/>
            </a:xfrm>
            <a:custGeom>
              <a:avLst/>
              <a:gdLst/>
              <a:ahLst/>
              <a:cxnLst/>
              <a:rect l="l" t="t" r="r" b="b"/>
              <a:pathLst>
                <a:path w="7350203" h="1074601">
                  <a:moveTo>
                    <a:pt x="0" y="0"/>
                  </a:moveTo>
                  <a:lnTo>
                    <a:pt x="7350203" y="0"/>
                  </a:lnTo>
                  <a:lnTo>
                    <a:pt x="7350203" y="1074601"/>
                  </a:lnTo>
                  <a:lnTo>
                    <a:pt x="0" y="1074601"/>
                  </a:lnTo>
                  <a:close/>
                </a:path>
              </a:pathLst>
            </a:custGeom>
            <a:blipFill>
              <a:blip r:embed="rId3">
                <a:alphaModFix amt="0"/>
              </a:blip>
              <a:stretch>
                <a:fillRect t="-83275" b="-83276"/>
              </a:stretch>
            </a:blipFill>
          </p:spPr>
          <p:txBody>
            <a:bodyPr/>
            <a:lstStyle/>
            <a:p>
              <a:endParaRPr lang="en-US"/>
            </a:p>
          </p:txBody>
        </p:sp>
        <p:sp>
          <p:nvSpPr>
            <p:cNvPr id="29" name="TextBox 29"/>
            <p:cNvSpPr txBox="1"/>
            <p:nvPr/>
          </p:nvSpPr>
          <p:spPr>
            <a:xfrm>
              <a:off x="0" y="0"/>
              <a:ext cx="7350201" cy="1074606"/>
            </a:xfrm>
            <a:prstGeom prst="rect">
              <a:avLst/>
            </a:prstGeom>
          </p:spPr>
          <p:txBody>
            <a:bodyPr lIns="0" tIns="0" rIns="0" bIns="0" rtlCol="0" anchor="ctr"/>
            <a:lstStyle/>
            <a:p>
              <a:pPr algn="l">
                <a:lnSpc>
                  <a:spcPts val="2767"/>
                </a:lnSpc>
              </a:pPr>
              <a:r>
                <a:rPr lang="en-US" sz="2305" b="1">
                  <a:solidFill>
                    <a:srgbClr val="0B2E4A"/>
                  </a:solidFill>
                  <a:latin typeface="Aptos Bold"/>
                  <a:ea typeface="Aptos Bold"/>
                  <a:cs typeface="Aptos Bold"/>
                  <a:sym typeface="Aptos Bold"/>
                </a:rPr>
                <a:t>Waiting until the last minute</a:t>
              </a:r>
            </a:p>
          </p:txBody>
        </p:sp>
      </p:grpSp>
      <p:grpSp>
        <p:nvGrpSpPr>
          <p:cNvPr id="30" name="Group 30"/>
          <p:cNvGrpSpPr/>
          <p:nvPr/>
        </p:nvGrpSpPr>
        <p:grpSpPr>
          <a:xfrm>
            <a:off x="7022592" y="3400301"/>
            <a:ext cx="10067182" cy="805954"/>
            <a:chOff x="0" y="0"/>
            <a:chExt cx="13422909" cy="1074606"/>
          </a:xfrm>
        </p:grpSpPr>
        <p:sp>
          <p:nvSpPr>
            <p:cNvPr id="31" name="Freeform 31"/>
            <p:cNvSpPr/>
            <p:nvPr/>
          </p:nvSpPr>
          <p:spPr>
            <a:xfrm>
              <a:off x="0" y="0"/>
              <a:ext cx="13422906" cy="1074601"/>
            </a:xfrm>
            <a:custGeom>
              <a:avLst/>
              <a:gdLst/>
              <a:ahLst/>
              <a:cxnLst/>
              <a:rect l="l" t="t" r="r" b="b"/>
              <a:pathLst>
                <a:path w="13422906" h="1074601">
                  <a:moveTo>
                    <a:pt x="0" y="0"/>
                  </a:moveTo>
                  <a:lnTo>
                    <a:pt x="13422906" y="0"/>
                  </a:lnTo>
                  <a:lnTo>
                    <a:pt x="13422906" y="1074601"/>
                  </a:lnTo>
                  <a:lnTo>
                    <a:pt x="0" y="1074601"/>
                  </a:lnTo>
                  <a:close/>
                </a:path>
              </a:pathLst>
            </a:custGeom>
            <a:blipFill>
              <a:blip r:embed="rId3">
                <a:alphaModFix amt="0"/>
              </a:blip>
              <a:stretch>
                <a:fillRect t="-193388" b="-193389"/>
              </a:stretch>
            </a:blipFill>
          </p:spPr>
          <p:txBody>
            <a:bodyPr/>
            <a:lstStyle/>
            <a:p>
              <a:endParaRPr lang="en-US"/>
            </a:p>
          </p:txBody>
        </p:sp>
        <p:sp>
          <p:nvSpPr>
            <p:cNvPr id="32" name="TextBox 32"/>
            <p:cNvSpPr txBox="1"/>
            <p:nvPr/>
          </p:nvSpPr>
          <p:spPr>
            <a:xfrm>
              <a:off x="0" y="0"/>
              <a:ext cx="13422909" cy="1074606"/>
            </a:xfrm>
            <a:prstGeom prst="rect">
              <a:avLst/>
            </a:prstGeom>
          </p:spPr>
          <p:txBody>
            <a:bodyPr lIns="0" tIns="0" rIns="0" bIns="0" rtlCol="0" anchor="ctr"/>
            <a:lstStyle/>
            <a:p>
              <a:pPr algn="l">
                <a:lnSpc>
                  <a:spcPts val="2731"/>
                </a:lnSpc>
              </a:pPr>
              <a:r>
                <a:rPr lang="en-US" sz="2275">
                  <a:solidFill>
                    <a:srgbClr val="31404A"/>
                  </a:solidFill>
                  <a:latin typeface="Aptos"/>
                  <a:ea typeface="Aptos"/>
                  <a:cs typeface="Aptos"/>
                  <a:sym typeface="Aptos"/>
                </a:rPr>
                <a:t>Start early and allow time for review and revisions.</a:t>
              </a:r>
            </a:p>
          </p:txBody>
        </p:sp>
      </p:grpSp>
      <p:grpSp>
        <p:nvGrpSpPr>
          <p:cNvPr id="33" name="Group 33"/>
          <p:cNvGrpSpPr/>
          <p:nvPr/>
        </p:nvGrpSpPr>
        <p:grpSpPr>
          <a:xfrm>
            <a:off x="1024738" y="4270124"/>
            <a:ext cx="16275701" cy="952757"/>
            <a:chOff x="0" y="0"/>
            <a:chExt cx="21700934" cy="1270343"/>
          </a:xfrm>
        </p:grpSpPr>
        <p:sp>
          <p:nvSpPr>
            <p:cNvPr id="34" name="Freeform 34"/>
            <p:cNvSpPr/>
            <p:nvPr/>
          </p:nvSpPr>
          <p:spPr>
            <a:xfrm>
              <a:off x="0" y="0"/>
              <a:ext cx="21700871" cy="1270381"/>
            </a:xfrm>
            <a:custGeom>
              <a:avLst/>
              <a:gdLst/>
              <a:ahLst/>
              <a:cxnLst/>
              <a:rect l="l" t="t" r="r" b="b"/>
              <a:pathLst>
                <a:path w="21700871" h="1270381">
                  <a:moveTo>
                    <a:pt x="0" y="0"/>
                  </a:moveTo>
                  <a:lnTo>
                    <a:pt x="21700871" y="0"/>
                  </a:lnTo>
                  <a:lnTo>
                    <a:pt x="21700871" y="1270381"/>
                  </a:lnTo>
                  <a:lnTo>
                    <a:pt x="0" y="1270381"/>
                  </a:lnTo>
                  <a:close/>
                </a:path>
              </a:pathLst>
            </a:custGeom>
            <a:solidFill>
              <a:srgbClr val="FFFFFF"/>
            </a:solidFill>
            <a:ln w="9532" cap="sq">
              <a:solidFill>
                <a:srgbClr val="DDEBF2"/>
              </a:solidFill>
              <a:prstDash val="solid"/>
              <a:miter/>
            </a:ln>
          </p:spPr>
          <p:txBody>
            <a:bodyPr/>
            <a:lstStyle/>
            <a:p>
              <a:endParaRPr lang="en-US"/>
            </a:p>
          </p:txBody>
        </p:sp>
      </p:grpSp>
      <p:grpSp>
        <p:nvGrpSpPr>
          <p:cNvPr id="35" name="Group 35"/>
          <p:cNvGrpSpPr/>
          <p:nvPr/>
        </p:nvGrpSpPr>
        <p:grpSpPr>
          <a:xfrm>
            <a:off x="1235402" y="4370984"/>
            <a:ext cx="5512651" cy="805954"/>
            <a:chOff x="0" y="0"/>
            <a:chExt cx="7350201" cy="1074606"/>
          </a:xfrm>
        </p:grpSpPr>
        <p:sp>
          <p:nvSpPr>
            <p:cNvPr id="36" name="Freeform 36"/>
            <p:cNvSpPr/>
            <p:nvPr/>
          </p:nvSpPr>
          <p:spPr>
            <a:xfrm>
              <a:off x="0" y="0"/>
              <a:ext cx="7350203" cy="1074601"/>
            </a:xfrm>
            <a:custGeom>
              <a:avLst/>
              <a:gdLst/>
              <a:ahLst/>
              <a:cxnLst/>
              <a:rect l="l" t="t" r="r" b="b"/>
              <a:pathLst>
                <a:path w="7350203" h="1074601">
                  <a:moveTo>
                    <a:pt x="0" y="0"/>
                  </a:moveTo>
                  <a:lnTo>
                    <a:pt x="7350203" y="0"/>
                  </a:lnTo>
                  <a:lnTo>
                    <a:pt x="7350203" y="1074601"/>
                  </a:lnTo>
                  <a:lnTo>
                    <a:pt x="0" y="1074601"/>
                  </a:lnTo>
                  <a:close/>
                </a:path>
              </a:pathLst>
            </a:custGeom>
            <a:blipFill>
              <a:blip r:embed="rId3">
                <a:alphaModFix amt="0"/>
              </a:blip>
              <a:stretch>
                <a:fillRect t="-83275" b="-83276"/>
              </a:stretch>
            </a:blipFill>
          </p:spPr>
          <p:txBody>
            <a:bodyPr/>
            <a:lstStyle/>
            <a:p>
              <a:endParaRPr lang="en-US"/>
            </a:p>
          </p:txBody>
        </p:sp>
        <p:sp>
          <p:nvSpPr>
            <p:cNvPr id="37" name="TextBox 37"/>
            <p:cNvSpPr txBox="1"/>
            <p:nvPr/>
          </p:nvSpPr>
          <p:spPr>
            <a:xfrm>
              <a:off x="0" y="0"/>
              <a:ext cx="7350201" cy="1074606"/>
            </a:xfrm>
            <a:prstGeom prst="rect">
              <a:avLst/>
            </a:prstGeom>
          </p:spPr>
          <p:txBody>
            <a:bodyPr lIns="0" tIns="0" rIns="0" bIns="0" rtlCol="0" anchor="ctr"/>
            <a:lstStyle/>
            <a:p>
              <a:pPr algn="l">
                <a:lnSpc>
                  <a:spcPts val="2767"/>
                </a:lnSpc>
              </a:pPr>
              <a:r>
                <a:rPr lang="en-US" sz="2305" b="1">
                  <a:solidFill>
                    <a:srgbClr val="0B2E4A"/>
                  </a:solidFill>
                  <a:latin typeface="Aptos Bold"/>
                  <a:ea typeface="Aptos Bold"/>
                  <a:cs typeface="Aptos Bold"/>
                  <a:sym typeface="Aptos Bold"/>
                </a:rPr>
                <a:t>Not aligning with priorities</a:t>
              </a:r>
            </a:p>
          </p:txBody>
        </p:sp>
      </p:grpSp>
      <p:grpSp>
        <p:nvGrpSpPr>
          <p:cNvPr id="38" name="Group 38"/>
          <p:cNvGrpSpPr/>
          <p:nvPr/>
        </p:nvGrpSpPr>
        <p:grpSpPr>
          <a:xfrm>
            <a:off x="7022592" y="4370984"/>
            <a:ext cx="10067182" cy="805954"/>
            <a:chOff x="0" y="0"/>
            <a:chExt cx="13422909" cy="1074606"/>
          </a:xfrm>
        </p:grpSpPr>
        <p:sp>
          <p:nvSpPr>
            <p:cNvPr id="39" name="Freeform 39"/>
            <p:cNvSpPr/>
            <p:nvPr/>
          </p:nvSpPr>
          <p:spPr>
            <a:xfrm>
              <a:off x="0" y="0"/>
              <a:ext cx="13422906" cy="1074601"/>
            </a:xfrm>
            <a:custGeom>
              <a:avLst/>
              <a:gdLst/>
              <a:ahLst/>
              <a:cxnLst/>
              <a:rect l="l" t="t" r="r" b="b"/>
              <a:pathLst>
                <a:path w="13422906" h="1074601">
                  <a:moveTo>
                    <a:pt x="0" y="0"/>
                  </a:moveTo>
                  <a:lnTo>
                    <a:pt x="13422906" y="0"/>
                  </a:lnTo>
                  <a:lnTo>
                    <a:pt x="13422906" y="1074601"/>
                  </a:lnTo>
                  <a:lnTo>
                    <a:pt x="0" y="1074601"/>
                  </a:lnTo>
                  <a:close/>
                </a:path>
              </a:pathLst>
            </a:custGeom>
            <a:blipFill>
              <a:blip r:embed="rId3">
                <a:alphaModFix amt="0"/>
              </a:blip>
              <a:stretch>
                <a:fillRect t="-193388" b="-193389"/>
              </a:stretch>
            </a:blipFill>
          </p:spPr>
          <p:txBody>
            <a:bodyPr/>
            <a:lstStyle/>
            <a:p>
              <a:endParaRPr lang="en-US"/>
            </a:p>
          </p:txBody>
        </p:sp>
        <p:sp>
          <p:nvSpPr>
            <p:cNvPr id="40" name="TextBox 40"/>
            <p:cNvSpPr txBox="1"/>
            <p:nvPr/>
          </p:nvSpPr>
          <p:spPr>
            <a:xfrm>
              <a:off x="0" y="0"/>
              <a:ext cx="13422909" cy="1074606"/>
            </a:xfrm>
            <a:prstGeom prst="rect">
              <a:avLst/>
            </a:prstGeom>
          </p:spPr>
          <p:txBody>
            <a:bodyPr lIns="0" tIns="0" rIns="0" bIns="0" rtlCol="0" anchor="ctr"/>
            <a:lstStyle/>
            <a:p>
              <a:pPr algn="l">
                <a:lnSpc>
                  <a:spcPts val="2731"/>
                </a:lnSpc>
              </a:pPr>
              <a:r>
                <a:rPr lang="en-US" sz="2275">
                  <a:solidFill>
                    <a:srgbClr val="31404A"/>
                  </a:solidFill>
                  <a:latin typeface="Aptos"/>
                  <a:ea typeface="Aptos"/>
                  <a:cs typeface="Aptos"/>
                  <a:sym typeface="Aptos"/>
                </a:rPr>
                <a:t>Explain how the project supports HUD and NY-513 priorities.</a:t>
              </a:r>
            </a:p>
          </p:txBody>
        </p:sp>
      </p:grpSp>
      <p:grpSp>
        <p:nvGrpSpPr>
          <p:cNvPr id="41" name="Group 41"/>
          <p:cNvGrpSpPr/>
          <p:nvPr/>
        </p:nvGrpSpPr>
        <p:grpSpPr>
          <a:xfrm>
            <a:off x="1024738" y="5240807"/>
            <a:ext cx="16275701" cy="952757"/>
            <a:chOff x="0" y="0"/>
            <a:chExt cx="21700934" cy="1270343"/>
          </a:xfrm>
        </p:grpSpPr>
        <p:sp>
          <p:nvSpPr>
            <p:cNvPr id="42" name="Freeform 42"/>
            <p:cNvSpPr/>
            <p:nvPr/>
          </p:nvSpPr>
          <p:spPr>
            <a:xfrm>
              <a:off x="0" y="0"/>
              <a:ext cx="21700871" cy="1270381"/>
            </a:xfrm>
            <a:custGeom>
              <a:avLst/>
              <a:gdLst/>
              <a:ahLst/>
              <a:cxnLst/>
              <a:rect l="l" t="t" r="r" b="b"/>
              <a:pathLst>
                <a:path w="21700871" h="1270381">
                  <a:moveTo>
                    <a:pt x="0" y="0"/>
                  </a:moveTo>
                  <a:lnTo>
                    <a:pt x="21700871" y="0"/>
                  </a:lnTo>
                  <a:lnTo>
                    <a:pt x="21700871" y="1270381"/>
                  </a:lnTo>
                  <a:lnTo>
                    <a:pt x="0" y="1270381"/>
                  </a:lnTo>
                  <a:close/>
                </a:path>
              </a:pathLst>
            </a:custGeom>
            <a:solidFill>
              <a:srgbClr val="F2F9FC"/>
            </a:solidFill>
            <a:ln w="9532" cap="sq">
              <a:solidFill>
                <a:srgbClr val="DDEBF2"/>
              </a:solidFill>
              <a:prstDash val="solid"/>
              <a:miter/>
            </a:ln>
          </p:spPr>
          <p:txBody>
            <a:bodyPr/>
            <a:lstStyle/>
            <a:p>
              <a:endParaRPr lang="en-US"/>
            </a:p>
          </p:txBody>
        </p:sp>
      </p:grpSp>
      <p:grpSp>
        <p:nvGrpSpPr>
          <p:cNvPr id="43" name="Group 43"/>
          <p:cNvGrpSpPr/>
          <p:nvPr/>
        </p:nvGrpSpPr>
        <p:grpSpPr>
          <a:xfrm>
            <a:off x="1235402" y="5341658"/>
            <a:ext cx="5512651" cy="805954"/>
            <a:chOff x="0" y="0"/>
            <a:chExt cx="7350201" cy="1074606"/>
          </a:xfrm>
        </p:grpSpPr>
        <p:sp>
          <p:nvSpPr>
            <p:cNvPr id="44" name="Freeform 44"/>
            <p:cNvSpPr/>
            <p:nvPr/>
          </p:nvSpPr>
          <p:spPr>
            <a:xfrm>
              <a:off x="0" y="0"/>
              <a:ext cx="7350203" cy="1074601"/>
            </a:xfrm>
            <a:custGeom>
              <a:avLst/>
              <a:gdLst/>
              <a:ahLst/>
              <a:cxnLst/>
              <a:rect l="l" t="t" r="r" b="b"/>
              <a:pathLst>
                <a:path w="7350203" h="1074601">
                  <a:moveTo>
                    <a:pt x="0" y="0"/>
                  </a:moveTo>
                  <a:lnTo>
                    <a:pt x="7350203" y="0"/>
                  </a:lnTo>
                  <a:lnTo>
                    <a:pt x="7350203" y="1074601"/>
                  </a:lnTo>
                  <a:lnTo>
                    <a:pt x="0" y="1074601"/>
                  </a:lnTo>
                  <a:close/>
                </a:path>
              </a:pathLst>
            </a:custGeom>
            <a:blipFill>
              <a:blip r:embed="rId3">
                <a:alphaModFix amt="0"/>
              </a:blip>
              <a:stretch>
                <a:fillRect t="-83275" b="-83276"/>
              </a:stretch>
            </a:blipFill>
          </p:spPr>
          <p:txBody>
            <a:bodyPr/>
            <a:lstStyle/>
            <a:p>
              <a:endParaRPr lang="en-US"/>
            </a:p>
          </p:txBody>
        </p:sp>
        <p:sp>
          <p:nvSpPr>
            <p:cNvPr id="45" name="TextBox 45"/>
            <p:cNvSpPr txBox="1"/>
            <p:nvPr/>
          </p:nvSpPr>
          <p:spPr>
            <a:xfrm>
              <a:off x="0" y="0"/>
              <a:ext cx="7350201" cy="1074606"/>
            </a:xfrm>
            <a:prstGeom prst="rect">
              <a:avLst/>
            </a:prstGeom>
          </p:spPr>
          <p:txBody>
            <a:bodyPr lIns="0" tIns="0" rIns="0" bIns="0" rtlCol="0" anchor="ctr"/>
            <a:lstStyle/>
            <a:p>
              <a:pPr algn="l">
                <a:lnSpc>
                  <a:spcPts val="2767"/>
                </a:lnSpc>
              </a:pPr>
              <a:r>
                <a:rPr lang="en-US" sz="2305" b="1">
                  <a:solidFill>
                    <a:srgbClr val="0B2E4A"/>
                  </a:solidFill>
                  <a:latin typeface="Aptos Bold"/>
                  <a:ea typeface="Aptos Bold"/>
                  <a:cs typeface="Aptos Bold"/>
                  <a:sym typeface="Aptos Bold"/>
                </a:rPr>
                <a:t>Weak project narratives</a:t>
              </a:r>
            </a:p>
          </p:txBody>
        </p:sp>
      </p:grpSp>
      <p:grpSp>
        <p:nvGrpSpPr>
          <p:cNvPr id="46" name="Group 46"/>
          <p:cNvGrpSpPr/>
          <p:nvPr/>
        </p:nvGrpSpPr>
        <p:grpSpPr>
          <a:xfrm>
            <a:off x="7022592" y="5341658"/>
            <a:ext cx="10067182" cy="805954"/>
            <a:chOff x="0" y="0"/>
            <a:chExt cx="13422909" cy="1074606"/>
          </a:xfrm>
        </p:grpSpPr>
        <p:sp>
          <p:nvSpPr>
            <p:cNvPr id="47" name="Freeform 47"/>
            <p:cNvSpPr/>
            <p:nvPr/>
          </p:nvSpPr>
          <p:spPr>
            <a:xfrm>
              <a:off x="0" y="0"/>
              <a:ext cx="13422906" cy="1074601"/>
            </a:xfrm>
            <a:custGeom>
              <a:avLst/>
              <a:gdLst/>
              <a:ahLst/>
              <a:cxnLst/>
              <a:rect l="l" t="t" r="r" b="b"/>
              <a:pathLst>
                <a:path w="13422906" h="1074601">
                  <a:moveTo>
                    <a:pt x="0" y="0"/>
                  </a:moveTo>
                  <a:lnTo>
                    <a:pt x="13422906" y="0"/>
                  </a:lnTo>
                  <a:lnTo>
                    <a:pt x="13422906" y="1074601"/>
                  </a:lnTo>
                  <a:lnTo>
                    <a:pt x="0" y="1074601"/>
                  </a:lnTo>
                  <a:close/>
                </a:path>
              </a:pathLst>
            </a:custGeom>
            <a:blipFill>
              <a:blip r:embed="rId3">
                <a:alphaModFix amt="0"/>
              </a:blip>
              <a:stretch>
                <a:fillRect t="-193388" b="-193389"/>
              </a:stretch>
            </a:blipFill>
          </p:spPr>
          <p:txBody>
            <a:bodyPr/>
            <a:lstStyle/>
            <a:p>
              <a:endParaRPr lang="en-US"/>
            </a:p>
          </p:txBody>
        </p:sp>
        <p:sp>
          <p:nvSpPr>
            <p:cNvPr id="48" name="TextBox 48"/>
            <p:cNvSpPr txBox="1"/>
            <p:nvPr/>
          </p:nvSpPr>
          <p:spPr>
            <a:xfrm>
              <a:off x="0" y="0"/>
              <a:ext cx="13422909" cy="1074606"/>
            </a:xfrm>
            <a:prstGeom prst="rect">
              <a:avLst/>
            </a:prstGeom>
          </p:spPr>
          <p:txBody>
            <a:bodyPr lIns="0" tIns="0" rIns="0" bIns="0" rtlCol="0" anchor="ctr"/>
            <a:lstStyle/>
            <a:p>
              <a:pPr algn="l">
                <a:lnSpc>
                  <a:spcPts val="2731"/>
                </a:lnSpc>
              </a:pPr>
              <a:r>
                <a:rPr lang="en-US" sz="2275">
                  <a:solidFill>
                    <a:srgbClr val="31404A"/>
                  </a:solidFill>
                  <a:latin typeface="Aptos"/>
                  <a:ea typeface="Aptos"/>
                  <a:cs typeface="Aptos"/>
                  <a:sym typeface="Aptos"/>
                </a:rPr>
                <a:t>Use local data, describe need, and explain expected outcomes.</a:t>
              </a:r>
            </a:p>
          </p:txBody>
        </p:sp>
      </p:grpSp>
      <p:grpSp>
        <p:nvGrpSpPr>
          <p:cNvPr id="49" name="Group 49"/>
          <p:cNvGrpSpPr/>
          <p:nvPr/>
        </p:nvGrpSpPr>
        <p:grpSpPr>
          <a:xfrm>
            <a:off x="1024738" y="6211481"/>
            <a:ext cx="16275701" cy="952757"/>
            <a:chOff x="0" y="0"/>
            <a:chExt cx="21700934" cy="1270343"/>
          </a:xfrm>
        </p:grpSpPr>
        <p:sp>
          <p:nvSpPr>
            <p:cNvPr id="50" name="Freeform 50"/>
            <p:cNvSpPr/>
            <p:nvPr/>
          </p:nvSpPr>
          <p:spPr>
            <a:xfrm>
              <a:off x="0" y="0"/>
              <a:ext cx="21700871" cy="1270381"/>
            </a:xfrm>
            <a:custGeom>
              <a:avLst/>
              <a:gdLst/>
              <a:ahLst/>
              <a:cxnLst/>
              <a:rect l="l" t="t" r="r" b="b"/>
              <a:pathLst>
                <a:path w="21700871" h="1270381">
                  <a:moveTo>
                    <a:pt x="0" y="0"/>
                  </a:moveTo>
                  <a:lnTo>
                    <a:pt x="21700871" y="0"/>
                  </a:lnTo>
                  <a:lnTo>
                    <a:pt x="21700871" y="1270381"/>
                  </a:lnTo>
                  <a:lnTo>
                    <a:pt x="0" y="1270381"/>
                  </a:lnTo>
                  <a:close/>
                </a:path>
              </a:pathLst>
            </a:custGeom>
            <a:solidFill>
              <a:srgbClr val="FFFFFF"/>
            </a:solidFill>
            <a:ln w="9532" cap="sq">
              <a:solidFill>
                <a:srgbClr val="DDEBF2"/>
              </a:solidFill>
              <a:prstDash val="solid"/>
              <a:miter/>
            </a:ln>
          </p:spPr>
          <p:txBody>
            <a:bodyPr/>
            <a:lstStyle/>
            <a:p>
              <a:endParaRPr lang="en-US"/>
            </a:p>
          </p:txBody>
        </p:sp>
      </p:grpSp>
      <p:grpSp>
        <p:nvGrpSpPr>
          <p:cNvPr id="51" name="Group 51"/>
          <p:cNvGrpSpPr/>
          <p:nvPr/>
        </p:nvGrpSpPr>
        <p:grpSpPr>
          <a:xfrm>
            <a:off x="1235402" y="6312332"/>
            <a:ext cx="5512651" cy="805954"/>
            <a:chOff x="0" y="0"/>
            <a:chExt cx="7350201" cy="1074606"/>
          </a:xfrm>
        </p:grpSpPr>
        <p:sp>
          <p:nvSpPr>
            <p:cNvPr id="52" name="Freeform 52"/>
            <p:cNvSpPr/>
            <p:nvPr/>
          </p:nvSpPr>
          <p:spPr>
            <a:xfrm>
              <a:off x="0" y="0"/>
              <a:ext cx="7350203" cy="1074601"/>
            </a:xfrm>
            <a:custGeom>
              <a:avLst/>
              <a:gdLst/>
              <a:ahLst/>
              <a:cxnLst/>
              <a:rect l="l" t="t" r="r" b="b"/>
              <a:pathLst>
                <a:path w="7350203" h="1074601">
                  <a:moveTo>
                    <a:pt x="0" y="0"/>
                  </a:moveTo>
                  <a:lnTo>
                    <a:pt x="7350203" y="0"/>
                  </a:lnTo>
                  <a:lnTo>
                    <a:pt x="7350203" y="1074601"/>
                  </a:lnTo>
                  <a:lnTo>
                    <a:pt x="0" y="1074601"/>
                  </a:lnTo>
                  <a:close/>
                </a:path>
              </a:pathLst>
            </a:custGeom>
            <a:blipFill>
              <a:blip r:embed="rId3">
                <a:alphaModFix amt="0"/>
              </a:blip>
              <a:stretch>
                <a:fillRect t="-83275" b="-83276"/>
              </a:stretch>
            </a:blipFill>
          </p:spPr>
          <p:txBody>
            <a:bodyPr/>
            <a:lstStyle/>
            <a:p>
              <a:endParaRPr lang="en-US"/>
            </a:p>
          </p:txBody>
        </p:sp>
        <p:sp>
          <p:nvSpPr>
            <p:cNvPr id="53" name="TextBox 53"/>
            <p:cNvSpPr txBox="1"/>
            <p:nvPr/>
          </p:nvSpPr>
          <p:spPr>
            <a:xfrm>
              <a:off x="0" y="0"/>
              <a:ext cx="7350201" cy="1074606"/>
            </a:xfrm>
            <a:prstGeom prst="rect">
              <a:avLst/>
            </a:prstGeom>
          </p:spPr>
          <p:txBody>
            <a:bodyPr lIns="0" tIns="0" rIns="0" bIns="0" rtlCol="0" anchor="ctr"/>
            <a:lstStyle/>
            <a:p>
              <a:pPr algn="l">
                <a:lnSpc>
                  <a:spcPts val="2767"/>
                </a:lnSpc>
              </a:pPr>
              <a:r>
                <a:rPr lang="en-US" sz="2305" b="1">
                  <a:solidFill>
                    <a:srgbClr val="0B2E4A"/>
                  </a:solidFill>
                  <a:latin typeface="Aptos Bold"/>
                  <a:ea typeface="Aptos Bold"/>
                  <a:cs typeface="Aptos Bold"/>
                  <a:sym typeface="Aptos Bold"/>
                </a:rPr>
                <a:t>Incomplete materials</a:t>
              </a:r>
            </a:p>
          </p:txBody>
        </p:sp>
      </p:grpSp>
      <p:grpSp>
        <p:nvGrpSpPr>
          <p:cNvPr id="54" name="Group 54"/>
          <p:cNvGrpSpPr/>
          <p:nvPr/>
        </p:nvGrpSpPr>
        <p:grpSpPr>
          <a:xfrm>
            <a:off x="7022592" y="6312332"/>
            <a:ext cx="10067182" cy="805954"/>
            <a:chOff x="0" y="0"/>
            <a:chExt cx="13422909" cy="1074606"/>
          </a:xfrm>
        </p:grpSpPr>
        <p:sp>
          <p:nvSpPr>
            <p:cNvPr id="55" name="Freeform 55"/>
            <p:cNvSpPr/>
            <p:nvPr/>
          </p:nvSpPr>
          <p:spPr>
            <a:xfrm>
              <a:off x="0" y="0"/>
              <a:ext cx="13422906" cy="1074601"/>
            </a:xfrm>
            <a:custGeom>
              <a:avLst/>
              <a:gdLst/>
              <a:ahLst/>
              <a:cxnLst/>
              <a:rect l="l" t="t" r="r" b="b"/>
              <a:pathLst>
                <a:path w="13422906" h="1074601">
                  <a:moveTo>
                    <a:pt x="0" y="0"/>
                  </a:moveTo>
                  <a:lnTo>
                    <a:pt x="13422906" y="0"/>
                  </a:lnTo>
                  <a:lnTo>
                    <a:pt x="13422906" y="1074601"/>
                  </a:lnTo>
                  <a:lnTo>
                    <a:pt x="0" y="1074601"/>
                  </a:lnTo>
                  <a:close/>
                </a:path>
              </a:pathLst>
            </a:custGeom>
            <a:blipFill>
              <a:blip r:embed="rId3">
                <a:alphaModFix amt="0"/>
              </a:blip>
              <a:stretch>
                <a:fillRect t="-193388" b="-193389"/>
              </a:stretch>
            </a:blipFill>
          </p:spPr>
          <p:txBody>
            <a:bodyPr/>
            <a:lstStyle/>
            <a:p>
              <a:endParaRPr lang="en-US"/>
            </a:p>
          </p:txBody>
        </p:sp>
        <p:sp>
          <p:nvSpPr>
            <p:cNvPr id="56" name="TextBox 56"/>
            <p:cNvSpPr txBox="1"/>
            <p:nvPr/>
          </p:nvSpPr>
          <p:spPr>
            <a:xfrm>
              <a:off x="0" y="0"/>
              <a:ext cx="13422909" cy="1074606"/>
            </a:xfrm>
            <a:prstGeom prst="rect">
              <a:avLst/>
            </a:prstGeom>
          </p:spPr>
          <p:txBody>
            <a:bodyPr lIns="0" tIns="0" rIns="0" bIns="0" rtlCol="0" anchor="ctr"/>
            <a:lstStyle/>
            <a:p>
              <a:pPr algn="l">
                <a:lnSpc>
                  <a:spcPts val="2731"/>
                </a:lnSpc>
              </a:pPr>
              <a:r>
                <a:rPr lang="en-US" sz="2275">
                  <a:solidFill>
                    <a:srgbClr val="31404A"/>
                  </a:solidFill>
                  <a:latin typeface="Aptos"/>
                  <a:ea typeface="Aptos"/>
                  <a:cs typeface="Aptos"/>
                  <a:sym typeface="Aptos"/>
                </a:rPr>
                <a:t>Review requirements, submit all attachments, and proofread.</a:t>
              </a:r>
            </a:p>
          </p:txBody>
        </p:sp>
      </p:grpSp>
      <p:grpSp>
        <p:nvGrpSpPr>
          <p:cNvPr id="57" name="Group 57"/>
          <p:cNvGrpSpPr/>
          <p:nvPr/>
        </p:nvGrpSpPr>
        <p:grpSpPr>
          <a:xfrm>
            <a:off x="1024738" y="7182155"/>
            <a:ext cx="16275701" cy="952757"/>
            <a:chOff x="0" y="0"/>
            <a:chExt cx="21700934" cy="1270343"/>
          </a:xfrm>
        </p:grpSpPr>
        <p:sp>
          <p:nvSpPr>
            <p:cNvPr id="58" name="Freeform 58"/>
            <p:cNvSpPr/>
            <p:nvPr/>
          </p:nvSpPr>
          <p:spPr>
            <a:xfrm>
              <a:off x="0" y="0"/>
              <a:ext cx="21700871" cy="1270381"/>
            </a:xfrm>
            <a:custGeom>
              <a:avLst/>
              <a:gdLst/>
              <a:ahLst/>
              <a:cxnLst/>
              <a:rect l="l" t="t" r="r" b="b"/>
              <a:pathLst>
                <a:path w="21700871" h="1270381">
                  <a:moveTo>
                    <a:pt x="0" y="0"/>
                  </a:moveTo>
                  <a:lnTo>
                    <a:pt x="21700871" y="0"/>
                  </a:lnTo>
                  <a:lnTo>
                    <a:pt x="21700871" y="1270381"/>
                  </a:lnTo>
                  <a:lnTo>
                    <a:pt x="0" y="1270381"/>
                  </a:lnTo>
                  <a:close/>
                </a:path>
              </a:pathLst>
            </a:custGeom>
            <a:solidFill>
              <a:srgbClr val="F2F9FC"/>
            </a:solidFill>
            <a:ln w="9532" cap="sq">
              <a:solidFill>
                <a:srgbClr val="DDEBF2"/>
              </a:solidFill>
              <a:prstDash val="solid"/>
              <a:miter/>
            </a:ln>
          </p:spPr>
          <p:txBody>
            <a:bodyPr/>
            <a:lstStyle/>
            <a:p>
              <a:endParaRPr lang="en-US"/>
            </a:p>
          </p:txBody>
        </p:sp>
      </p:grpSp>
      <p:grpSp>
        <p:nvGrpSpPr>
          <p:cNvPr id="59" name="Group 59"/>
          <p:cNvGrpSpPr/>
          <p:nvPr/>
        </p:nvGrpSpPr>
        <p:grpSpPr>
          <a:xfrm>
            <a:off x="1235402" y="7283006"/>
            <a:ext cx="5512651" cy="805954"/>
            <a:chOff x="0" y="0"/>
            <a:chExt cx="7350201" cy="1074606"/>
          </a:xfrm>
        </p:grpSpPr>
        <p:sp>
          <p:nvSpPr>
            <p:cNvPr id="60" name="Freeform 60"/>
            <p:cNvSpPr/>
            <p:nvPr/>
          </p:nvSpPr>
          <p:spPr>
            <a:xfrm>
              <a:off x="0" y="0"/>
              <a:ext cx="7350203" cy="1074601"/>
            </a:xfrm>
            <a:custGeom>
              <a:avLst/>
              <a:gdLst/>
              <a:ahLst/>
              <a:cxnLst/>
              <a:rect l="l" t="t" r="r" b="b"/>
              <a:pathLst>
                <a:path w="7350203" h="1074601">
                  <a:moveTo>
                    <a:pt x="0" y="0"/>
                  </a:moveTo>
                  <a:lnTo>
                    <a:pt x="7350203" y="0"/>
                  </a:lnTo>
                  <a:lnTo>
                    <a:pt x="7350203" y="1074601"/>
                  </a:lnTo>
                  <a:lnTo>
                    <a:pt x="0" y="1074601"/>
                  </a:lnTo>
                  <a:close/>
                </a:path>
              </a:pathLst>
            </a:custGeom>
            <a:blipFill>
              <a:blip r:embed="rId3">
                <a:alphaModFix amt="0"/>
              </a:blip>
              <a:stretch>
                <a:fillRect t="-83275" b="-83276"/>
              </a:stretch>
            </a:blipFill>
          </p:spPr>
          <p:txBody>
            <a:bodyPr/>
            <a:lstStyle/>
            <a:p>
              <a:endParaRPr lang="en-US"/>
            </a:p>
          </p:txBody>
        </p:sp>
        <p:sp>
          <p:nvSpPr>
            <p:cNvPr id="61" name="TextBox 61"/>
            <p:cNvSpPr txBox="1"/>
            <p:nvPr/>
          </p:nvSpPr>
          <p:spPr>
            <a:xfrm>
              <a:off x="0" y="0"/>
              <a:ext cx="7350201" cy="1074606"/>
            </a:xfrm>
            <a:prstGeom prst="rect">
              <a:avLst/>
            </a:prstGeom>
          </p:spPr>
          <p:txBody>
            <a:bodyPr lIns="0" tIns="0" rIns="0" bIns="0" rtlCol="0" anchor="ctr"/>
            <a:lstStyle/>
            <a:p>
              <a:pPr algn="l">
                <a:lnSpc>
                  <a:spcPts val="2767"/>
                </a:lnSpc>
              </a:pPr>
              <a:r>
                <a:rPr lang="en-US" sz="2305" b="1">
                  <a:solidFill>
                    <a:srgbClr val="0B2E4A"/>
                  </a:solidFill>
                  <a:latin typeface="Aptos Bold"/>
                  <a:ea typeface="Aptos Bold"/>
                  <a:cs typeface="Aptos Bold"/>
                  <a:sym typeface="Aptos Bold"/>
                </a:rPr>
                <a:t>Poor HMIS or performance data</a:t>
              </a:r>
            </a:p>
          </p:txBody>
        </p:sp>
      </p:grpSp>
      <p:grpSp>
        <p:nvGrpSpPr>
          <p:cNvPr id="62" name="Group 62"/>
          <p:cNvGrpSpPr/>
          <p:nvPr/>
        </p:nvGrpSpPr>
        <p:grpSpPr>
          <a:xfrm>
            <a:off x="7022592" y="7283006"/>
            <a:ext cx="10067182" cy="805954"/>
            <a:chOff x="0" y="0"/>
            <a:chExt cx="13422909" cy="1074606"/>
          </a:xfrm>
        </p:grpSpPr>
        <p:sp>
          <p:nvSpPr>
            <p:cNvPr id="63" name="Freeform 63"/>
            <p:cNvSpPr/>
            <p:nvPr/>
          </p:nvSpPr>
          <p:spPr>
            <a:xfrm>
              <a:off x="0" y="0"/>
              <a:ext cx="13422906" cy="1074601"/>
            </a:xfrm>
            <a:custGeom>
              <a:avLst/>
              <a:gdLst/>
              <a:ahLst/>
              <a:cxnLst/>
              <a:rect l="l" t="t" r="r" b="b"/>
              <a:pathLst>
                <a:path w="13422906" h="1074601">
                  <a:moveTo>
                    <a:pt x="0" y="0"/>
                  </a:moveTo>
                  <a:lnTo>
                    <a:pt x="13422906" y="0"/>
                  </a:lnTo>
                  <a:lnTo>
                    <a:pt x="13422906" y="1074601"/>
                  </a:lnTo>
                  <a:lnTo>
                    <a:pt x="0" y="1074601"/>
                  </a:lnTo>
                  <a:close/>
                </a:path>
              </a:pathLst>
            </a:custGeom>
            <a:blipFill>
              <a:blip r:embed="rId3">
                <a:alphaModFix amt="0"/>
              </a:blip>
              <a:stretch>
                <a:fillRect t="-193388" b="-193389"/>
              </a:stretch>
            </a:blipFill>
          </p:spPr>
          <p:txBody>
            <a:bodyPr/>
            <a:lstStyle/>
            <a:p>
              <a:endParaRPr lang="en-US"/>
            </a:p>
          </p:txBody>
        </p:sp>
        <p:sp>
          <p:nvSpPr>
            <p:cNvPr id="64" name="TextBox 64"/>
            <p:cNvSpPr txBox="1"/>
            <p:nvPr/>
          </p:nvSpPr>
          <p:spPr>
            <a:xfrm>
              <a:off x="0" y="0"/>
              <a:ext cx="13422909" cy="1074606"/>
            </a:xfrm>
            <a:prstGeom prst="rect">
              <a:avLst/>
            </a:prstGeom>
          </p:spPr>
          <p:txBody>
            <a:bodyPr lIns="0" tIns="0" rIns="0" bIns="0" rtlCol="0" anchor="ctr"/>
            <a:lstStyle/>
            <a:p>
              <a:pPr algn="l">
                <a:lnSpc>
                  <a:spcPts val="2731"/>
                </a:lnSpc>
              </a:pPr>
              <a:r>
                <a:rPr lang="en-US" sz="2275" dirty="0">
                  <a:solidFill>
                    <a:srgbClr val="31404A"/>
                  </a:solidFill>
                  <a:latin typeface="Aptos"/>
                  <a:ea typeface="Aptos"/>
                  <a:cs typeface="Aptos"/>
                  <a:sym typeface="Aptos"/>
                </a:rPr>
                <a:t>Regularly review data quality reports and validate measures.</a:t>
              </a:r>
            </a:p>
          </p:txBody>
        </p:sp>
      </p:grpSp>
      <p:grpSp>
        <p:nvGrpSpPr>
          <p:cNvPr id="65" name="Group 65"/>
          <p:cNvGrpSpPr/>
          <p:nvPr/>
        </p:nvGrpSpPr>
        <p:grpSpPr>
          <a:xfrm>
            <a:off x="1024738" y="8152829"/>
            <a:ext cx="16275701" cy="952757"/>
            <a:chOff x="0" y="0"/>
            <a:chExt cx="21700934" cy="1270343"/>
          </a:xfrm>
        </p:grpSpPr>
        <p:sp>
          <p:nvSpPr>
            <p:cNvPr id="66" name="Freeform 66"/>
            <p:cNvSpPr/>
            <p:nvPr/>
          </p:nvSpPr>
          <p:spPr>
            <a:xfrm>
              <a:off x="0" y="0"/>
              <a:ext cx="21700871" cy="1270381"/>
            </a:xfrm>
            <a:custGeom>
              <a:avLst/>
              <a:gdLst/>
              <a:ahLst/>
              <a:cxnLst/>
              <a:rect l="l" t="t" r="r" b="b"/>
              <a:pathLst>
                <a:path w="21700871" h="1270381">
                  <a:moveTo>
                    <a:pt x="0" y="0"/>
                  </a:moveTo>
                  <a:lnTo>
                    <a:pt x="21700871" y="0"/>
                  </a:lnTo>
                  <a:lnTo>
                    <a:pt x="21700871" y="1270381"/>
                  </a:lnTo>
                  <a:lnTo>
                    <a:pt x="0" y="1270381"/>
                  </a:lnTo>
                  <a:close/>
                </a:path>
              </a:pathLst>
            </a:custGeom>
            <a:solidFill>
              <a:srgbClr val="FFFFFF"/>
            </a:solidFill>
            <a:ln w="9532" cap="sq">
              <a:solidFill>
                <a:srgbClr val="DDEBF2"/>
              </a:solidFill>
              <a:prstDash val="solid"/>
              <a:miter/>
            </a:ln>
          </p:spPr>
          <p:txBody>
            <a:bodyPr/>
            <a:lstStyle/>
            <a:p>
              <a:endParaRPr lang="en-US"/>
            </a:p>
          </p:txBody>
        </p:sp>
      </p:grpSp>
      <p:grpSp>
        <p:nvGrpSpPr>
          <p:cNvPr id="67" name="Group 67"/>
          <p:cNvGrpSpPr/>
          <p:nvPr/>
        </p:nvGrpSpPr>
        <p:grpSpPr>
          <a:xfrm>
            <a:off x="1235402" y="8253679"/>
            <a:ext cx="5512651" cy="805954"/>
            <a:chOff x="0" y="0"/>
            <a:chExt cx="7350201" cy="1074606"/>
          </a:xfrm>
        </p:grpSpPr>
        <p:sp>
          <p:nvSpPr>
            <p:cNvPr id="68" name="Freeform 68"/>
            <p:cNvSpPr/>
            <p:nvPr/>
          </p:nvSpPr>
          <p:spPr>
            <a:xfrm>
              <a:off x="0" y="0"/>
              <a:ext cx="7350203" cy="1074601"/>
            </a:xfrm>
            <a:custGeom>
              <a:avLst/>
              <a:gdLst/>
              <a:ahLst/>
              <a:cxnLst/>
              <a:rect l="l" t="t" r="r" b="b"/>
              <a:pathLst>
                <a:path w="7350203" h="1074601">
                  <a:moveTo>
                    <a:pt x="0" y="0"/>
                  </a:moveTo>
                  <a:lnTo>
                    <a:pt x="7350203" y="0"/>
                  </a:lnTo>
                  <a:lnTo>
                    <a:pt x="7350203" y="1074601"/>
                  </a:lnTo>
                  <a:lnTo>
                    <a:pt x="0" y="1074601"/>
                  </a:lnTo>
                  <a:close/>
                </a:path>
              </a:pathLst>
            </a:custGeom>
            <a:blipFill>
              <a:blip r:embed="rId3">
                <a:alphaModFix amt="0"/>
              </a:blip>
              <a:stretch>
                <a:fillRect t="-83275" b="-83276"/>
              </a:stretch>
            </a:blipFill>
          </p:spPr>
          <p:txBody>
            <a:bodyPr/>
            <a:lstStyle/>
            <a:p>
              <a:endParaRPr lang="en-US"/>
            </a:p>
          </p:txBody>
        </p:sp>
        <p:sp>
          <p:nvSpPr>
            <p:cNvPr id="69" name="TextBox 69"/>
            <p:cNvSpPr txBox="1"/>
            <p:nvPr/>
          </p:nvSpPr>
          <p:spPr>
            <a:xfrm>
              <a:off x="0" y="0"/>
              <a:ext cx="7350201" cy="1074606"/>
            </a:xfrm>
            <a:prstGeom prst="rect">
              <a:avLst/>
            </a:prstGeom>
          </p:spPr>
          <p:txBody>
            <a:bodyPr lIns="0" tIns="0" rIns="0" bIns="0" rtlCol="0" anchor="ctr"/>
            <a:lstStyle/>
            <a:p>
              <a:pPr algn="l">
                <a:lnSpc>
                  <a:spcPts val="2767"/>
                </a:lnSpc>
              </a:pPr>
              <a:r>
                <a:rPr lang="en-US" sz="2305" b="1" dirty="0">
                  <a:solidFill>
                    <a:srgbClr val="0B2E4A"/>
                  </a:solidFill>
                  <a:latin typeface="Aptos Bold"/>
                  <a:ea typeface="Aptos Bold"/>
                  <a:cs typeface="Aptos Bold"/>
                  <a:sym typeface="Aptos Bold"/>
                </a:rPr>
                <a:t>Missing deadlines or follow-ups</a:t>
              </a:r>
            </a:p>
          </p:txBody>
        </p:sp>
      </p:grpSp>
      <p:grpSp>
        <p:nvGrpSpPr>
          <p:cNvPr id="70" name="Group 70"/>
          <p:cNvGrpSpPr/>
          <p:nvPr/>
        </p:nvGrpSpPr>
        <p:grpSpPr>
          <a:xfrm>
            <a:off x="7022592" y="8253679"/>
            <a:ext cx="10067182" cy="805954"/>
            <a:chOff x="0" y="0"/>
            <a:chExt cx="13422909" cy="1074606"/>
          </a:xfrm>
        </p:grpSpPr>
        <p:sp>
          <p:nvSpPr>
            <p:cNvPr id="71" name="Freeform 71"/>
            <p:cNvSpPr/>
            <p:nvPr/>
          </p:nvSpPr>
          <p:spPr>
            <a:xfrm>
              <a:off x="0" y="0"/>
              <a:ext cx="13422906" cy="1074601"/>
            </a:xfrm>
            <a:custGeom>
              <a:avLst/>
              <a:gdLst/>
              <a:ahLst/>
              <a:cxnLst/>
              <a:rect l="l" t="t" r="r" b="b"/>
              <a:pathLst>
                <a:path w="13422906" h="1074601">
                  <a:moveTo>
                    <a:pt x="0" y="0"/>
                  </a:moveTo>
                  <a:lnTo>
                    <a:pt x="13422906" y="0"/>
                  </a:lnTo>
                  <a:lnTo>
                    <a:pt x="13422906" y="1074601"/>
                  </a:lnTo>
                  <a:lnTo>
                    <a:pt x="0" y="1074601"/>
                  </a:lnTo>
                  <a:close/>
                </a:path>
              </a:pathLst>
            </a:custGeom>
            <a:blipFill>
              <a:blip r:embed="rId3">
                <a:alphaModFix amt="0"/>
              </a:blip>
              <a:stretch>
                <a:fillRect t="-193388" b="-193389"/>
              </a:stretch>
            </a:blipFill>
          </p:spPr>
          <p:txBody>
            <a:bodyPr/>
            <a:lstStyle/>
            <a:p>
              <a:endParaRPr lang="en-US"/>
            </a:p>
          </p:txBody>
        </p:sp>
        <p:sp>
          <p:nvSpPr>
            <p:cNvPr id="72" name="TextBox 72"/>
            <p:cNvSpPr txBox="1"/>
            <p:nvPr/>
          </p:nvSpPr>
          <p:spPr>
            <a:xfrm>
              <a:off x="0" y="0"/>
              <a:ext cx="13422909" cy="1074606"/>
            </a:xfrm>
            <a:prstGeom prst="rect">
              <a:avLst/>
            </a:prstGeom>
          </p:spPr>
          <p:txBody>
            <a:bodyPr lIns="0" tIns="0" rIns="0" bIns="0" rtlCol="0" anchor="ctr"/>
            <a:lstStyle/>
            <a:p>
              <a:pPr algn="l">
                <a:lnSpc>
                  <a:spcPts val="2731"/>
                </a:lnSpc>
              </a:pPr>
              <a:r>
                <a:rPr lang="en-US" sz="2275" dirty="0">
                  <a:solidFill>
                    <a:srgbClr val="31404A"/>
                  </a:solidFill>
                  <a:latin typeface="Aptos"/>
                  <a:ea typeface="Aptos"/>
                  <a:cs typeface="Aptos"/>
                  <a:sym typeface="Aptos"/>
                </a:rPr>
                <a:t>Monitor communications and respond promptly to clarification requests.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SESSION ROADMAP</a:t>
              </a:r>
            </a:p>
          </p:txBody>
        </p:sp>
      </p:grpSp>
      <p:grpSp>
        <p:nvGrpSpPr>
          <p:cNvPr id="12" name="Group 12"/>
          <p:cNvGrpSpPr/>
          <p:nvPr/>
        </p:nvGrpSpPr>
        <p:grpSpPr>
          <a:xfrm>
            <a:off x="892235" y="1043235"/>
            <a:ext cx="16334804" cy="851059"/>
            <a:chOff x="0" y="0"/>
            <a:chExt cx="21779738" cy="1134745"/>
          </a:xfrm>
        </p:grpSpPr>
        <p:sp>
          <p:nvSpPr>
            <p:cNvPr id="13" name="Freeform 13"/>
            <p:cNvSpPr/>
            <p:nvPr/>
          </p:nvSpPr>
          <p:spPr>
            <a:xfrm>
              <a:off x="0" y="0"/>
              <a:ext cx="21779736" cy="1134743"/>
            </a:xfrm>
            <a:custGeom>
              <a:avLst/>
              <a:gdLst/>
              <a:ahLst/>
              <a:cxnLst/>
              <a:rect l="l" t="t" r="r" b="b"/>
              <a:pathLst>
                <a:path w="21779736" h="1134743">
                  <a:moveTo>
                    <a:pt x="0" y="0"/>
                  </a:moveTo>
                  <a:lnTo>
                    <a:pt x="21779736" y="0"/>
                  </a:lnTo>
                  <a:lnTo>
                    <a:pt x="21779736" y="1134743"/>
                  </a:lnTo>
                  <a:lnTo>
                    <a:pt x="0" y="1134743"/>
                  </a:lnTo>
                  <a:close/>
                </a:path>
              </a:pathLst>
            </a:custGeom>
            <a:blipFill>
              <a:blip r:embed="rId3">
                <a:alphaModFix amt="0"/>
              </a:blip>
              <a:stretch>
                <a:fillRect t="-323986" b="-323987"/>
              </a:stretch>
            </a:blipFill>
          </p:spPr>
          <p:txBody>
            <a:bodyPr/>
            <a:lstStyle/>
            <a:p>
              <a:endParaRPr lang="en-US"/>
            </a:p>
          </p:txBody>
        </p:sp>
        <p:sp>
          <p:nvSpPr>
            <p:cNvPr id="14" name="TextBox 14"/>
            <p:cNvSpPr txBox="1"/>
            <p:nvPr/>
          </p:nvSpPr>
          <p:spPr>
            <a:xfrm>
              <a:off x="0" y="0"/>
              <a:ext cx="21779738" cy="1134745"/>
            </a:xfrm>
            <a:prstGeom prst="rect">
              <a:avLst/>
            </a:prstGeom>
          </p:spPr>
          <p:txBody>
            <a:bodyPr lIns="0" tIns="0" rIns="0" bIns="0" rtlCol="0" anchor="ctr"/>
            <a:lstStyle/>
            <a:p>
              <a:pPr algn="l">
                <a:lnSpc>
                  <a:spcPts val="4143"/>
                </a:lnSpc>
              </a:pPr>
              <a:r>
                <a:rPr lang="en-US" sz="3452" b="1">
                  <a:solidFill>
                    <a:srgbClr val="0B2E4A"/>
                  </a:solidFill>
                  <a:latin typeface="Aptos Bold"/>
                  <a:ea typeface="Aptos Bold"/>
                  <a:cs typeface="Aptos Bold"/>
                  <a:sym typeface="Aptos Bold"/>
                </a:rPr>
                <a:t>Today’s Agenda</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19975" y="2529916"/>
            <a:ext cx="7976393" cy="1568199"/>
            <a:chOff x="0" y="0"/>
            <a:chExt cx="10183190" cy="2002066"/>
          </a:xfrm>
        </p:grpSpPr>
        <p:sp>
          <p:nvSpPr>
            <p:cNvPr id="18" name="Freeform 18"/>
            <p:cNvSpPr/>
            <p:nvPr/>
          </p:nvSpPr>
          <p:spPr>
            <a:xfrm>
              <a:off x="0" y="0"/>
              <a:ext cx="10183241" cy="2002155"/>
            </a:xfrm>
            <a:custGeom>
              <a:avLst/>
              <a:gdLst/>
              <a:ahLst/>
              <a:cxnLst/>
              <a:rect l="l" t="t" r="r" b="b"/>
              <a:pathLst>
                <a:path w="10183241" h="2002155">
                  <a:moveTo>
                    <a:pt x="0" y="148336"/>
                  </a:moveTo>
                  <a:cubicBezTo>
                    <a:pt x="0" y="66421"/>
                    <a:pt x="66421" y="0"/>
                    <a:pt x="148336" y="0"/>
                  </a:cubicBezTo>
                  <a:lnTo>
                    <a:pt x="10034905" y="0"/>
                  </a:lnTo>
                  <a:cubicBezTo>
                    <a:pt x="10116820" y="0"/>
                    <a:pt x="10183241" y="66421"/>
                    <a:pt x="10183241" y="148336"/>
                  </a:cubicBezTo>
                  <a:lnTo>
                    <a:pt x="10183241" y="1853819"/>
                  </a:lnTo>
                  <a:cubicBezTo>
                    <a:pt x="10183241" y="1935734"/>
                    <a:pt x="10116820" y="2002155"/>
                    <a:pt x="10034905" y="2002155"/>
                  </a:cubicBezTo>
                  <a:lnTo>
                    <a:pt x="148336" y="2002155"/>
                  </a:lnTo>
                  <a:cubicBezTo>
                    <a:pt x="66421" y="2002028"/>
                    <a:pt x="0" y="1935734"/>
                    <a:pt x="0" y="185381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19" name="Group 19"/>
          <p:cNvGrpSpPr/>
          <p:nvPr/>
        </p:nvGrpSpPr>
        <p:grpSpPr>
          <a:xfrm>
            <a:off x="1019975" y="2529916"/>
            <a:ext cx="120259" cy="1568199"/>
            <a:chOff x="0" y="0"/>
            <a:chExt cx="153530" cy="2002066"/>
          </a:xfrm>
        </p:grpSpPr>
        <p:sp>
          <p:nvSpPr>
            <p:cNvPr id="20" name="Freeform 20"/>
            <p:cNvSpPr/>
            <p:nvPr/>
          </p:nvSpPr>
          <p:spPr>
            <a:xfrm>
              <a:off x="0" y="0"/>
              <a:ext cx="153543" cy="2002028"/>
            </a:xfrm>
            <a:custGeom>
              <a:avLst/>
              <a:gdLst/>
              <a:ahLst/>
              <a:cxnLst/>
              <a:rect l="l" t="t" r="r" b="b"/>
              <a:pathLst>
                <a:path w="153543" h="2002028">
                  <a:moveTo>
                    <a:pt x="0" y="0"/>
                  </a:moveTo>
                  <a:lnTo>
                    <a:pt x="153543" y="0"/>
                  </a:lnTo>
                  <a:lnTo>
                    <a:pt x="153543" y="2002028"/>
                  </a:lnTo>
                  <a:lnTo>
                    <a:pt x="0" y="2002028"/>
                  </a:lnTo>
                  <a:close/>
                </a:path>
              </a:pathLst>
            </a:custGeom>
            <a:solidFill>
              <a:srgbClr val="0A66B7"/>
            </a:solidFill>
            <a:ln w="19065" cap="sq">
              <a:solidFill>
                <a:srgbClr val="0A66B7"/>
              </a:solidFill>
              <a:prstDash val="solid"/>
              <a:miter/>
            </a:ln>
          </p:spPr>
          <p:txBody>
            <a:bodyPr/>
            <a:lstStyle/>
            <a:p>
              <a:endParaRPr lang="en-US"/>
            </a:p>
          </p:txBody>
        </p:sp>
      </p:grpSp>
      <p:grpSp>
        <p:nvGrpSpPr>
          <p:cNvPr id="21" name="Group 21"/>
          <p:cNvGrpSpPr/>
          <p:nvPr/>
        </p:nvGrpSpPr>
        <p:grpSpPr>
          <a:xfrm>
            <a:off x="1345317" y="2769240"/>
            <a:ext cx="7383047" cy="401413"/>
            <a:chOff x="0" y="0"/>
            <a:chExt cx="9425686" cy="512470"/>
          </a:xfrm>
        </p:grpSpPr>
        <p:sp>
          <p:nvSpPr>
            <p:cNvPr id="22" name="Freeform 22"/>
            <p:cNvSpPr/>
            <p:nvPr/>
          </p:nvSpPr>
          <p:spPr>
            <a:xfrm>
              <a:off x="0" y="0"/>
              <a:ext cx="9425684" cy="512464"/>
            </a:xfrm>
            <a:custGeom>
              <a:avLst/>
              <a:gdLst/>
              <a:ahLst/>
              <a:cxnLst/>
              <a:rect l="l" t="t" r="r" b="b"/>
              <a:pathLst>
                <a:path w="9425684" h="512464">
                  <a:moveTo>
                    <a:pt x="0" y="0"/>
                  </a:moveTo>
                  <a:lnTo>
                    <a:pt x="9425684" y="0"/>
                  </a:lnTo>
                  <a:lnTo>
                    <a:pt x="9425684" y="512464"/>
                  </a:lnTo>
                  <a:lnTo>
                    <a:pt x="0" y="512464"/>
                  </a:lnTo>
                  <a:close/>
                </a:path>
              </a:pathLst>
            </a:custGeom>
            <a:blipFill>
              <a:blip r:embed="rId3">
                <a:alphaModFix amt="0"/>
              </a:blip>
              <a:stretch>
                <a:fillRect t="-308385" b="-308386"/>
              </a:stretch>
            </a:blipFill>
          </p:spPr>
          <p:txBody>
            <a:bodyPr/>
            <a:lstStyle/>
            <a:p>
              <a:endParaRPr lang="en-US"/>
            </a:p>
          </p:txBody>
        </p:sp>
        <p:sp>
          <p:nvSpPr>
            <p:cNvPr id="23" name="TextBox 23"/>
            <p:cNvSpPr txBox="1"/>
            <p:nvPr/>
          </p:nvSpPr>
          <p:spPr>
            <a:xfrm>
              <a:off x="0" y="0"/>
              <a:ext cx="9425686" cy="512470"/>
            </a:xfrm>
            <a:prstGeom prst="rect">
              <a:avLst/>
            </a:prstGeom>
          </p:spPr>
          <p:txBody>
            <a:bodyPr lIns="0" tIns="0" rIns="0" bIns="0" rtlCol="0" anchor="ctr"/>
            <a:lstStyle/>
            <a:p>
              <a:pPr algn="l">
                <a:lnSpc>
                  <a:spcPts val="2161"/>
                </a:lnSpc>
              </a:pPr>
              <a:r>
                <a:rPr lang="en-US" sz="1801" b="1">
                  <a:solidFill>
                    <a:srgbClr val="0B2E4A"/>
                  </a:solidFill>
                  <a:latin typeface="Aptos Bold"/>
                  <a:ea typeface="Aptos Bold"/>
                  <a:cs typeface="Aptos Bold"/>
                  <a:sym typeface="Aptos Bold"/>
                </a:rPr>
                <a:t>FY2026 NOFO Overview</a:t>
              </a:r>
            </a:p>
          </p:txBody>
        </p:sp>
      </p:grpSp>
      <p:grpSp>
        <p:nvGrpSpPr>
          <p:cNvPr id="24" name="Group 24"/>
          <p:cNvGrpSpPr/>
          <p:nvPr/>
        </p:nvGrpSpPr>
        <p:grpSpPr>
          <a:xfrm>
            <a:off x="1345317" y="3328345"/>
            <a:ext cx="7383047" cy="544771"/>
            <a:chOff x="0" y="0"/>
            <a:chExt cx="9425686" cy="695490"/>
          </a:xfrm>
        </p:grpSpPr>
        <p:sp>
          <p:nvSpPr>
            <p:cNvPr id="25" name="Freeform 25"/>
            <p:cNvSpPr/>
            <p:nvPr/>
          </p:nvSpPr>
          <p:spPr>
            <a:xfrm>
              <a:off x="0" y="0"/>
              <a:ext cx="9425684" cy="695487"/>
            </a:xfrm>
            <a:custGeom>
              <a:avLst/>
              <a:gdLst/>
              <a:ahLst/>
              <a:cxnLst/>
              <a:rect l="l" t="t" r="r" b="b"/>
              <a:pathLst>
                <a:path w="9425684" h="695487">
                  <a:moveTo>
                    <a:pt x="0" y="0"/>
                  </a:moveTo>
                  <a:lnTo>
                    <a:pt x="9425684" y="0"/>
                  </a:lnTo>
                  <a:lnTo>
                    <a:pt x="9425684" y="695487"/>
                  </a:lnTo>
                  <a:lnTo>
                    <a:pt x="0" y="695487"/>
                  </a:lnTo>
                  <a:close/>
                </a:path>
              </a:pathLst>
            </a:custGeom>
            <a:blipFill>
              <a:blip r:embed="rId3">
                <a:alphaModFix amt="0"/>
              </a:blip>
              <a:stretch>
                <a:fillRect t="-214073" b="-214073"/>
              </a:stretch>
            </a:blipFill>
          </p:spPr>
          <p:txBody>
            <a:bodyPr/>
            <a:lstStyle/>
            <a:p>
              <a:endParaRPr lang="en-US"/>
            </a:p>
          </p:txBody>
        </p:sp>
        <p:sp>
          <p:nvSpPr>
            <p:cNvPr id="26" name="TextBox 26"/>
            <p:cNvSpPr txBox="1"/>
            <p:nvPr/>
          </p:nvSpPr>
          <p:spPr>
            <a:xfrm>
              <a:off x="0" y="0"/>
              <a:ext cx="9425686" cy="695490"/>
            </a:xfrm>
            <a:prstGeom prst="rect">
              <a:avLst/>
            </a:prstGeom>
          </p:spPr>
          <p:txBody>
            <a:bodyPr lIns="0" tIns="0" rIns="0" bIns="0" rtlCol="0" anchor="ctr"/>
            <a:lstStyle/>
            <a:p>
              <a:pPr algn="l">
                <a:lnSpc>
                  <a:spcPts val="2491"/>
                </a:lnSpc>
              </a:pPr>
              <a:r>
                <a:rPr lang="en-US" sz="2076" dirty="0">
                  <a:solidFill>
                    <a:srgbClr val="31404A"/>
                  </a:solidFill>
                  <a:latin typeface="Aptos"/>
                  <a:ea typeface="Aptos"/>
                  <a:cs typeface="Aptos"/>
                  <a:sym typeface="Aptos"/>
                </a:rPr>
                <a:t>Purpose, funding, and timeline</a:t>
              </a:r>
            </a:p>
          </p:txBody>
        </p:sp>
      </p:grpSp>
      <p:grpSp>
        <p:nvGrpSpPr>
          <p:cNvPr id="27" name="Group 27"/>
          <p:cNvGrpSpPr/>
          <p:nvPr/>
        </p:nvGrpSpPr>
        <p:grpSpPr>
          <a:xfrm>
            <a:off x="1019975" y="4608635"/>
            <a:ext cx="7976393" cy="1568199"/>
            <a:chOff x="0" y="0"/>
            <a:chExt cx="10183190" cy="2002066"/>
          </a:xfrm>
        </p:grpSpPr>
        <p:sp>
          <p:nvSpPr>
            <p:cNvPr id="28" name="Freeform 28"/>
            <p:cNvSpPr/>
            <p:nvPr/>
          </p:nvSpPr>
          <p:spPr>
            <a:xfrm>
              <a:off x="0" y="0"/>
              <a:ext cx="10183241" cy="2002155"/>
            </a:xfrm>
            <a:custGeom>
              <a:avLst/>
              <a:gdLst/>
              <a:ahLst/>
              <a:cxnLst/>
              <a:rect l="l" t="t" r="r" b="b"/>
              <a:pathLst>
                <a:path w="10183241" h="2002155">
                  <a:moveTo>
                    <a:pt x="0" y="148336"/>
                  </a:moveTo>
                  <a:cubicBezTo>
                    <a:pt x="0" y="66421"/>
                    <a:pt x="66421" y="0"/>
                    <a:pt x="148336" y="0"/>
                  </a:cubicBezTo>
                  <a:lnTo>
                    <a:pt x="10034905" y="0"/>
                  </a:lnTo>
                  <a:cubicBezTo>
                    <a:pt x="10116820" y="0"/>
                    <a:pt x="10183241" y="66421"/>
                    <a:pt x="10183241" y="148336"/>
                  </a:cubicBezTo>
                  <a:lnTo>
                    <a:pt x="10183241" y="1853819"/>
                  </a:lnTo>
                  <a:cubicBezTo>
                    <a:pt x="10183241" y="1935734"/>
                    <a:pt x="10116820" y="2002155"/>
                    <a:pt x="10034905" y="2002155"/>
                  </a:cubicBezTo>
                  <a:lnTo>
                    <a:pt x="148336" y="2002155"/>
                  </a:lnTo>
                  <a:cubicBezTo>
                    <a:pt x="66421" y="2002028"/>
                    <a:pt x="0" y="1935734"/>
                    <a:pt x="0" y="185381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9" name="Group 29"/>
          <p:cNvGrpSpPr/>
          <p:nvPr/>
        </p:nvGrpSpPr>
        <p:grpSpPr>
          <a:xfrm>
            <a:off x="1019975" y="4608635"/>
            <a:ext cx="120259" cy="1568199"/>
            <a:chOff x="0" y="0"/>
            <a:chExt cx="153530" cy="2002066"/>
          </a:xfrm>
        </p:grpSpPr>
        <p:sp>
          <p:nvSpPr>
            <p:cNvPr id="30" name="Freeform 30"/>
            <p:cNvSpPr/>
            <p:nvPr/>
          </p:nvSpPr>
          <p:spPr>
            <a:xfrm>
              <a:off x="0" y="0"/>
              <a:ext cx="153543" cy="2002028"/>
            </a:xfrm>
            <a:custGeom>
              <a:avLst/>
              <a:gdLst/>
              <a:ahLst/>
              <a:cxnLst/>
              <a:rect l="l" t="t" r="r" b="b"/>
              <a:pathLst>
                <a:path w="153543" h="2002028">
                  <a:moveTo>
                    <a:pt x="0" y="0"/>
                  </a:moveTo>
                  <a:lnTo>
                    <a:pt x="153543" y="0"/>
                  </a:lnTo>
                  <a:lnTo>
                    <a:pt x="153543" y="2002028"/>
                  </a:lnTo>
                  <a:lnTo>
                    <a:pt x="0" y="2002028"/>
                  </a:lnTo>
                  <a:close/>
                </a:path>
              </a:pathLst>
            </a:custGeom>
            <a:solidFill>
              <a:srgbClr val="2C9DA7"/>
            </a:solidFill>
            <a:ln w="19065" cap="sq">
              <a:solidFill>
                <a:srgbClr val="2C9DA7"/>
              </a:solidFill>
              <a:prstDash val="solid"/>
              <a:miter/>
            </a:ln>
          </p:spPr>
          <p:txBody>
            <a:bodyPr/>
            <a:lstStyle/>
            <a:p>
              <a:endParaRPr lang="en-US"/>
            </a:p>
          </p:txBody>
        </p:sp>
      </p:grpSp>
      <p:grpSp>
        <p:nvGrpSpPr>
          <p:cNvPr id="31" name="Group 31"/>
          <p:cNvGrpSpPr/>
          <p:nvPr/>
        </p:nvGrpSpPr>
        <p:grpSpPr>
          <a:xfrm>
            <a:off x="1345317" y="4847969"/>
            <a:ext cx="7383047" cy="401413"/>
            <a:chOff x="0" y="0"/>
            <a:chExt cx="9425686" cy="512470"/>
          </a:xfrm>
        </p:grpSpPr>
        <p:sp>
          <p:nvSpPr>
            <p:cNvPr id="32" name="Freeform 32"/>
            <p:cNvSpPr/>
            <p:nvPr/>
          </p:nvSpPr>
          <p:spPr>
            <a:xfrm>
              <a:off x="0" y="0"/>
              <a:ext cx="9425684" cy="512464"/>
            </a:xfrm>
            <a:custGeom>
              <a:avLst/>
              <a:gdLst/>
              <a:ahLst/>
              <a:cxnLst/>
              <a:rect l="l" t="t" r="r" b="b"/>
              <a:pathLst>
                <a:path w="9425684" h="512464">
                  <a:moveTo>
                    <a:pt x="0" y="0"/>
                  </a:moveTo>
                  <a:lnTo>
                    <a:pt x="9425684" y="0"/>
                  </a:lnTo>
                  <a:lnTo>
                    <a:pt x="9425684" y="512464"/>
                  </a:lnTo>
                  <a:lnTo>
                    <a:pt x="0" y="512464"/>
                  </a:lnTo>
                  <a:close/>
                </a:path>
              </a:pathLst>
            </a:custGeom>
            <a:blipFill>
              <a:blip r:embed="rId3">
                <a:alphaModFix amt="0"/>
              </a:blip>
              <a:stretch>
                <a:fillRect t="-308385" b="-308386"/>
              </a:stretch>
            </a:blipFill>
          </p:spPr>
          <p:txBody>
            <a:bodyPr/>
            <a:lstStyle/>
            <a:p>
              <a:endParaRPr lang="en-US"/>
            </a:p>
          </p:txBody>
        </p:sp>
        <p:sp>
          <p:nvSpPr>
            <p:cNvPr id="33" name="TextBox 33"/>
            <p:cNvSpPr txBox="1"/>
            <p:nvPr/>
          </p:nvSpPr>
          <p:spPr>
            <a:xfrm>
              <a:off x="0" y="0"/>
              <a:ext cx="9425686" cy="512470"/>
            </a:xfrm>
            <a:prstGeom prst="rect">
              <a:avLst/>
            </a:prstGeom>
          </p:spPr>
          <p:txBody>
            <a:bodyPr lIns="0" tIns="0" rIns="0" bIns="0" rtlCol="0" anchor="ctr"/>
            <a:lstStyle/>
            <a:p>
              <a:pPr algn="l">
                <a:lnSpc>
                  <a:spcPts val="2161"/>
                </a:lnSpc>
              </a:pPr>
              <a:r>
                <a:rPr lang="en-US" sz="1801" b="1">
                  <a:solidFill>
                    <a:srgbClr val="0B2E4A"/>
                  </a:solidFill>
                  <a:latin typeface="Aptos Bold"/>
                  <a:ea typeface="Aptos Bold"/>
                  <a:cs typeface="Aptos Bold"/>
                  <a:sym typeface="Aptos Bold"/>
                </a:rPr>
                <a:t>What’s New in FY2026</a:t>
              </a:r>
            </a:p>
          </p:txBody>
        </p:sp>
      </p:grpSp>
      <p:grpSp>
        <p:nvGrpSpPr>
          <p:cNvPr id="34" name="Group 34"/>
          <p:cNvGrpSpPr/>
          <p:nvPr/>
        </p:nvGrpSpPr>
        <p:grpSpPr>
          <a:xfrm>
            <a:off x="1345317" y="5407064"/>
            <a:ext cx="7383047" cy="544771"/>
            <a:chOff x="0" y="0"/>
            <a:chExt cx="9425686" cy="695490"/>
          </a:xfrm>
        </p:grpSpPr>
        <p:sp>
          <p:nvSpPr>
            <p:cNvPr id="35" name="Freeform 35"/>
            <p:cNvSpPr/>
            <p:nvPr/>
          </p:nvSpPr>
          <p:spPr>
            <a:xfrm>
              <a:off x="0" y="0"/>
              <a:ext cx="9425684" cy="695487"/>
            </a:xfrm>
            <a:custGeom>
              <a:avLst/>
              <a:gdLst/>
              <a:ahLst/>
              <a:cxnLst/>
              <a:rect l="l" t="t" r="r" b="b"/>
              <a:pathLst>
                <a:path w="9425684" h="695487">
                  <a:moveTo>
                    <a:pt x="0" y="0"/>
                  </a:moveTo>
                  <a:lnTo>
                    <a:pt x="9425684" y="0"/>
                  </a:lnTo>
                  <a:lnTo>
                    <a:pt x="9425684" y="695487"/>
                  </a:lnTo>
                  <a:lnTo>
                    <a:pt x="0" y="695487"/>
                  </a:lnTo>
                  <a:close/>
                </a:path>
              </a:pathLst>
            </a:custGeom>
            <a:blipFill>
              <a:blip r:embed="rId3">
                <a:alphaModFix amt="0"/>
              </a:blip>
              <a:stretch>
                <a:fillRect t="-214073" b="-214073"/>
              </a:stretch>
            </a:blipFill>
          </p:spPr>
          <p:txBody>
            <a:bodyPr/>
            <a:lstStyle/>
            <a:p>
              <a:endParaRPr lang="en-US"/>
            </a:p>
          </p:txBody>
        </p:sp>
        <p:sp>
          <p:nvSpPr>
            <p:cNvPr id="36" name="TextBox 36"/>
            <p:cNvSpPr txBox="1"/>
            <p:nvPr/>
          </p:nvSpPr>
          <p:spPr>
            <a:xfrm>
              <a:off x="0" y="0"/>
              <a:ext cx="9425686" cy="695490"/>
            </a:xfrm>
            <a:prstGeom prst="rect">
              <a:avLst/>
            </a:prstGeom>
          </p:spPr>
          <p:txBody>
            <a:bodyPr lIns="0" tIns="0" rIns="0" bIns="0" rtlCol="0" anchor="ctr"/>
            <a:lstStyle/>
            <a:p>
              <a:pPr algn="l">
                <a:lnSpc>
                  <a:spcPts val="2491"/>
                </a:lnSpc>
              </a:pPr>
              <a:r>
                <a:rPr lang="en-US" sz="2076">
                  <a:solidFill>
                    <a:srgbClr val="31404A"/>
                  </a:solidFill>
                  <a:latin typeface="Aptos"/>
                  <a:ea typeface="Aptos"/>
                  <a:cs typeface="Aptos"/>
                  <a:sym typeface="Aptos"/>
                </a:rPr>
                <a:t>Policy changes, increased competition, provider strategies</a:t>
              </a:r>
            </a:p>
          </p:txBody>
        </p:sp>
      </p:grpSp>
      <p:grpSp>
        <p:nvGrpSpPr>
          <p:cNvPr id="37" name="Group 37"/>
          <p:cNvGrpSpPr/>
          <p:nvPr/>
        </p:nvGrpSpPr>
        <p:grpSpPr>
          <a:xfrm>
            <a:off x="1019975" y="6687354"/>
            <a:ext cx="7976393" cy="1568199"/>
            <a:chOff x="0" y="0"/>
            <a:chExt cx="10183190" cy="2002066"/>
          </a:xfrm>
        </p:grpSpPr>
        <p:sp>
          <p:nvSpPr>
            <p:cNvPr id="38" name="Freeform 38"/>
            <p:cNvSpPr/>
            <p:nvPr/>
          </p:nvSpPr>
          <p:spPr>
            <a:xfrm>
              <a:off x="0" y="0"/>
              <a:ext cx="10183241" cy="2002155"/>
            </a:xfrm>
            <a:custGeom>
              <a:avLst/>
              <a:gdLst/>
              <a:ahLst/>
              <a:cxnLst/>
              <a:rect l="l" t="t" r="r" b="b"/>
              <a:pathLst>
                <a:path w="10183241" h="2002155">
                  <a:moveTo>
                    <a:pt x="0" y="148336"/>
                  </a:moveTo>
                  <a:cubicBezTo>
                    <a:pt x="0" y="66421"/>
                    <a:pt x="66421" y="0"/>
                    <a:pt x="148336" y="0"/>
                  </a:cubicBezTo>
                  <a:lnTo>
                    <a:pt x="10034905" y="0"/>
                  </a:lnTo>
                  <a:cubicBezTo>
                    <a:pt x="10116820" y="0"/>
                    <a:pt x="10183241" y="66421"/>
                    <a:pt x="10183241" y="148336"/>
                  </a:cubicBezTo>
                  <a:lnTo>
                    <a:pt x="10183241" y="1853819"/>
                  </a:lnTo>
                  <a:cubicBezTo>
                    <a:pt x="10183241" y="1935734"/>
                    <a:pt x="10116820" y="2002155"/>
                    <a:pt x="10034905" y="2002155"/>
                  </a:cubicBezTo>
                  <a:lnTo>
                    <a:pt x="148336" y="2002155"/>
                  </a:lnTo>
                  <a:cubicBezTo>
                    <a:pt x="66421" y="2002028"/>
                    <a:pt x="0" y="1935734"/>
                    <a:pt x="0" y="185381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39" name="Group 39"/>
          <p:cNvGrpSpPr/>
          <p:nvPr/>
        </p:nvGrpSpPr>
        <p:grpSpPr>
          <a:xfrm>
            <a:off x="1019975" y="6687354"/>
            <a:ext cx="120259" cy="1568199"/>
            <a:chOff x="0" y="0"/>
            <a:chExt cx="153530" cy="2002066"/>
          </a:xfrm>
        </p:grpSpPr>
        <p:sp>
          <p:nvSpPr>
            <p:cNvPr id="40" name="Freeform 40"/>
            <p:cNvSpPr/>
            <p:nvPr/>
          </p:nvSpPr>
          <p:spPr>
            <a:xfrm>
              <a:off x="0" y="0"/>
              <a:ext cx="153543" cy="2002028"/>
            </a:xfrm>
            <a:custGeom>
              <a:avLst/>
              <a:gdLst/>
              <a:ahLst/>
              <a:cxnLst/>
              <a:rect l="l" t="t" r="r" b="b"/>
              <a:pathLst>
                <a:path w="153543" h="2002028">
                  <a:moveTo>
                    <a:pt x="0" y="0"/>
                  </a:moveTo>
                  <a:lnTo>
                    <a:pt x="153543" y="0"/>
                  </a:lnTo>
                  <a:lnTo>
                    <a:pt x="153543" y="2002028"/>
                  </a:lnTo>
                  <a:lnTo>
                    <a:pt x="0" y="2002028"/>
                  </a:lnTo>
                  <a:close/>
                </a:path>
              </a:pathLst>
            </a:custGeom>
            <a:solidFill>
              <a:srgbClr val="0A66B7"/>
            </a:solidFill>
            <a:ln w="19065" cap="sq">
              <a:solidFill>
                <a:srgbClr val="0A66B7"/>
              </a:solidFill>
              <a:prstDash val="solid"/>
              <a:miter/>
            </a:ln>
          </p:spPr>
          <p:txBody>
            <a:bodyPr/>
            <a:lstStyle/>
            <a:p>
              <a:endParaRPr lang="en-US"/>
            </a:p>
          </p:txBody>
        </p:sp>
      </p:grpSp>
      <p:grpSp>
        <p:nvGrpSpPr>
          <p:cNvPr id="41" name="Group 41"/>
          <p:cNvGrpSpPr/>
          <p:nvPr/>
        </p:nvGrpSpPr>
        <p:grpSpPr>
          <a:xfrm>
            <a:off x="1345317" y="6926688"/>
            <a:ext cx="7383047" cy="401413"/>
            <a:chOff x="0" y="0"/>
            <a:chExt cx="9425686" cy="512470"/>
          </a:xfrm>
        </p:grpSpPr>
        <p:sp>
          <p:nvSpPr>
            <p:cNvPr id="42" name="Freeform 42"/>
            <p:cNvSpPr/>
            <p:nvPr/>
          </p:nvSpPr>
          <p:spPr>
            <a:xfrm>
              <a:off x="0" y="0"/>
              <a:ext cx="9425684" cy="512464"/>
            </a:xfrm>
            <a:custGeom>
              <a:avLst/>
              <a:gdLst/>
              <a:ahLst/>
              <a:cxnLst/>
              <a:rect l="l" t="t" r="r" b="b"/>
              <a:pathLst>
                <a:path w="9425684" h="512464">
                  <a:moveTo>
                    <a:pt x="0" y="0"/>
                  </a:moveTo>
                  <a:lnTo>
                    <a:pt x="9425684" y="0"/>
                  </a:lnTo>
                  <a:lnTo>
                    <a:pt x="9425684" y="512464"/>
                  </a:lnTo>
                  <a:lnTo>
                    <a:pt x="0" y="512464"/>
                  </a:lnTo>
                  <a:close/>
                </a:path>
              </a:pathLst>
            </a:custGeom>
            <a:blipFill>
              <a:blip r:embed="rId3">
                <a:alphaModFix amt="0"/>
              </a:blip>
              <a:stretch>
                <a:fillRect t="-308385" b="-308386"/>
              </a:stretch>
            </a:blipFill>
          </p:spPr>
          <p:txBody>
            <a:bodyPr/>
            <a:lstStyle/>
            <a:p>
              <a:endParaRPr lang="en-US"/>
            </a:p>
          </p:txBody>
        </p:sp>
        <p:sp>
          <p:nvSpPr>
            <p:cNvPr id="43" name="TextBox 43"/>
            <p:cNvSpPr txBox="1"/>
            <p:nvPr/>
          </p:nvSpPr>
          <p:spPr>
            <a:xfrm>
              <a:off x="0" y="0"/>
              <a:ext cx="9425686" cy="512470"/>
            </a:xfrm>
            <a:prstGeom prst="rect">
              <a:avLst/>
            </a:prstGeom>
          </p:spPr>
          <p:txBody>
            <a:bodyPr lIns="0" tIns="0" rIns="0" bIns="0" rtlCol="0" anchor="ctr"/>
            <a:lstStyle/>
            <a:p>
              <a:pPr algn="l">
                <a:lnSpc>
                  <a:spcPts val="2161"/>
                </a:lnSpc>
              </a:pPr>
              <a:r>
                <a:rPr lang="en-US" sz="1801" b="1">
                  <a:solidFill>
                    <a:srgbClr val="0B2E4A"/>
                  </a:solidFill>
                  <a:latin typeface="Aptos Bold"/>
                  <a:ea typeface="Aptos Bold"/>
                  <a:cs typeface="Aptos Bold"/>
                  <a:sym typeface="Aptos Bold"/>
                </a:rPr>
                <a:t>NY-513 Rural Designation</a:t>
              </a:r>
            </a:p>
          </p:txBody>
        </p:sp>
      </p:grpSp>
      <p:grpSp>
        <p:nvGrpSpPr>
          <p:cNvPr id="44" name="Group 44"/>
          <p:cNvGrpSpPr/>
          <p:nvPr/>
        </p:nvGrpSpPr>
        <p:grpSpPr>
          <a:xfrm>
            <a:off x="1345317" y="7485793"/>
            <a:ext cx="7383047" cy="544771"/>
            <a:chOff x="0" y="0"/>
            <a:chExt cx="9425686" cy="695490"/>
          </a:xfrm>
        </p:grpSpPr>
        <p:sp>
          <p:nvSpPr>
            <p:cNvPr id="45" name="Freeform 45"/>
            <p:cNvSpPr/>
            <p:nvPr/>
          </p:nvSpPr>
          <p:spPr>
            <a:xfrm>
              <a:off x="0" y="0"/>
              <a:ext cx="9425684" cy="695487"/>
            </a:xfrm>
            <a:custGeom>
              <a:avLst/>
              <a:gdLst/>
              <a:ahLst/>
              <a:cxnLst/>
              <a:rect l="l" t="t" r="r" b="b"/>
              <a:pathLst>
                <a:path w="9425684" h="695487">
                  <a:moveTo>
                    <a:pt x="0" y="0"/>
                  </a:moveTo>
                  <a:lnTo>
                    <a:pt x="9425684" y="0"/>
                  </a:lnTo>
                  <a:lnTo>
                    <a:pt x="9425684" y="695487"/>
                  </a:lnTo>
                  <a:lnTo>
                    <a:pt x="0" y="695487"/>
                  </a:lnTo>
                  <a:close/>
                </a:path>
              </a:pathLst>
            </a:custGeom>
            <a:blipFill>
              <a:blip r:embed="rId3">
                <a:alphaModFix amt="0"/>
              </a:blip>
              <a:stretch>
                <a:fillRect t="-214073" b="-214073"/>
              </a:stretch>
            </a:blipFill>
          </p:spPr>
          <p:txBody>
            <a:bodyPr/>
            <a:lstStyle/>
            <a:p>
              <a:endParaRPr lang="en-US"/>
            </a:p>
          </p:txBody>
        </p:sp>
        <p:sp>
          <p:nvSpPr>
            <p:cNvPr id="46" name="TextBox 46"/>
            <p:cNvSpPr txBox="1"/>
            <p:nvPr/>
          </p:nvSpPr>
          <p:spPr>
            <a:xfrm>
              <a:off x="0" y="0"/>
              <a:ext cx="9425686" cy="695490"/>
            </a:xfrm>
            <a:prstGeom prst="rect">
              <a:avLst/>
            </a:prstGeom>
          </p:spPr>
          <p:txBody>
            <a:bodyPr lIns="0" tIns="0" rIns="0" bIns="0" rtlCol="0" anchor="ctr"/>
            <a:lstStyle/>
            <a:p>
              <a:pPr algn="l">
                <a:lnSpc>
                  <a:spcPts val="2491"/>
                </a:lnSpc>
              </a:pPr>
              <a:r>
                <a:rPr lang="en-US" sz="2076" dirty="0">
                  <a:solidFill>
                    <a:srgbClr val="31404A"/>
                  </a:solidFill>
                  <a:latin typeface="Aptos"/>
                  <a:ea typeface="Aptos"/>
                  <a:cs typeface="Aptos"/>
                  <a:sym typeface="Aptos"/>
                </a:rPr>
                <a:t>Why we qualify, opportunities, and what it means</a:t>
              </a:r>
            </a:p>
          </p:txBody>
        </p:sp>
      </p:grpSp>
      <p:grpSp>
        <p:nvGrpSpPr>
          <p:cNvPr id="47" name="Group 47"/>
          <p:cNvGrpSpPr/>
          <p:nvPr/>
        </p:nvGrpSpPr>
        <p:grpSpPr>
          <a:xfrm>
            <a:off x="9764934" y="2529916"/>
            <a:ext cx="7976393" cy="1568199"/>
            <a:chOff x="0" y="0"/>
            <a:chExt cx="10183190" cy="2002066"/>
          </a:xfrm>
        </p:grpSpPr>
        <p:sp>
          <p:nvSpPr>
            <p:cNvPr id="48" name="Freeform 48"/>
            <p:cNvSpPr/>
            <p:nvPr/>
          </p:nvSpPr>
          <p:spPr>
            <a:xfrm>
              <a:off x="0" y="0"/>
              <a:ext cx="10183241" cy="2002155"/>
            </a:xfrm>
            <a:custGeom>
              <a:avLst/>
              <a:gdLst/>
              <a:ahLst/>
              <a:cxnLst/>
              <a:rect l="l" t="t" r="r" b="b"/>
              <a:pathLst>
                <a:path w="10183241" h="2002155">
                  <a:moveTo>
                    <a:pt x="0" y="148336"/>
                  </a:moveTo>
                  <a:cubicBezTo>
                    <a:pt x="0" y="66421"/>
                    <a:pt x="66421" y="0"/>
                    <a:pt x="148336" y="0"/>
                  </a:cubicBezTo>
                  <a:lnTo>
                    <a:pt x="10034905" y="0"/>
                  </a:lnTo>
                  <a:cubicBezTo>
                    <a:pt x="10116820" y="0"/>
                    <a:pt x="10183241" y="66421"/>
                    <a:pt x="10183241" y="148336"/>
                  </a:cubicBezTo>
                  <a:lnTo>
                    <a:pt x="10183241" y="1853819"/>
                  </a:lnTo>
                  <a:cubicBezTo>
                    <a:pt x="10183241" y="1935734"/>
                    <a:pt x="10116820" y="2002155"/>
                    <a:pt x="10034905" y="2002155"/>
                  </a:cubicBezTo>
                  <a:lnTo>
                    <a:pt x="148336" y="2002155"/>
                  </a:lnTo>
                  <a:cubicBezTo>
                    <a:pt x="66421" y="2002028"/>
                    <a:pt x="0" y="1935734"/>
                    <a:pt x="0" y="185381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49" name="Group 49"/>
          <p:cNvGrpSpPr/>
          <p:nvPr/>
        </p:nvGrpSpPr>
        <p:grpSpPr>
          <a:xfrm>
            <a:off x="9764934" y="2529916"/>
            <a:ext cx="120259" cy="1568199"/>
            <a:chOff x="0" y="0"/>
            <a:chExt cx="153530" cy="2002066"/>
          </a:xfrm>
        </p:grpSpPr>
        <p:sp>
          <p:nvSpPr>
            <p:cNvPr id="50" name="Freeform 50"/>
            <p:cNvSpPr/>
            <p:nvPr/>
          </p:nvSpPr>
          <p:spPr>
            <a:xfrm>
              <a:off x="0" y="0"/>
              <a:ext cx="153543" cy="2002028"/>
            </a:xfrm>
            <a:custGeom>
              <a:avLst/>
              <a:gdLst/>
              <a:ahLst/>
              <a:cxnLst/>
              <a:rect l="l" t="t" r="r" b="b"/>
              <a:pathLst>
                <a:path w="153543" h="2002028">
                  <a:moveTo>
                    <a:pt x="0" y="0"/>
                  </a:moveTo>
                  <a:lnTo>
                    <a:pt x="153543" y="0"/>
                  </a:lnTo>
                  <a:lnTo>
                    <a:pt x="153543" y="2002028"/>
                  </a:lnTo>
                  <a:lnTo>
                    <a:pt x="0" y="2002028"/>
                  </a:lnTo>
                  <a:close/>
                </a:path>
              </a:pathLst>
            </a:custGeom>
            <a:solidFill>
              <a:srgbClr val="2C9DA7"/>
            </a:solidFill>
            <a:ln w="19065" cap="sq">
              <a:solidFill>
                <a:srgbClr val="2C9DA7"/>
              </a:solidFill>
              <a:prstDash val="solid"/>
              <a:miter/>
            </a:ln>
          </p:spPr>
          <p:txBody>
            <a:bodyPr/>
            <a:lstStyle/>
            <a:p>
              <a:endParaRPr lang="en-US"/>
            </a:p>
          </p:txBody>
        </p:sp>
      </p:grpSp>
      <p:grpSp>
        <p:nvGrpSpPr>
          <p:cNvPr id="51" name="Group 51"/>
          <p:cNvGrpSpPr/>
          <p:nvPr/>
        </p:nvGrpSpPr>
        <p:grpSpPr>
          <a:xfrm>
            <a:off x="10090286" y="2769240"/>
            <a:ext cx="7383047" cy="401413"/>
            <a:chOff x="0" y="0"/>
            <a:chExt cx="9425686" cy="512470"/>
          </a:xfrm>
        </p:grpSpPr>
        <p:sp>
          <p:nvSpPr>
            <p:cNvPr id="52" name="Freeform 52"/>
            <p:cNvSpPr/>
            <p:nvPr/>
          </p:nvSpPr>
          <p:spPr>
            <a:xfrm>
              <a:off x="0" y="0"/>
              <a:ext cx="9425684" cy="512464"/>
            </a:xfrm>
            <a:custGeom>
              <a:avLst/>
              <a:gdLst/>
              <a:ahLst/>
              <a:cxnLst/>
              <a:rect l="l" t="t" r="r" b="b"/>
              <a:pathLst>
                <a:path w="9425684" h="512464">
                  <a:moveTo>
                    <a:pt x="0" y="0"/>
                  </a:moveTo>
                  <a:lnTo>
                    <a:pt x="9425684" y="0"/>
                  </a:lnTo>
                  <a:lnTo>
                    <a:pt x="9425684" y="512464"/>
                  </a:lnTo>
                  <a:lnTo>
                    <a:pt x="0" y="512464"/>
                  </a:lnTo>
                  <a:close/>
                </a:path>
              </a:pathLst>
            </a:custGeom>
            <a:blipFill>
              <a:blip r:embed="rId3">
                <a:alphaModFix amt="0"/>
              </a:blip>
              <a:stretch>
                <a:fillRect t="-308385" b="-308386"/>
              </a:stretch>
            </a:blipFill>
          </p:spPr>
          <p:txBody>
            <a:bodyPr/>
            <a:lstStyle/>
            <a:p>
              <a:endParaRPr lang="en-US"/>
            </a:p>
          </p:txBody>
        </p:sp>
        <p:sp>
          <p:nvSpPr>
            <p:cNvPr id="53" name="TextBox 53"/>
            <p:cNvSpPr txBox="1"/>
            <p:nvPr/>
          </p:nvSpPr>
          <p:spPr>
            <a:xfrm>
              <a:off x="0" y="0"/>
              <a:ext cx="9425686" cy="512470"/>
            </a:xfrm>
            <a:prstGeom prst="rect">
              <a:avLst/>
            </a:prstGeom>
          </p:spPr>
          <p:txBody>
            <a:bodyPr lIns="0" tIns="0" rIns="0" bIns="0" rtlCol="0" anchor="ctr"/>
            <a:lstStyle/>
            <a:p>
              <a:pPr algn="l">
                <a:lnSpc>
                  <a:spcPts val="2161"/>
                </a:lnSpc>
              </a:pPr>
              <a:r>
                <a:rPr lang="en-US" sz="1801" b="1">
                  <a:solidFill>
                    <a:srgbClr val="0B2E4A"/>
                  </a:solidFill>
                  <a:latin typeface="Aptos Bold"/>
                  <a:ea typeface="Aptos Bold"/>
                  <a:cs typeface="Aptos Bold"/>
                  <a:sym typeface="Aptos Bold"/>
                </a:rPr>
                <a:t>Funding Opportunities</a:t>
              </a:r>
            </a:p>
          </p:txBody>
        </p:sp>
      </p:grpSp>
      <p:grpSp>
        <p:nvGrpSpPr>
          <p:cNvPr id="54" name="Group 54"/>
          <p:cNvGrpSpPr/>
          <p:nvPr/>
        </p:nvGrpSpPr>
        <p:grpSpPr>
          <a:xfrm>
            <a:off x="10090286" y="3328345"/>
            <a:ext cx="7383047" cy="544771"/>
            <a:chOff x="0" y="0"/>
            <a:chExt cx="9425686" cy="695490"/>
          </a:xfrm>
        </p:grpSpPr>
        <p:sp>
          <p:nvSpPr>
            <p:cNvPr id="55" name="Freeform 55"/>
            <p:cNvSpPr/>
            <p:nvPr/>
          </p:nvSpPr>
          <p:spPr>
            <a:xfrm>
              <a:off x="0" y="0"/>
              <a:ext cx="9425684" cy="695487"/>
            </a:xfrm>
            <a:custGeom>
              <a:avLst/>
              <a:gdLst/>
              <a:ahLst/>
              <a:cxnLst/>
              <a:rect l="l" t="t" r="r" b="b"/>
              <a:pathLst>
                <a:path w="9425684" h="695487">
                  <a:moveTo>
                    <a:pt x="0" y="0"/>
                  </a:moveTo>
                  <a:lnTo>
                    <a:pt x="9425684" y="0"/>
                  </a:lnTo>
                  <a:lnTo>
                    <a:pt x="9425684" y="695487"/>
                  </a:lnTo>
                  <a:lnTo>
                    <a:pt x="0" y="695487"/>
                  </a:lnTo>
                  <a:close/>
                </a:path>
              </a:pathLst>
            </a:custGeom>
            <a:blipFill>
              <a:blip r:embed="rId3">
                <a:alphaModFix amt="0"/>
              </a:blip>
              <a:stretch>
                <a:fillRect t="-214073" b="-214073"/>
              </a:stretch>
            </a:blipFill>
          </p:spPr>
          <p:txBody>
            <a:bodyPr/>
            <a:lstStyle/>
            <a:p>
              <a:endParaRPr lang="en-US"/>
            </a:p>
          </p:txBody>
        </p:sp>
        <p:sp>
          <p:nvSpPr>
            <p:cNvPr id="56" name="TextBox 56"/>
            <p:cNvSpPr txBox="1"/>
            <p:nvPr/>
          </p:nvSpPr>
          <p:spPr>
            <a:xfrm>
              <a:off x="0" y="0"/>
              <a:ext cx="9425686" cy="695490"/>
            </a:xfrm>
            <a:prstGeom prst="rect">
              <a:avLst/>
            </a:prstGeom>
          </p:spPr>
          <p:txBody>
            <a:bodyPr lIns="0" tIns="0" rIns="0" bIns="0" rtlCol="0" anchor="ctr"/>
            <a:lstStyle/>
            <a:p>
              <a:pPr algn="l">
                <a:lnSpc>
                  <a:spcPts val="2491"/>
                </a:lnSpc>
              </a:pPr>
              <a:r>
                <a:rPr lang="en-US" sz="2076">
                  <a:solidFill>
                    <a:srgbClr val="31404A"/>
                  </a:solidFill>
                  <a:latin typeface="Aptos"/>
                  <a:ea typeface="Aptos"/>
                  <a:cs typeface="Aptos"/>
                  <a:sym typeface="Aptos"/>
                </a:rPr>
                <a:t>Renewals, CoC Bonus, DV Bonus, planning, reallocation</a:t>
              </a:r>
            </a:p>
          </p:txBody>
        </p:sp>
      </p:grpSp>
      <p:grpSp>
        <p:nvGrpSpPr>
          <p:cNvPr id="57" name="Group 57"/>
          <p:cNvGrpSpPr/>
          <p:nvPr/>
        </p:nvGrpSpPr>
        <p:grpSpPr>
          <a:xfrm>
            <a:off x="9764934" y="4608635"/>
            <a:ext cx="7976393" cy="1568199"/>
            <a:chOff x="0" y="0"/>
            <a:chExt cx="10183190" cy="2002066"/>
          </a:xfrm>
        </p:grpSpPr>
        <p:sp>
          <p:nvSpPr>
            <p:cNvPr id="58" name="Freeform 58"/>
            <p:cNvSpPr/>
            <p:nvPr/>
          </p:nvSpPr>
          <p:spPr>
            <a:xfrm>
              <a:off x="0" y="0"/>
              <a:ext cx="10183241" cy="2002155"/>
            </a:xfrm>
            <a:custGeom>
              <a:avLst/>
              <a:gdLst/>
              <a:ahLst/>
              <a:cxnLst/>
              <a:rect l="l" t="t" r="r" b="b"/>
              <a:pathLst>
                <a:path w="10183241" h="2002155">
                  <a:moveTo>
                    <a:pt x="0" y="148336"/>
                  </a:moveTo>
                  <a:cubicBezTo>
                    <a:pt x="0" y="66421"/>
                    <a:pt x="66421" y="0"/>
                    <a:pt x="148336" y="0"/>
                  </a:cubicBezTo>
                  <a:lnTo>
                    <a:pt x="10034905" y="0"/>
                  </a:lnTo>
                  <a:cubicBezTo>
                    <a:pt x="10116820" y="0"/>
                    <a:pt x="10183241" y="66421"/>
                    <a:pt x="10183241" y="148336"/>
                  </a:cubicBezTo>
                  <a:lnTo>
                    <a:pt x="10183241" y="1853819"/>
                  </a:lnTo>
                  <a:cubicBezTo>
                    <a:pt x="10183241" y="1935734"/>
                    <a:pt x="10116820" y="2002155"/>
                    <a:pt x="10034905" y="2002155"/>
                  </a:cubicBezTo>
                  <a:lnTo>
                    <a:pt x="148336" y="2002155"/>
                  </a:lnTo>
                  <a:cubicBezTo>
                    <a:pt x="66421" y="2002028"/>
                    <a:pt x="0" y="1935734"/>
                    <a:pt x="0" y="185381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59" name="Group 59"/>
          <p:cNvGrpSpPr/>
          <p:nvPr/>
        </p:nvGrpSpPr>
        <p:grpSpPr>
          <a:xfrm>
            <a:off x="9764934" y="4608635"/>
            <a:ext cx="120259" cy="1568199"/>
            <a:chOff x="0" y="0"/>
            <a:chExt cx="153530" cy="2002066"/>
          </a:xfrm>
        </p:grpSpPr>
        <p:sp>
          <p:nvSpPr>
            <p:cNvPr id="60" name="Freeform 60"/>
            <p:cNvSpPr/>
            <p:nvPr/>
          </p:nvSpPr>
          <p:spPr>
            <a:xfrm>
              <a:off x="0" y="0"/>
              <a:ext cx="153543" cy="2002028"/>
            </a:xfrm>
            <a:custGeom>
              <a:avLst/>
              <a:gdLst/>
              <a:ahLst/>
              <a:cxnLst/>
              <a:rect l="l" t="t" r="r" b="b"/>
              <a:pathLst>
                <a:path w="153543" h="2002028">
                  <a:moveTo>
                    <a:pt x="0" y="0"/>
                  </a:moveTo>
                  <a:lnTo>
                    <a:pt x="153543" y="0"/>
                  </a:lnTo>
                  <a:lnTo>
                    <a:pt x="153543" y="2002028"/>
                  </a:lnTo>
                  <a:lnTo>
                    <a:pt x="0" y="2002028"/>
                  </a:lnTo>
                  <a:close/>
                </a:path>
              </a:pathLst>
            </a:custGeom>
            <a:solidFill>
              <a:srgbClr val="0A66B7"/>
            </a:solidFill>
            <a:ln w="19065" cap="sq">
              <a:solidFill>
                <a:srgbClr val="0A66B7"/>
              </a:solidFill>
              <a:prstDash val="solid"/>
              <a:miter/>
            </a:ln>
          </p:spPr>
          <p:txBody>
            <a:bodyPr/>
            <a:lstStyle/>
            <a:p>
              <a:endParaRPr lang="en-US"/>
            </a:p>
          </p:txBody>
        </p:sp>
      </p:grpSp>
      <p:grpSp>
        <p:nvGrpSpPr>
          <p:cNvPr id="61" name="Group 61"/>
          <p:cNvGrpSpPr/>
          <p:nvPr/>
        </p:nvGrpSpPr>
        <p:grpSpPr>
          <a:xfrm>
            <a:off x="10090286" y="4847969"/>
            <a:ext cx="7383047" cy="401413"/>
            <a:chOff x="0" y="0"/>
            <a:chExt cx="9425686" cy="512470"/>
          </a:xfrm>
        </p:grpSpPr>
        <p:sp>
          <p:nvSpPr>
            <p:cNvPr id="62" name="Freeform 62"/>
            <p:cNvSpPr/>
            <p:nvPr/>
          </p:nvSpPr>
          <p:spPr>
            <a:xfrm>
              <a:off x="0" y="0"/>
              <a:ext cx="9425684" cy="512464"/>
            </a:xfrm>
            <a:custGeom>
              <a:avLst/>
              <a:gdLst/>
              <a:ahLst/>
              <a:cxnLst/>
              <a:rect l="l" t="t" r="r" b="b"/>
              <a:pathLst>
                <a:path w="9425684" h="512464">
                  <a:moveTo>
                    <a:pt x="0" y="0"/>
                  </a:moveTo>
                  <a:lnTo>
                    <a:pt x="9425684" y="0"/>
                  </a:lnTo>
                  <a:lnTo>
                    <a:pt x="9425684" y="512464"/>
                  </a:lnTo>
                  <a:lnTo>
                    <a:pt x="0" y="512464"/>
                  </a:lnTo>
                  <a:close/>
                </a:path>
              </a:pathLst>
            </a:custGeom>
            <a:blipFill>
              <a:blip r:embed="rId3">
                <a:alphaModFix amt="0"/>
              </a:blip>
              <a:stretch>
                <a:fillRect t="-308385" b="-308386"/>
              </a:stretch>
            </a:blipFill>
          </p:spPr>
          <p:txBody>
            <a:bodyPr/>
            <a:lstStyle/>
            <a:p>
              <a:endParaRPr lang="en-US"/>
            </a:p>
          </p:txBody>
        </p:sp>
        <p:sp>
          <p:nvSpPr>
            <p:cNvPr id="63" name="TextBox 63"/>
            <p:cNvSpPr txBox="1"/>
            <p:nvPr/>
          </p:nvSpPr>
          <p:spPr>
            <a:xfrm>
              <a:off x="0" y="0"/>
              <a:ext cx="9425686" cy="512470"/>
            </a:xfrm>
            <a:prstGeom prst="rect">
              <a:avLst/>
            </a:prstGeom>
          </p:spPr>
          <p:txBody>
            <a:bodyPr lIns="0" tIns="0" rIns="0" bIns="0" rtlCol="0" anchor="ctr"/>
            <a:lstStyle/>
            <a:p>
              <a:pPr algn="l">
                <a:lnSpc>
                  <a:spcPts val="2161"/>
                </a:lnSpc>
              </a:pPr>
              <a:r>
                <a:rPr lang="en-US" sz="1801" b="1">
                  <a:solidFill>
                    <a:srgbClr val="0B2E4A"/>
                  </a:solidFill>
                  <a:latin typeface="Aptos Bold"/>
                  <a:ea typeface="Aptos Bold"/>
                  <a:cs typeface="Aptos Bold"/>
                  <a:sym typeface="Aptos Bold"/>
                </a:rPr>
                <a:t>Local Competition &amp; Scoring</a:t>
              </a:r>
            </a:p>
          </p:txBody>
        </p:sp>
      </p:grpSp>
      <p:grpSp>
        <p:nvGrpSpPr>
          <p:cNvPr id="64" name="Group 64"/>
          <p:cNvGrpSpPr/>
          <p:nvPr/>
        </p:nvGrpSpPr>
        <p:grpSpPr>
          <a:xfrm>
            <a:off x="10090286" y="5407064"/>
            <a:ext cx="7383047" cy="544771"/>
            <a:chOff x="0" y="0"/>
            <a:chExt cx="9425686" cy="695490"/>
          </a:xfrm>
        </p:grpSpPr>
        <p:sp>
          <p:nvSpPr>
            <p:cNvPr id="65" name="Freeform 65"/>
            <p:cNvSpPr/>
            <p:nvPr/>
          </p:nvSpPr>
          <p:spPr>
            <a:xfrm>
              <a:off x="0" y="0"/>
              <a:ext cx="9425684" cy="695487"/>
            </a:xfrm>
            <a:custGeom>
              <a:avLst/>
              <a:gdLst/>
              <a:ahLst/>
              <a:cxnLst/>
              <a:rect l="l" t="t" r="r" b="b"/>
              <a:pathLst>
                <a:path w="9425684" h="695487">
                  <a:moveTo>
                    <a:pt x="0" y="0"/>
                  </a:moveTo>
                  <a:lnTo>
                    <a:pt x="9425684" y="0"/>
                  </a:lnTo>
                  <a:lnTo>
                    <a:pt x="9425684" y="695487"/>
                  </a:lnTo>
                  <a:lnTo>
                    <a:pt x="0" y="695487"/>
                  </a:lnTo>
                  <a:close/>
                </a:path>
              </a:pathLst>
            </a:custGeom>
            <a:blipFill>
              <a:blip r:embed="rId3">
                <a:alphaModFix amt="0"/>
              </a:blip>
              <a:stretch>
                <a:fillRect t="-214073" b="-214073"/>
              </a:stretch>
            </a:blipFill>
          </p:spPr>
          <p:txBody>
            <a:bodyPr/>
            <a:lstStyle/>
            <a:p>
              <a:endParaRPr lang="en-US"/>
            </a:p>
          </p:txBody>
        </p:sp>
        <p:sp>
          <p:nvSpPr>
            <p:cNvPr id="66" name="TextBox 66"/>
            <p:cNvSpPr txBox="1"/>
            <p:nvPr/>
          </p:nvSpPr>
          <p:spPr>
            <a:xfrm>
              <a:off x="0" y="0"/>
              <a:ext cx="9425686" cy="695490"/>
            </a:xfrm>
            <a:prstGeom prst="rect">
              <a:avLst/>
            </a:prstGeom>
          </p:spPr>
          <p:txBody>
            <a:bodyPr lIns="0" tIns="0" rIns="0" bIns="0" rtlCol="0" anchor="ctr"/>
            <a:lstStyle/>
            <a:p>
              <a:pPr algn="l">
                <a:lnSpc>
                  <a:spcPts val="2491"/>
                </a:lnSpc>
              </a:pPr>
              <a:r>
                <a:rPr lang="en-US" sz="2076" dirty="0">
                  <a:solidFill>
                    <a:srgbClr val="31404A"/>
                  </a:solidFill>
                  <a:latin typeface="Aptos"/>
                  <a:ea typeface="Aptos"/>
                  <a:cs typeface="Aptos"/>
                  <a:sym typeface="Aptos"/>
                </a:rPr>
                <a:t>Scoring, ranking, priority listing, submissions &amp; appeals</a:t>
              </a:r>
            </a:p>
          </p:txBody>
        </p:sp>
      </p:grpSp>
      <p:grpSp>
        <p:nvGrpSpPr>
          <p:cNvPr id="67" name="Group 67"/>
          <p:cNvGrpSpPr/>
          <p:nvPr/>
        </p:nvGrpSpPr>
        <p:grpSpPr>
          <a:xfrm>
            <a:off x="9764934" y="6687354"/>
            <a:ext cx="7976393" cy="1568199"/>
            <a:chOff x="0" y="0"/>
            <a:chExt cx="10183190" cy="2002066"/>
          </a:xfrm>
        </p:grpSpPr>
        <p:sp>
          <p:nvSpPr>
            <p:cNvPr id="68" name="Freeform 68"/>
            <p:cNvSpPr/>
            <p:nvPr/>
          </p:nvSpPr>
          <p:spPr>
            <a:xfrm>
              <a:off x="0" y="0"/>
              <a:ext cx="10183241" cy="2002155"/>
            </a:xfrm>
            <a:custGeom>
              <a:avLst/>
              <a:gdLst/>
              <a:ahLst/>
              <a:cxnLst/>
              <a:rect l="l" t="t" r="r" b="b"/>
              <a:pathLst>
                <a:path w="10183241" h="2002155">
                  <a:moveTo>
                    <a:pt x="0" y="148336"/>
                  </a:moveTo>
                  <a:cubicBezTo>
                    <a:pt x="0" y="66421"/>
                    <a:pt x="66421" y="0"/>
                    <a:pt x="148336" y="0"/>
                  </a:cubicBezTo>
                  <a:lnTo>
                    <a:pt x="10034905" y="0"/>
                  </a:lnTo>
                  <a:cubicBezTo>
                    <a:pt x="10116820" y="0"/>
                    <a:pt x="10183241" y="66421"/>
                    <a:pt x="10183241" y="148336"/>
                  </a:cubicBezTo>
                  <a:lnTo>
                    <a:pt x="10183241" y="1853819"/>
                  </a:lnTo>
                  <a:cubicBezTo>
                    <a:pt x="10183241" y="1935734"/>
                    <a:pt x="10116820" y="2002155"/>
                    <a:pt x="10034905" y="2002155"/>
                  </a:cubicBezTo>
                  <a:lnTo>
                    <a:pt x="148336" y="2002155"/>
                  </a:lnTo>
                  <a:cubicBezTo>
                    <a:pt x="66421" y="2002028"/>
                    <a:pt x="0" y="1935734"/>
                    <a:pt x="0" y="185381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69" name="Group 69"/>
          <p:cNvGrpSpPr/>
          <p:nvPr/>
        </p:nvGrpSpPr>
        <p:grpSpPr>
          <a:xfrm>
            <a:off x="9764934" y="6687354"/>
            <a:ext cx="120259" cy="1568199"/>
            <a:chOff x="0" y="0"/>
            <a:chExt cx="153530" cy="2002066"/>
          </a:xfrm>
        </p:grpSpPr>
        <p:sp>
          <p:nvSpPr>
            <p:cNvPr id="70" name="Freeform 70"/>
            <p:cNvSpPr/>
            <p:nvPr/>
          </p:nvSpPr>
          <p:spPr>
            <a:xfrm>
              <a:off x="0" y="0"/>
              <a:ext cx="153543" cy="2002028"/>
            </a:xfrm>
            <a:custGeom>
              <a:avLst/>
              <a:gdLst/>
              <a:ahLst/>
              <a:cxnLst/>
              <a:rect l="l" t="t" r="r" b="b"/>
              <a:pathLst>
                <a:path w="153543" h="2002028">
                  <a:moveTo>
                    <a:pt x="0" y="0"/>
                  </a:moveTo>
                  <a:lnTo>
                    <a:pt x="153543" y="0"/>
                  </a:lnTo>
                  <a:lnTo>
                    <a:pt x="153543" y="2002028"/>
                  </a:lnTo>
                  <a:lnTo>
                    <a:pt x="0" y="2002028"/>
                  </a:lnTo>
                  <a:close/>
                </a:path>
              </a:pathLst>
            </a:custGeom>
            <a:solidFill>
              <a:srgbClr val="2C9DA7"/>
            </a:solidFill>
            <a:ln w="19065" cap="sq">
              <a:solidFill>
                <a:srgbClr val="2C9DA7"/>
              </a:solidFill>
              <a:prstDash val="solid"/>
              <a:miter/>
            </a:ln>
          </p:spPr>
          <p:txBody>
            <a:bodyPr/>
            <a:lstStyle/>
            <a:p>
              <a:endParaRPr lang="en-US"/>
            </a:p>
          </p:txBody>
        </p:sp>
      </p:grpSp>
      <p:grpSp>
        <p:nvGrpSpPr>
          <p:cNvPr id="71" name="Group 71"/>
          <p:cNvGrpSpPr/>
          <p:nvPr/>
        </p:nvGrpSpPr>
        <p:grpSpPr>
          <a:xfrm>
            <a:off x="10090286" y="6926688"/>
            <a:ext cx="7383047" cy="401413"/>
            <a:chOff x="0" y="0"/>
            <a:chExt cx="9425686" cy="512470"/>
          </a:xfrm>
        </p:grpSpPr>
        <p:sp>
          <p:nvSpPr>
            <p:cNvPr id="72" name="Freeform 72"/>
            <p:cNvSpPr/>
            <p:nvPr/>
          </p:nvSpPr>
          <p:spPr>
            <a:xfrm>
              <a:off x="0" y="0"/>
              <a:ext cx="9425684" cy="512464"/>
            </a:xfrm>
            <a:custGeom>
              <a:avLst/>
              <a:gdLst/>
              <a:ahLst/>
              <a:cxnLst/>
              <a:rect l="l" t="t" r="r" b="b"/>
              <a:pathLst>
                <a:path w="9425684" h="512464">
                  <a:moveTo>
                    <a:pt x="0" y="0"/>
                  </a:moveTo>
                  <a:lnTo>
                    <a:pt x="9425684" y="0"/>
                  </a:lnTo>
                  <a:lnTo>
                    <a:pt x="9425684" y="512464"/>
                  </a:lnTo>
                  <a:lnTo>
                    <a:pt x="0" y="512464"/>
                  </a:lnTo>
                  <a:close/>
                </a:path>
              </a:pathLst>
            </a:custGeom>
            <a:blipFill>
              <a:blip r:embed="rId3">
                <a:alphaModFix amt="0"/>
              </a:blip>
              <a:stretch>
                <a:fillRect t="-308385" b="-308386"/>
              </a:stretch>
            </a:blipFill>
          </p:spPr>
          <p:txBody>
            <a:bodyPr/>
            <a:lstStyle/>
            <a:p>
              <a:endParaRPr lang="en-US"/>
            </a:p>
          </p:txBody>
        </p:sp>
        <p:sp>
          <p:nvSpPr>
            <p:cNvPr id="73" name="TextBox 73"/>
            <p:cNvSpPr txBox="1"/>
            <p:nvPr/>
          </p:nvSpPr>
          <p:spPr>
            <a:xfrm>
              <a:off x="0" y="0"/>
              <a:ext cx="9425686" cy="512470"/>
            </a:xfrm>
            <a:prstGeom prst="rect">
              <a:avLst/>
            </a:prstGeom>
          </p:spPr>
          <p:txBody>
            <a:bodyPr lIns="0" tIns="0" rIns="0" bIns="0" rtlCol="0" anchor="ctr"/>
            <a:lstStyle/>
            <a:p>
              <a:pPr algn="l">
                <a:lnSpc>
                  <a:spcPts val="2161"/>
                </a:lnSpc>
              </a:pPr>
              <a:r>
                <a:rPr lang="en-US" sz="1801" b="1">
                  <a:solidFill>
                    <a:srgbClr val="0B2E4A"/>
                  </a:solidFill>
                  <a:latin typeface="Aptos Bold"/>
                  <a:ea typeface="Aptos Bold"/>
                  <a:cs typeface="Aptos Bold"/>
                  <a:sym typeface="Aptos Bold"/>
                </a:rPr>
                <a:t>Preparing a Competitive Application</a:t>
              </a:r>
            </a:p>
          </p:txBody>
        </p:sp>
      </p:grpSp>
      <p:grpSp>
        <p:nvGrpSpPr>
          <p:cNvPr id="74" name="Group 74"/>
          <p:cNvGrpSpPr/>
          <p:nvPr/>
        </p:nvGrpSpPr>
        <p:grpSpPr>
          <a:xfrm>
            <a:off x="10090286" y="7485793"/>
            <a:ext cx="7383047" cy="544771"/>
            <a:chOff x="0" y="0"/>
            <a:chExt cx="9425686" cy="695490"/>
          </a:xfrm>
        </p:grpSpPr>
        <p:sp>
          <p:nvSpPr>
            <p:cNvPr id="75" name="Freeform 75"/>
            <p:cNvSpPr/>
            <p:nvPr/>
          </p:nvSpPr>
          <p:spPr>
            <a:xfrm>
              <a:off x="0" y="0"/>
              <a:ext cx="9425684" cy="695487"/>
            </a:xfrm>
            <a:custGeom>
              <a:avLst/>
              <a:gdLst/>
              <a:ahLst/>
              <a:cxnLst/>
              <a:rect l="l" t="t" r="r" b="b"/>
              <a:pathLst>
                <a:path w="9425684" h="695487">
                  <a:moveTo>
                    <a:pt x="0" y="0"/>
                  </a:moveTo>
                  <a:lnTo>
                    <a:pt x="9425684" y="0"/>
                  </a:lnTo>
                  <a:lnTo>
                    <a:pt x="9425684" y="695487"/>
                  </a:lnTo>
                  <a:lnTo>
                    <a:pt x="0" y="695487"/>
                  </a:lnTo>
                  <a:close/>
                </a:path>
              </a:pathLst>
            </a:custGeom>
            <a:blipFill>
              <a:blip r:embed="rId3">
                <a:alphaModFix amt="0"/>
              </a:blip>
              <a:stretch>
                <a:fillRect t="-214073" b="-214073"/>
              </a:stretch>
            </a:blipFill>
          </p:spPr>
          <p:txBody>
            <a:bodyPr/>
            <a:lstStyle/>
            <a:p>
              <a:endParaRPr lang="en-US"/>
            </a:p>
          </p:txBody>
        </p:sp>
        <p:sp>
          <p:nvSpPr>
            <p:cNvPr id="76" name="TextBox 76"/>
            <p:cNvSpPr txBox="1"/>
            <p:nvPr/>
          </p:nvSpPr>
          <p:spPr>
            <a:xfrm>
              <a:off x="0" y="0"/>
              <a:ext cx="9425686" cy="695490"/>
            </a:xfrm>
            <a:prstGeom prst="rect">
              <a:avLst/>
            </a:prstGeom>
          </p:spPr>
          <p:txBody>
            <a:bodyPr lIns="0" tIns="0" rIns="0" bIns="0" rtlCol="0" anchor="ctr"/>
            <a:lstStyle/>
            <a:p>
              <a:pPr algn="l">
                <a:lnSpc>
                  <a:spcPts val="2491"/>
                </a:lnSpc>
              </a:pPr>
              <a:r>
                <a:rPr lang="en-US" sz="2076" dirty="0">
                  <a:solidFill>
                    <a:srgbClr val="31404A"/>
                  </a:solidFill>
                  <a:latin typeface="Aptos"/>
                  <a:ea typeface="Aptos"/>
                  <a:cs typeface="Aptos"/>
                  <a:sym typeface="Aptos"/>
                </a:rPr>
                <a:t>Best practices, common mistakes, special circumstances</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SOLO APPLICANTS</a:t>
              </a:r>
            </a:p>
          </p:txBody>
        </p:sp>
      </p:grpSp>
      <p:grpSp>
        <p:nvGrpSpPr>
          <p:cNvPr id="12" name="Group 12"/>
          <p:cNvGrpSpPr/>
          <p:nvPr/>
        </p:nvGrpSpPr>
        <p:grpSpPr>
          <a:xfrm>
            <a:off x="892235" y="1043235"/>
            <a:ext cx="16334804" cy="851059"/>
            <a:chOff x="0" y="0"/>
            <a:chExt cx="21779738" cy="1134745"/>
          </a:xfrm>
        </p:grpSpPr>
        <p:sp>
          <p:nvSpPr>
            <p:cNvPr id="13" name="Freeform 13"/>
            <p:cNvSpPr/>
            <p:nvPr/>
          </p:nvSpPr>
          <p:spPr>
            <a:xfrm>
              <a:off x="0" y="0"/>
              <a:ext cx="21779736" cy="1134743"/>
            </a:xfrm>
            <a:custGeom>
              <a:avLst/>
              <a:gdLst/>
              <a:ahLst/>
              <a:cxnLst/>
              <a:rect l="l" t="t" r="r" b="b"/>
              <a:pathLst>
                <a:path w="21779736" h="1134743">
                  <a:moveTo>
                    <a:pt x="0" y="0"/>
                  </a:moveTo>
                  <a:lnTo>
                    <a:pt x="21779736" y="0"/>
                  </a:lnTo>
                  <a:lnTo>
                    <a:pt x="21779736" y="1134743"/>
                  </a:lnTo>
                  <a:lnTo>
                    <a:pt x="0" y="1134743"/>
                  </a:lnTo>
                  <a:close/>
                </a:path>
              </a:pathLst>
            </a:custGeom>
            <a:blipFill>
              <a:blip r:embed="rId3">
                <a:alphaModFix amt="0"/>
              </a:blip>
              <a:stretch>
                <a:fillRect t="-323986" b="-323987"/>
              </a:stretch>
            </a:blipFill>
          </p:spPr>
          <p:txBody>
            <a:bodyPr/>
            <a:lstStyle/>
            <a:p>
              <a:endParaRPr lang="en-US"/>
            </a:p>
          </p:txBody>
        </p:sp>
        <p:sp>
          <p:nvSpPr>
            <p:cNvPr id="14" name="TextBox 14"/>
            <p:cNvSpPr txBox="1"/>
            <p:nvPr/>
          </p:nvSpPr>
          <p:spPr>
            <a:xfrm>
              <a:off x="0" y="0"/>
              <a:ext cx="21779738" cy="1134745"/>
            </a:xfrm>
            <a:prstGeom prst="rect">
              <a:avLst/>
            </a:prstGeom>
          </p:spPr>
          <p:txBody>
            <a:bodyPr lIns="0" tIns="0" rIns="0" bIns="0" rtlCol="0" anchor="ctr"/>
            <a:lstStyle/>
            <a:p>
              <a:pPr algn="l">
                <a:lnSpc>
                  <a:spcPts val="4143"/>
                </a:lnSpc>
              </a:pPr>
              <a:r>
                <a:rPr lang="en-US" sz="3452" b="1">
                  <a:solidFill>
                    <a:srgbClr val="0B2E4A"/>
                  </a:solidFill>
                  <a:latin typeface="Aptos Bold"/>
                  <a:ea typeface="Aptos Bold"/>
                  <a:cs typeface="Aptos Bold"/>
                  <a:sym typeface="Aptos Bold"/>
                </a:rPr>
                <a:t>Special Application Circumstances</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19975" y="2392642"/>
            <a:ext cx="5418067" cy="6539255"/>
            <a:chOff x="0" y="0"/>
            <a:chExt cx="10457726" cy="8719007"/>
          </a:xfrm>
        </p:grpSpPr>
        <p:sp>
          <p:nvSpPr>
            <p:cNvPr id="18" name="Freeform 18"/>
            <p:cNvSpPr/>
            <p:nvPr/>
          </p:nvSpPr>
          <p:spPr>
            <a:xfrm>
              <a:off x="0" y="0"/>
              <a:ext cx="10457688" cy="8719058"/>
            </a:xfrm>
            <a:custGeom>
              <a:avLst/>
              <a:gdLst/>
              <a:ahLst/>
              <a:cxnLst/>
              <a:rect l="l" t="t" r="r" b="b"/>
              <a:pathLst>
                <a:path w="10457688" h="8719058">
                  <a:moveTo>
                    <a:pt x="0" y="146812"/>
                  </a:moveTo>
                  <a:cubicBezTo>
                    <a:pt x="0" y="65786"/>
                    <a:pt x="65786" y="0"/>
                    <a:pt x="146812" y="0"/>
                  </a:cubicBezTo>
                  <a:lnTo>
                    <a:pt x="10310876" y="0"/>
                  </a:lnTo>
                  <a:cubicBezTo>
                    <a:pt x="10392029" y="0"/>
                    <a:pt x="10457688" y="65786"/>
                    <a:pt x="10457688" y="146812"/>
                  </a:cubicBezTo>
                  <a:lnTo>
                    <a:pt x="10457688" y="8572246"/>
                  </a:lnTo>
                  <a:cubicBezTo>
                    <a:pt x="10457688" y="8653399"/>
                    <a:pt x="10391902" y="8719058"/>
                    <a:pt x="10310876" y="8719058"/>
                  </a:cubicBezTo>
                  <a:lnTo>
                    <a:pt x="146812" y="8719058"/>
                  </a:lnTo>
                  <a:cubicBezTo>
                    <a:pt x="65786" y="8719058"/>
                    <a:pt x="0" y="8653272"/>
                    <a:pt x="0" y="8572246"/>
                  </a:cubicBezTo>
                  <a:close/>
                </a:path>
              </a:pathLst>
            </a:custGeom>
            <a:solidFill>
              <a:srgbClr val="FFFFFF"/>
            </a:solidFill>
            <a:ln w="19065" cap="sq">
              <a:solidFill>
                <a:srgbClr val="D7E7F0"/>
              </a:solidFill>
              <a:prstDash val="solid"/>
              <a:miter/>
            </a:ln>
          </p:spPr>
          <p:txBody>
            <a:bodyPr/>
            <a:lstStyle/>
            <a:p>
              <a:endParaRPr lang="en-US"/>
            </a:p>
          </p:txBody>
        </p:sp>
      </p:grpSp>
      <p:grpSp>
        <p:nvGrpSpPr>
          <p:cNvPr id="19" name="Group 19"/>
          <p:cNvGrpSpPr/>
          <p:nvPr/>
        </p:nvGrpSpPr>
        <p:grpSpPr>
          <a:xfrm>
            <a:off x="1019975" y="2392642"/>
            <a:ext cx="115148" cy="6539255"/>
            <a:chOff x="0" y="0"/>
            <a:chExt cx="153530" cy="8719007"/>
          </a:xfrm>
        </p:grpSpPr>
        <p:sp>
          <p:nvSpPr>
            <p:cNvPr id="20" name="Freeform 20"/>
            <p:cNvSpPr/>
            <p:nvPr/>
          </p:nvSpPr>
          <p:spPr>
            <a:xfrm>
              <a:off x="0" y="0"/>
              <a:ext cx="153543" cy="8719058"/>
            </a:xfrm>
            <a:custGeom>
              <a:avLst/>
              <a:gdLst/>
              <a:ahLst/>
              <a:cxnLst/>
              <a:rect l="l" t="t" r="r" b="b"/>
              <a:pathLst>
                <a:path w="153543" h="8719058">
                  <a:moveTo>
                    <a:pt x="0" y="0"/>
                  </a:moveTo>
                  <a:lnTo>
                    <a:pt x="153543" y="0"/>
                  </a:lnTo>
                  <a:lnTo>
                    <a:pt x="153543" y="8719058"/>
                  </a:lnTo>
                  <a:lnTo>
                    <a:pt x="0" y="8719058"/>
                  </a:lnTo>
                  <a:close/>
                </a:path>
              </a:pathLst>
            </a:custGeom>
            <a:solidFill>
              <a:srgbClr val="0A66B7"/>
            </a:solidFill>
            <a:ln w="19065" cap="sq">
              <a:solidFill>
                <a:srgbClr val="0A66B7"/>
              </a:solidFill>
              <a:prstDash val="solid"/>
              <a:miter/>
            </a:ln>
          </p:spPr>
          <p:txBody>
            <a:bodyPr/>
            <a:lstStyle/>
            <a:p>
              <a:endParaRPr lang="en-US"/>
            </a:p>
          </p:txBody>
        </p:sp>
      </p:grpSp>
      <p:grpSp>
        <p:nvGrpSpPr>
          <p:cNvPr id="21" name="Group 21"/>
          <p:cNvGrpSpPr/>
          <p:nvPr/>
        </p:nvGrpSpPr>
        <p:grpSpPr>
          <a:xfrm>
            <a:off x="1331490" y="2621804"/>
            <a:ext cx="7275166" cy="384348"/>
            <a:chOff x="0" y="0"/>
            <a:chExt cx="9700222" cy="512464"/>
          </a:xfrm>
        </p:grpSpPr>
        <p:sp>
          <p:nvSpPr>
            <p:cNvPr id="22" name="Freeform 22"/>
            <p:cNvSpPr/>
            <p:nvPr/>
          </p:nvSpPr>
          <p:spPr>
            <a:xfrm>
              <a:off x="0" y="0"/>
              <a:ext cx="9700218" cy="512458"/>
            </a:xfrm>
            <a:custGeom>
              <a:avLst/>
              <a:gdLst/>
              <a:ahLst/>
              <a:cxnLst/>
              <a:rect l="l" t="t" r="r" b="b"/>
              <a:pathLst>
                <a:path w="9700218" h="512458">
                  <a:moveTo>
                    <a:pt x="0" y="0"/>
                  </a:moveTo>
                  <a:lnTo>
                    <a:pt x="9700218" y="0"/>
                  </a:lnTo>
                  <a:lnTo>
                    <a:pt x="9700218" y="512458"/>
                  </a:lnTo>
                  <a:lnTo>
                    <a:pt x="0" y="512458"/>
                  </a:lnTo>
                  <a:close/>
                </a:path>
              </a:pathLst>
            </a:custGeom>
            <a:blipFill>
              <a:blip r:embed="rId3">
                <a:alphaModFix amt="0"/>
              </a:blip>
              <a:stretch>
                <a:fillRect t="-318827" b="-318829"/>
              </a:stretch>
            </a:blipFill>
          </p:spPr>
          <p:txBody>
            <a:bodyPr/>
            <a:lstStyle/>
            <a:p>
              <a:endParaRPr lang="en-US" sz="2000"/>
            </a:p>
          </p:txBody>
        </p:sp>
        <p:sp>
          <p:nvSpPr>
            <p:cNvPr id="23" name="TextBox 23"/>
            <p:cNvSpPr txBox="1"/>
            <p:nvPr/>
          </p:nvSpPr>
          <p:spPr>
            <a:xfrm>
              <a:off x="0" y="-9525"/>
              <a:ext cx="9700222" cy="521989"/>
            </a:xfrm>
            <a:prstGeom prst="rect">
              <a:avLst/>
            </a:prstGeom>
          </p:spPr>
          <p:txBody>
            <a:bodyPr lIns="0" tIns="0" rIns="0" bIns="0" rtlCol="0" anchor="ctr"/>
            <a:lstStyle/>
            <a:p>
              <a:pPr algn="l">
                <a:lnSpc>
                  <a:spcPts val="2401"/>
                </a:lnSpc>
              </a:pPr>
              <a:r>
                <a:rPr lang="en-US" sz="2000" b="1">
                  <a:solidFill>
                    <a:srgbClr val="0B2E4A"/>
                  </a:solidFill>
                  <a:latin typeface="Aptos Bold"/>
                  <a:ea typeface="Aptos Bold"/>
                  <a:cs typeface="Aptos Bold"/>
                  <a:sym typeface="Aptos Bold"/>
                </a:rPr>
                <a:t>Most organizations should apply locally</a:t>
              </a:r>
            </a:p>
          </p:txBody>
        </p:sp>
      </p:grpSp>
      <p:grpSp>
        <p:nvGrpSpPr>
          <p:cNvPr id="24" name="Group 24"/>
          <p:cNvGrpSpPr/>
          <p:nvPr/>
        </p:nvGrpSpPr>
        <p:grpSpPr>
          <a:xfrm>
            <a:off x="1331490" y="3157147"/>
            <a:ext cx="4612108" cy="5559323"/>
            <a:chOff x="0" y="0"/>
            <a:chExt cx="9948621" cy="7412431"/>
          </a:xfrm>
        </p:grpSpPr>
        <p:sp>
          <p:nvSpPr>
            <p:cNvPr id="25" name="Freeform 25"/>
            <p:cNvSpPr/>
            <p:nvPr/>
          </p:nvSpPr>
          <p:spPr>
            <a:xfrm>
              <a:off x="0" y="0"/>
              <a:ext cx="9700218" cy="7412431"/>
            </a:xfrm>
            <a:custGeom>
              <a:avLst/>
              <a:gdLst/>
              <a:ahLst/>
              <a:cxnLst/>
              <a:rect l="l" t="t" r="r" b="b"/>
              <a:pathLst>
                <a:path w="9700218" h="7412431">
                  <a:moveTo>
                    <a:pt x="0" y="0"/>
                  </a:moveTo>
                  <a:lnTo>
                    <a:pt x="9700218" y="0"/>
                  </a:lnTo>
                  <a:lnTo>
                    <a:pt x="9700218" y="7412431"/>
                  </a:lnTo>
                  <a:lnTo>
                    <a:pt x="0" y="7412431"/>
                  </a:lnTo>
                  <a:close/>
                </a:path>
              </a:pathLst>
            </a:custGeom>
            <a:blipFill>
              <a:blip r:embed="rId3">
                <a:alphaModFix amt="0"/>
              </a:blip>
              <a:stretch>
                <a:fillRect l="-48043" r="-48043"/>
              </a:stretch>
            </a:blipFill>
          </p:spPr>
          <p:txBody>
            <a:bodyPr/>
            <a:lstStyle/>
            <a:p>
              <a:endParaRPr lang="en-US"/>
            </a:p>
          </p:txBody>
        </p:sp>
        <p:sp>
          <p:nvSpPr>
            <p:cNvPr id="26" name="TextBox 26"/>
            <p:cNvSpPr txBox="1"/>
            <p:nvPr/>
          </p:nvSpPr>
          <p:spPr>
            <a:xfrm>
              <a:off x="248399" y="9525"/>
              <a:ext cx="9700222" cy="7402906"/>
            </a:xfrm>
            <a:prstGeom prst="rect">
              <a:avLst/>
            </a:prstGeom>
          </p:spPr>
          <p:txBody>
            <a:bodyPr lIns="0" tIns="0" rIns="0" bIns="0" rtlCol="0" anchor="ctr"/>
            <a:lstStyle/>
            <a:p>
              <a:pPr algn="l">
                <a:lnSpc>
                  <a:spcPts val="3455"/>
                </a:lnSpc>
              </a:pPr>
              <a:r>
                <a:rPr lang="en-US" sz="2879" dirty="0">
                  <a:solidFill>
                    <a:srgbClr val="31404A"/>
                  </a:solidFill>
                  <a:latin typeface="Aptos"/>
                  <a:ea typeface="Aptos"/>
                  <a:cs typeface="Aptos"/>
                  <a:sym typeface="Aptos"/>
                </a:rPr>
                <a:t>Most organizations should apply through the NY-513 local competition. HUD regulations allow direct solo applications only under limited circumstances.</a:t>
              </a:r>
            </a:p>
          </p:txBody>
        </p:sp>
      </p:grpSp>
      <p:grpSp>
        <p:nvGrpSpPr>
          <p:cNvPr id="27" name="Group 27"/>
          <p:cNvGrpSpPr/>
          <p:nvPr/>
        </p:nvGrpSpPr>
        <p:grpSpPr>
          <a:xfrm>
            <a:off x="7194514" y="2392642"/>
            <a:ext cx="10110687" cy="6539255"/>
            <a:chOff x="0" y="0"/>
            <a:chExt cx="10549242" cy="8719007"/>
          </a:xfrm>
        </p:grpSpPr>
        <p:sp>
          <p:nvSpPr>
            <p:cNvPr id="28" name="Freeform 28"/>
            <p:cNvSpPr/>
            <p:nvPr/>
          </p:nvSpPr>
          <p:spPr>
            <a:xfrm>
              <a:off x="0" y="0"/>
              <a:ext cx="10549255" cy="8719058"/>
            </a:xfrm>
            <a:custGeom>
              <a:avLst/>
              <a:gdLst/>
              <a:ahLst/>
              <a:cxnLst/>
              <a:rect l="l" t="t" r="r" b="b"/>
              <a:pathLst>
                <a:path w="10549255" h="8719058">
                  <a:moveTo>
                    <a:pt x="0" y="146812"/>
                  </a:moveTo>
                  <a:cubicBezTo>
                    <a:pt x="0" y="65786"/>
                    <a:pt x="65786" y="0"/>
                    <a:pt x="146812" y="0"/>
                  </a:cubicBezTo>
                  <a:lnTo>
                    <a:pt x="10402443" y="0"/>
                  </a:lnTo>
                  <a:cubicBezTo>
                    <a:pt x="10483597" y="0"/>
                    <a:pt x="10549255" y="65786"/>
                    <a:pt x="10549255" y="146812"/>
                  </a:cubicBezTo>
                  <a:lnTo>
                    <a:pt x="10549255" y="8572246"/>
                  </a:lnTo>
                  <a:cubicBezTo>
                    <a:pt x="10549255" y="8653399"/>
                    <a:pt x="10483469" y="8719058"/>
                    <a:pt x="10402443" y="8719058"/>
                  </a:cubicBezTo>
                  <a:lnTo>
                    <a:pt x="146812" y="8719058"/>
                  </a:lnTo>
                  <a:cubicBezTo>
                    <a:pt x="65786" y="8719058"/>
                    <a:pt x="0" y="8653272"/>
                    <a:pt x="0" y="8572246"/>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9" name="Group 29"/>
          <p:cNvGrpSpPr/>
          <p:nvPr/>
        </p:nvGrpSpPr>
        <p:grpSpPr>
          <a:xfrm>
            <a:off x="7079356" y="2392642"/>
            <a:ext cx="115148" cy="6539255"/>
            <a:chOff x="0" y="0"/>
            <a:chExt cx="153530" cy="8719007"/>
          </a:xfrm>
        </p:grpSpPr>
        <p:sp>
          <p:nvSpPr>
            <p:cNvPr id="30" name="Freeform 30"/>
            <p:cNvSpPr/>
            <p:nvPr/>
          </p:nvSpPr>
          <p:spPr>
            <a:xfrm>
              <a:off x="0" y="0"/>
              <a:ext cx="153543" cy="8719058"/>
            </a:xfrm>
            <a:custGeom>
              <a:avLst/>
              <a:gdLst/>
              <a:ahLst/>
              <a:cxnLst/>
              <a:rect l="l" t="t" r="r" b="b"/>
              <a:pathLst>
                <a:path w="153543" h="8719058">
                  <a:moveTo>
                    <a:pt x="0" y="0"/>
                  </a:moveTo>
                  <a:lnTo>
                    <a:pt x="153543" y="0"/>
                  </a:lnTo>
                  <a:lnTo>
                    <a:pt x="153543" y="8719058"/>
                  </a:lnTo>
                  <a:lnTo>
                    <a:pt x="0" y="8719058"/>
                  </a:lnTo>
                  <a:close/>
                </a:path>
              </a:pathLst>
            </a:custGeom>
            <a:solidFill>
              <a:srgbClr val="2C9DA7"/>
            </a:solidFill>
            <a:ln w="19065" cap="sq">
              <a:solidFill>
                <a:srgbClr val="2C9DA7"/>
              </a:solidFill>
              <a:prstDash val="solid"/>
              <a:miter/>
            </a:ln>
          </p:spPr>
          <p:txBody>
            <a:bodyPr/>
            <a:lstStyle/>
            <a:p>
              <a:endParaRPr lang="en-US"/>
            </a:p>
          </p:txBody>
        </p:sp>
      </p:grpSp>
      <p:grpSp>
        <p:nvGrpSpPr>
          <p:cNvPr id="31" name="Group 31"/>
          <p:cNvGrpSpPr/>
          <p:nvPr/>
        </p:nvGrpSpPr>
        <p:grpSpPr>
          <a:xfrm>
            <a:off x="7421591" y="2614657"/>
            <a:ext cx="9627000" cy="391492"/>
            <a:chOff x="-3044271" y="-9529"/>
            <a:chExt cx="12836000" cy="521989"/>
          </a:xfrm>
        </p:grpSpPr>
        <p:sp>
          <p:nvSpPr>
            <p:cNvPr id="32" name="Freeform 32"/>
            <p:cNvSpPr/>
            <p:nvPr/>
          </p:nvSpPr>
          <p:spPr>
            <a:xfrm>
              <a:off x="0" y="0"/>
              <a:ext cx="9791729" cy="512458"/>
            </a:xfrm>
            <a:custGeom>
              <a:avLst/>
              <a:gdLst/>
              <a:ahLst/>
              <a:cxnLst/>
              <a:rect l="l" t="t" r="r" b="b"/>
              <a:pathLst>
                <a:path w="9791729" h="512458">
                  <a:moveTo>
                    <a:pt x="0" y="0"/>
                  </a:moveTo>
                  <a:lnTo>
                    <a:pt x="9791729" y="0"/>
                  </a:lnTo>
                  <a:lnTo>
                    <a:pt x="9791729" y="512458"/>
                  </a:lnTo>
                  <a:lnTo>
                    <a:pt x="0" y="512458"/>
                  </a:lnTo>
                  <a:close/>
                </a:path>
              </a:pathLst>
            </a:custGeom>
            <a:blipFill>
              <a:blip r:embed="rId3">
                <a:alphaModFix amt="0"/>
              </a:blip>
              <a:stretch>
                <a:fillRect t="-322306" b="-322308"/>
              </a:stretch>
            </a:blipFill>
          </p:spPr>
          <p:txBody>
            <a:bodyPr/>
            <a:lstStyle/>
            <a:p>
              <a:endParaRPr lang="en-US" sz="2000"/>
            </a:p>
          </p:txBody>
        </p:sp>
        <p:sp>
          <p:nvSpPr>
            <p:cNvPr id="33" name="TextBox 33"/>
            <p:cNvSpPr txBox="1"/>
            <p:nvPr/>
          </p:nvSpPr>
          <p:spPr>
            <a:xfrm>
              <a:off x="-3044271" y="-9529"/>
              <a:ext cx="9791725" cy="521989"/>
            </a:xfrm>
            <a:prstGeom prst="rect">
              <a:avLst/>
            </a:prstGeom>
          </p:spPr>
          <p:txBody>
            <a:bodyPr lIns="0" tIns="0" rIns="0" bIns="0" rtlCol="0" anchor="ctr"/>
            <a:lstStyle/>
            <a:p>
              <a:pPr algn="l">
                <a:lnSpc>
                  <a:spcPts val="2401"/>
                </a:lnSpc>
              </a:pPr>
              <a:r>
                <a:rPr lang="en-US" sz="2000" b="1" dirty="0">
                  <a:solidFill>
                    <a:srgbClr val="0B2E4A"/>
                  </a:solidFill>
                  <a:latin typeface="Aptos Bold"/>
                  <a:ea typeface="Aptos Bold"/>
                  <a:cs typeface="Aptos Bold"/>
                  <a:sym typeface="Aptos Bold"/>
                </a:rPr>
                <a:t>A solo application may be submitted if</a:t>
              </a:r>
            </a:p>
          </p:txBody>
        </p:sp>
      </p:grpSp>
      <p:grpSp>
        <p:nvGrpSpPr>
          <p:cNvPr id="34" name="Group 34"/>
          <p:cNvGrpSpPr/>
          <p:nvPr/>
        </p:nvGrpSpPr>
        <p:grpSpPr>
          <a:xfrm>
            <a:off x="7620000" y="3157147"/>
            <a:ext cx="9401136" cy="5559323"/>
            <a:chOff x="0" y="0"/>
            <a:chExt cx="9700222" cy="7412431"/>
          </a:xfrm>
        </p:grpSpPr>
        <p:sp>
          <p:nvSpPr>
            <p:cNvPr id="35" name="Freeform 35"/>
            <p:cNvSpPr/>
            <p:nvPr/>
          </p:nvSpPr>
          <p:spPr>
            <a:xfrm>
              <a:off x="0" y="0"/>
              <a:ext cx="9700218" cy="7412431"/>
            </a:xfrm>
            <a:custGeom>
              <a:avLst/>
              <a:gdLst/>
              <a:ahLst/>
              <a:cxnLst/>
              <a:rect l="l" t="t" r="r" b="b"/>
              <a:pathLst>
                <a:path w="9700218" h="7412431">
                  <a:moveTo>
                    <a:pt x="0" y="0"/>
                  </a:moveTo>
                  <a:lnTo>
                    <a:pt x="9700218" y="0"/>
                  </a:lnTo>
                  <a:lnTo>
                    <a:pt x="9700218" y="7412431"/>
                  </a:lnTo>
                  <a:lnTo>
                    <a:pt x="0" y="7412431"/>
                  </a:lnTo>
                  <a:close/>
                </a:path>
              </a:pathLst>
            </a:custGeom>
            <a:blipFill>
              <a:blip r:embed="rId3">
                <a:alphaModFix amt="0"/>
              </a:blip>
              <a:stretch>
                <a:fillRect l="-48043" r="-48043"/>
              </a:stretch>
            </a:blipFill>
          </p:spPr>
          <p:txBody>
            <a:bodyPr/>
            <a:lstStyle/>
            <a:p>
              <a:endParaRPr lang="en-US"/>
            </a:p>
          </p:txBody>
        </p:sp>
        <p:sp>
          <p:nvSpPr>
            <p:cNvPr id="36" name="TextBox 36"/>
            <p:cNvSpPr txBox="1"/>
            <p:nvPr/>
          </p:nvSpPr>
          <p:spPr>
            <a:xfrm>
              <a:off x="0" y="9525"/>
              <a:ext cx="9700222" cy="7402906"/>
            </a:xfrm>
            <a:prstGeom prst="rect">
              <a:avLst/>
            </a:prstGeom>
          </p:spPr>
          <p:txBody>
            <a:bodyPr lIns="0" tIns="0" rIns="0" bIns="0" rtlCol="0" anchor="ctr"/>
            <a:lstStyle/>
            <a:p>
              <a:pPr marL="457200" indent="-457200" algn="l">
                <a:lnSpc>
                  <a:spcPts val="3455"/>
                </a:lnSpc>
                <a:buFont typeface="Arial" panose="020B0604020202020204" pitchFamily="34" charset="0"/>
                <a:buChar char="•"/>
              </a:pPr>
              <a:r>
                <a:rPr lang="en-US" sz="2879" dirty="0">
                  <a:solidFill>
                    <a:srgbClr val="31404A"/>
                  </a:solidFill>
                  <a:latin typeface="Aptos"/>
                  <a:ea typeface="Aptos"/>
                  <a:cs typeface="Aptos"/>
                  <a:sym typeface="Aptos"/>
                </a:rPr>
                <a:t>The organization attempted to participate in the local CoC planning process</a:t>
              </a:r>
            </a:p>
            <a:p>
              <a:pPr marL="457200" indent="-457200" algn="l">
                <a:lnSpc>
                  <a:spcPts val="3455"/>
                </a:lnSpc>
                <a:buFont typeface="Arial" panose="020B0604020202020204" pitchFamily="34" charset="0"/>
                <a:buChar char="•"/>
              </a:pPr>
              <a:r>
                <a:rPr lang="en-US" sz="2879" dirty="0">
                  <a:solidFill>
                    <a:srgbClr val="31404A"/>
                  </a:solidFill>
                  <a:latin typeface="Aptos"/>
                  <a:ea typeface="Aptos"/>
                  <a:cs typeface="Aptos"/>
                  <a:sym typeface="Aptos"/>
                </a:rPr>
                <a:t>The organization believes it was not permitted to participate in a reasonable manner under 24 CFR 578.35</a:t>
              </a:r>
            </a:p>
            <a:p>
              <a:pPr algn="l">
                <a:lnSpc>
                  <a:spcPts val="3455"/>
                </a:lnSpc>
              </a:pPr>
              <a:r>
                <a:rPr lang="en-US" sz="2879" b="1" dirty="0">
                  <a:solidFill>
                    <a:srgbClr val="31404A"/>
                  </a:solidFill>
                  <a:latin typeface="Aptos"/>
                  <a:ea typeface="Aptos"/>
                  <a:cs typeface="Aptos"/>
                  <a:sym typeface="Aptos"/>
                </a:rPr>
                <a:t>Important Requirements:</a:t>
              </a:r>
            </a:p>
            <a:p>
              <a:pPr marL="457200" indent="-457200" algn="l">
                <a:lnSpc>
                  <a:spcPts val="3455"/>
                </a:lnSpc>
                <a:buFont typeface="Arial" panose="020B0604020202020204" pitchFamily="34" charset="0"/>
                <a:buChar char="•"/>
              </a:pPr>
              <a:r>
                <a:rPr lang="en-US" sz="2879" dirty="0">
                  <a:solidFill>
                    <a:srgbClr val="31404A"/>
                  </a:solidFill>
                  <a:latin typeface="Aptos"/>
                  <a:ea typeface="Aptos"/>
                  <a:cs typeface="Aptos"/>
                  <a:sym typeface="Aptos"/>
                </a:rPr>
                <a:t>A written Notice of Intent to Appeal must be submitted with the HUD application. </a:t>
              </a:r>
            </a:p>
            <a:p>
              <a:pPr marL="457200" indent="-457200" algn="l">
                <a:lnSpc>
                  <a:spcPts val="3455"/>
                </a:lnSpc>
                <a:buFont typeface="Arial" panose="020B0604020202020204" pitchFamily="34" charset="0"/>
                <a:buChar char="•"/>
              </a:pPr>
              <a:r>
                <a:rPr lang="en-US" sz="2879" dirty="0">
                  <a:solidFill>
                    <a:srgbClr val="31404A"/>
                  </a:solidFill>
                  <a:latin typeface="Aptos"/>
                  <a:ea typeface="Aptos"/>
                  <a:cs typeface="Aptos"/>
                  <a:sym typeface="Aptos"/>
                </a:rPr>
                <a:t>Additional supporting documentation must be submitted to HUD after awards are announced, following the process outlined in 24 CFR 578.35. </a:t>
              </a:r>
            </a:p>
            <a:p>
              <a:pPr marL="457200" indent="-457200" algn="l">
                <a:lnSpc>
                  <a:spcPts val="3455"/>
                </a:lnSpc>
                <a:buFont typeface="Arial" panose="020B0604020202020204" pitchFamily="34" charset="0"/>
                <a:buChar char="•"/>
              </a:pPr>
              <a:r>
                <a:rPr lang="en-US" sz="2879" dirty="0">
                  <a:solidFill>
                    <a:srgbClr val="31404A"/>
                  </a:solidFill>
                  <a:latin typeface="Aptos"/>
                  <a:ea typeface="Aptos"/>
                  <a:cs typeface="Aptos"/>
                  <a:sym typeface="Aptos"/>
                </a:rPr>
                <a:t>The Collaborative Applicant (NY-513) is provided an opportunity to respond as part of HUD's appeal process. </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FY2026 COMPETITION</a:t>
              </a:r>
            </a:p>
          </p:txBody>
        </p:sp>
      </p:grpSp>
      <p:grpSp>
        <p:nvGrpSpPr>
          <p:cNvPr id="12" name="Group 12"/>
          <p:cNvGrpSpPr/>
          <p:nvPr/>
        </p:nvGrpSpPr>
        <p:grpSpPr>
          <a:xfrm>
            <a:off x="892235" y="1043235"/>
            <a:ext cx="16334804" cy="851059"/>
            <a:chOff x="0" y="0"/>
            <a:chExt cx="21779738" cy="1134745"/>
          </a:xfrm>
        </p:grpSpPr>
        <p:sp>
          <p:nvSpPr>
            <p:cNvPr id="13" name="Freeform 13"/>
            <p:cNvSpPr/>
            <p:nvPr/>
          </p:nvSpPr>
          <p:spPr>
            <a:xfrm>
              <a:off x="0" y="0"/>
              <a:ext cx="21779736" cy="1134743"/>
            </a:xfrm>
            <a:custGeom>
              <a:avLst/>
              <a:gdLst/>
              <a:ahLst/>
              <a:cxnLst/>
              <a:rect l="l" t="t" r="r" b="b"/>
              <a:pathLst>
                <a:path w="21779736" h="1134743">
                  <a:moveTo>
                    <a:pt x="0" y="0"/>
                  </a:moveTo>
                  <a:lnTo>
                    <a:pt x="21779736" y="0"/>
                  </a:lnTo>
                  <a:lnTo>
                    <a:pt x="21779736" y="1134743"/>
                  </a:lnTo>
                  <a:lnTo>
                    <a:pt x="0" y="1134743"/>
                  </a:lnTo>
                  <a:close/>
                </a:path>
              </a:pathLst>
            </a:custGeom>
            <a:blipFill>
              <a:blip r:embed="rId3">
                <a:alphaModFix amt="0"/>
              </a:blip>
              <a:stretch>
                <a:fillRect t="-323986" b="-323987"/>
              </a:stretch>
            </a:blipFill>
          </p:spPr>
          <p:txBody>
            <a:bodyPr/>
            <a:lstStyle/>
            <a:p>
              <a:endParaRPr lang="en-US"/>
            </a:p>
          </p:txBody>
        </p:sp>
        <p:sp>
          <p:nvSpPr>
            <p:cNvPr id="14" name="TextBox 14"/>
            <p:cNvSpPr txBox="1"/>
            <p:nvPr/>
          </p:nvSpPr>
          <p:spPr>
            <a:xfrm>
              <a:off x="0" y="0"/>
              <a:ext cx="21779738" cy="1134745"/>
            </a:xfrm>
            <a:prstGeom prst="rect">
              <a:avLst/>
            </a:prstGeom>
          </p:spPr>
          <p:txBody>
            <a:bodyPr lIns="0" tIns="0" rIns="0" bIns="0" rtlCol="0" anchor="ctr"/>
            <a:lstStyle/>
            <a:p>
              <a:pPr algn="l">
                <a:lnSpc>
                  <a:spcPts val="4143"/>
                </a:lnSpc>
              </a:pPr>
              <a:r>
                <a:rPr lang="en-US" sz="3452" b="1">
                  <a:solidFill>
                    <a:srgbClr val="0B2E4A"/>
                  </a:solidFill>
                  <a:latin typeface="Aptos Bold"/>
                  <a:ea typeface="Aptos Bold"/>
                  <a:cs typeface="Aptos Bold"/>
                  <a:sym typeface="Aptos Bold"/>
                </a:rPr>
                <a:t>Key Takeaways</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500407" y="2529916"/>
            <a:ext cx="6813794" cy="1089746"/>
            <a:chOff x="0" y="0"/>
            <a:chExt cx="9085059" cy="1452994"/>
          </a:xfrm>
        </p:grpSpPr>
        <p:sp>
          <p:nvSpPr>
            <p:cNvPr id="18" name="Freeform 18"/>
            <p:cNvSpPr/>
            <p:nvPr/>
          </p:nvSpPr>
          <p:spPr>
            <a:xfrm>
              <a:off x="0" y="0"/>
              <a:ext cx="9085072" cy="1453007"/>
            </a:xfrm>
            <a:custGeom>
              <a:avLst/>
              <a:gdLst/>
              <a:ahLst/>
              <a:cxnLst/>
              <a:rect l="l" t="t" r="r" b="b"/>
              <a:pathLst>
                <a:path w="9085072" h="1453007">
                  <a:moveTo>
                    <a:pt x="0" y="111760"/>
                  </a:moveTo>
                  <a:cubicBezTo>
                    <a:pt x="0" y="50038"/>
                    <a:pt x="50038" y="0"/>
                    <a:pt x="111760" y="0"/>
                  </a:cubicBezTo>
                  <a:lnTo>
                    <a:pt x="8973312" y="0"/>
                  </a:lnTo>
                  <a:cubicBezTo>
                    <a:pt x="9035034" y="0"/>
                    <a:pt x="9085072" y="50038"/>
                    <a:pt x="9085072" y="111760"/>
                  </a:cubicBezTo>
                  <a:lnTo>
                    <a:pt x="9085072" y="1341247"/>
                  </a:lnTo>
                  <a:cubicBezTo>
                    <a:pt x="9085072" y="1402969"/>
                    <a:pt x="9035034" y="1453007"/>
                    <a:pt x="8973312" y="1453007"/>
                  </a:cubicBezTo>
                  <a:lnTo>
                    <a:pt x="111760" y="1453007"/>
                  </a:lnTo>
                  <a:cubicBezTo>
                    <a:pt x="50038" y="1453007"/>
                    <a:pt x="0" y="1402969"/>
                    <a:pt x="0" y="1341247"/>
                  </a:cubicBezTo>
                  <a:close/>
                </a:path>
              </a:pathLst>
            </a:custGeom>
            <a:solidFill>
              <a:srgbClr val="FFFFFF"/>
            </a:solidFill>
            <a:ln w="19065" cap="sq">
              <a:solidFill>
                <a:srgbClr val="D7E7F0"/>
              </a:solidFill>
              <a:prstDash val="solid"/>
              <a:miter/>
            </a:ln>
          </p:spPr>
          <p:txBody>
            <a:bodyPr/>
            <a:lstStyle/>
            <a:p>
              <a:endParaRPr lang="en-US"/>
            </a:p>
          </p:txBody>
        </p:sp>
      </p:grpSp>
      <p:grpSp>
        <p:nvGrpSpPr>
          <p:cNvPr id="19" name="Group 19"/>
          <p:cNvGrpSpPr/>
          <p:nvPr/>
        </p:nvGrpSpPr>
        <p:grpSpPr>
          <a:xfrm>
            <a:off x="1784471" y="2745343"/>
            <a:ext cx="480431" cy="411804"/>
            <a:chOff x="0" y="0"/>
            <a:chExt cx="640575" cy="549072"/>
          </a:xfrm>
        </p:grpSpPr>
        <p:sp>
          <p:nvSpPr>
            <p:cNvPr id="20" name="Freeform 20"/>
            <p:cNvSpPr/>
            <p:nvPr/>
          </p:nvSpPr>
          <p:spPr>
            <a:xfrm>
              <a:off x="0" y="0"/>
              <a:ext cx="640580" cy="549069"/>
            </a:xfrm>
            <a:custGeom>
              <a:avLst/>
              <a:gdLst/>
              <a:ahLst/>
              <a:cxnLst/>
              <a:rect l="l" t="t" r="r" b="b"/>
              <a:pathLst>
                <a:path w="640580" h="549069">
                  <a:moveTo>
                    <a:pt x="0" y="0"/>
                  </a:moveTo>
                  <a:lnTo>
                    <a:pt x="640580" y="0"/>
                  </a:lnTo>
                  <a:lnTo>
                    <a:pt x="640580" y="549069"/>
                  </a:lnTo>
                  <a:lnTo>
                    <a:pt x="0" y="549069"/>
                  </a:lnTo>
                  <a:close/>
                </a:path>
              </a:pathLst>
            </a:custGeom>
            <a:blipFill>
              <a:blip r:embed="rId3">
                <a:alphaModFix amt="0"/>
              </a:blip>
              <a:stretch>
                <a:fillRect l="-59975" r="-59974"/>
              </a:stretch>
            </a:blipFill>
          </p:spPr>
          <p:txBody>
            <a:bodyPr/>
            <a:lstStyle/>
            <a:p>
              <a:endParaRPr lang="en-US"/>
            </a:p>
          </p:txBody>
        </p:sp>
        <p:sp>
          <p:nvSpPr>
            <p:cNvPr id="21" name="TextBox 21"/>
            <p:cNvSpPr txBox="1"/>
            <p:nvPr/>
          </p:nvSpPr>
          <p:spPr>
            <a:xfrm>
              <a:off x="0" y="0"/>
              <a:ext cx="640575" cy="549072"/>
            </a:xfrm>
            <a:prstGeom prst="rect">
              <a:avLst/>
            </a:prstGeom>
          </p:spPr>
          <p:txBody>
            <a:bodyPr lIns="0" tIns="0" rIns="0" bIns="0" rtlCol="0" anchor="ctr"/>
            <a:lstStyle/>
            <a:p>
              <a:pPr algn="l">
                <a:lnSpc>
                  <a:spcPts val="2882"/>
                </a:lnSpc>
              </a:pPr>
              <a:r>
                <a:rPr lang="en-US" sz="2401" b="1">
                  <a:solidFill>
                    <a:srgbClr val="2C9DA7"/>
                  </a:solidFill>
                  <a:latin typeface="Aptos Bold"/>
                  <a:ea typeface="Aptos Bold"/>
                  <a:cs typeface="Aptos Bold"/>
                  <a:sym typeface="Aptos Bold"/>
                </a:rPr>
                <a:t>✓</a:t>
              </a:r>
            </a:p>
          </p:txBody>
        </p:sp>
      </p:grpSp>
      <p:grpSp>
        <p:nvGrpSpPr>
          <p:cNvPr id="22" name="Group 22"/>
          <p:cNvGrpSpPr/>
          <p:nvPr/>
        </p:nvGrpSpPr>
        <p:grpSpPr>
          <a:xfrm>
            <a:off x="2402176" y="2841431"/>
            <a:ext cx="5627961" cy="404425"/>
            <a:chOff x="0" y="0"/>
            <a:chExt cx="7503947" cy="539233"/>
          </a:xfrm>
        </p:grpSpPr>
        <p:sp>
          <p:nvSpPr>
            <p:cNvPr id="23" name="Freeform 23"/>
            <p:cNvSpPr/>
            <p:nvPr/>
          </p:nvSpPr>
          <p:spPr>
            <a:xfrm>
              <a:off x="0" y="0"/>
              <a:ext cx="7503943" cy="539235"/>
            </a:xfrm>
            <a:custGeom>
              <a:avLst/>
              <a:gdLst/>
              <a:ahLst/>
              <a:cxnLst/>
              <a:rect l="l" t="t" r="r" b="b"/>
              <a:pathLst>
                <a:path w="7503943" h="539235">
                  <a:moveTo>
                    <a:pt x="0" y="0"/>
                  </a:moveTo>
                  <a:lnTo>
                    <a:pt x="7503943" y="0"/>
                  </a:lnTo>
                  <a:lnTo>
                    <a:pt x="7503943" y="539235"/>
                  </a:lnTo>
                  <a:lnTo>
                    <a:pt x="0" y="539235"/>
                  </a:lnTo>
                  <a:close/>
                </a:path>
              </a:pathLst>
            </a:custGeom>
            <a:blipFill>
              <a:blip r:embed="rId3">
                <a:alphaModFix amt="0"/>
              </a:blip>
              <a:stretch>
                <a:fillRect t="-228725" b="-213578"/>
              </a:stretch>
            </a:blipFill>
          </p:spPr>
          <p:txBody>
            <a:bodyPr/>
            <a:lstStyle/>
            <a:p>
              <a:endParaRPr lang="en-US"/>
            </a:p>
          </p:txBody>
        </p:sp>
        <p:sp>
          <p:nvSpPr>
            <p:cNvPr id="24" name="TextBox 24"/>
            <p:cNvSpPr txBox="1"/>
            <p:nvPr/>
          </p:nvSpPr>
          <p:spPr>
            <a:xfrm>
              <a:off x="0" y="0"/>
              <a:ext cx="7503947" cy="539233"/>
            </a:xfrm>
            <a:prstGeom prst="rect">
              <a:avLst/>
            </a:prstGeom>
          </p:spPr>
          <p:txBody>
            <a:bodyPr lIns="0" tIns="0" rIns="0" bIns="0" rtlCol="0" anchor="ctr"/>
            <a:lstStyle/>
            <a:p>
              <a:pPr algn="l">
                <a:lnSpc>
                  <a:spcPts val="2611"/>
                </a:lnSpc>
              </a:pPr>
              <a:r>
                <a:rPr lang="en-US" sz="2176" b="1">
                  <a:solidFill>
                    <a:srgbClr val="0B2E4A"/>
                  </a:solidFill>
                  <a:latin typeface="Aptos Bold"/>
                  <a:ea typeface="Aptos Bold"/>
                  <a:cs typeface="Aptos Bold"/>
                  <a:sym typeface="Aptos Bold"/>
                </a:rPr>
                <a:t>Competition will be more competitive.</a:t>
              </a:r>
            </a:p>
          </p:txBody>
        </p:sp>
      </p:grpSp>
      <p:grpSp>
        <p:nvGrpSpPr>
          <p:cNvPr id="25" name="Group 25"/>
          <p:cNvGrpSpPr/>
          <p:nvPr/>
        </p:nvGrpSpPr>
        <p:grpSpPr>
          <a:xfrm>
            <a:off x="9256004" y="2529916"/>
            <a:ext cx="6813794" cy="1089746"/>
            <a:chOff x="0" y="0"/>
            <a:chExt cx="9085059" cy="1452994"/>
          </a:xfrm>
        </p:grpSpPr>
        <p:sp>
          <p:nvSpPr>
            <p:cNvPr id="26" name="Freeform 26"/>
            <p:cNvSpPr/>
            <p:nvPr/>
          </p:nvSpPr>
          <p:spPr>
            <a:xfrm>
              <a:off x="0" y="0"/>
              <a:ext cx="9085072" cy="1453007"/>
            </a:xfrm>
            <a:custGeom>
              <a:avLst/>
              <a:gdLst/>
              <a:ahLst/>
              <a:cxnLst/>
              <a:rect l="l" t="t" r="r" b="b"/>
              <a:pathLst>
                <a:path w="9085072" h="1453007">
                  <a:moveTo>
                    <a:pt x="0" y="111760"/>
                  </a:moveTo>
                  <a:cubicBezTo>
                    <a:pt x="0" y="50038"/>
                    <a:pt x="50038" y="0"/>
                    <a:pt x="111760" y="0"/>
                  </a:cubicBezTo>
                  <a:lnTo>
                    <a:pt x="8973312" y="0"/>
                  </a:lnTo>
                  <a:cubicBezTo>
                    <a:pt x="9035034" y="0"/>
                    <a:pt x="9085072" y="50038"/>
                    <a:pt x="9085072" y="111760"/>
                  </a:cubicBezTo>
                  <a:lnTo>
                    <a:pt x="9085072" y="1341247"/>
                  </a:lnTo>
                  <a:cubicBezTo>
                    <a:pt x="9085072" y="1402969"/>
                    <a:pt x="9035034" y="1453007"/>
                    <a:pt x="8973312" y="1453007"/>
                  </a:cubicBezTo>
                  <a:lnTo>
                    <a:pt x="111760" y="1453007"/>
                  </a:lnTo>
                  <a:cubicBezTo>
                    <a:pt x="50038" y="1453007"/>
                    <a:pt x="0" y="1402969"/>
                    <a:pt x="0" y="1341247"/>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7" name="Group 27"/>
          <p:cNvGrpSpPr/>
          <p:nvPr/>
        </p:nvGrpSpPr>
        <p:grpSpPr>
          <a:xfrm>
            <a:off x="9540069" y="2745343"/>
            <a:ext cx="480431" cy="411804"/>
            <a:chOff x="0" y="0"/>
            <a:chExt cx="640575" cy="549072"/>
          </a:xfrm>
        </p:grpSpPr>
        <p:sp>
          <p:nvSpPr>
            <p:cNvPr id="28" name="Freeform 28"/>
            <p:cNvSpPr/>
            <p:nvPr/>
          </p:nvSpPr>
          <p:spPr>
            <a:xfrm>
              <a:off x="0" y="0"/>
              <a:ext cx="640580" cy="549069"/>
            </a:xfrm>
            <a:custGeom>
              <a:avLst/>
              <a:gdLst/>
              <a:ahLst/>
              <a:cxnLst/>
              <a:rect l="l" t="t" r="r" b="b"/>
              <a:pathLst>
                <a:path w="640580" h="549069">
                  <a:moveTo>
                    <a:pt x="0" y="0"/>
                  </a:moveTo>
                  <a:lnTo>
                    <a:pt x="640580" y="0"/>
                  </a:lnTo>
                  <a:lnTo>
                    <a:pt x="640580" y="549069"/>
                  </a:lnTo>
                  <a:lnTo>
                    <a:pt x="0" y="549069"/>
                  </a:lnTo>
                  <a:close/>
                </a:path>
              </a:pathLst>
            </a:custGeom>
            <a:blipFill>
              <a:blip r:embed="rId3">
                <a:alphaModFix amt="0"/>
              </a:blip>
              <a:stretch>
                <a:fillRect l="-59975" r="-59974"/>
              </a:stretch>
            </a:blipFill>
          </p:spPr>
          <p:txBody>
            <a:bodyPr/>
            <a:lstStyle/>
            <a:p>
              <a:endParaRPr lang="en-US"/>
            </a:p>
          </p:txBody>
        </p:sp>
        <p:sp>
          <p:nvSpPr>
            <p:cNvPr id="29" name="TextBox 29"/>
            <p:cNvSpPr txBox="1"/>
            <p:nvPr/>
          </p:nvSpPr>
          <p:spPr>
            <a:xfrm>
              <a:off x="0" y="0"/>
              <a:ext cx="640575" cy="549072"/>
            </a:xfrm>
            <a:prstGeom prst="rect">
              <a:avLst/>
            </a:prstGeom>
          </p:spPr>
          <p:txBody>
            <a:bodyPr lIns="0" tIns="0" rIns="0" bIns="0" rtlCol="0" anchor="ctr"/>
            <a:lstStyle/>
            <a:p>
              <a:pPr algn="l">
                <a:lnSpc>
                  <a:spcPts val="2882"/>
                </a:lnSpc>
              </a:pPr>
              <a:r>
                <a:rPr lang="en-US" sz="2401" b="1">
                  <a:solidFill>
                    <a:srgbClr val="2C9DA7"/>
                  </a:solidFill>
                  <a:latin typeface="Aptos Bold"/>
                  <a:ea typeface="Aptos Bold"/>
                  <a:cs typeface="Aptos Bold"/>
                  <a:sym typeface="Aptos Bold"/>
                </a:rPr>
                <a:t>✓</a:t>
              </a:r>
            </a:p>
          </p:txBody>
        </p:sp>
      </p:grpSp>
      <p:grpSp>
        <p:nvGrpSpPr>
          <p:cNvPr id="30" name="Group 30"/>
          <p:cNvGrpSpPr/>
          <p:nvPr/>
        </p:nvGrpSpPr>
        <p:grpSpPr>
          <a:xfrm>
            <a:off x="10157774" y="2841431"/>
            <a:ext cx="5627961" cy="404425"/>
            <a:chOff x="0" y="0"/>
            <a:chExt cx="7503947" cy="539233"/>
          </a:xfrm>
        </p:grpSpPr>
        <p:sp>
          <p:nvSpPr>
            <p:cNvPr id="31" name="Freeform 31"/>
            <p:cNvSpPr/>
            <p:nvPr/>
          </p:nvSpPr>
          <p:spPr>
            <a:xfrm>
              <a:off x="0" y="0"/>
              <a:ext cx="7503943" cy="539235"/>
            </a:xfrm>
            <a:custGeom>
              <a:avLst/>
              <a:gdLst/>
              <a:ahLst/>
              <a:cxnLst/>
              <a:rect l="l" t="t" r="r" b="b"/>
              <a:pathLst>
                <a:path w="7503943" h="539235">
                  <a:moveTo>
                    <a:pt x="0" y="0"/>
                  </a:moveTo>
                  <a:lnTo>
                    <a:pt x="7503943" y="0"/>
                  </a:lnTo>
                  <a:lnTo>
                    <a:pt x="7503943" y="539235"/>
                  </a:lnTo>
                  <a:lnTo>
                    <a:pt x="0" y="539235"/>
                  </a:lnTo>
                  <a:close/>
                </a:path>
              </a:pathLst>
            </a:custGeom>
            <a:blipFill>
              <a:blip r:embed="rId3">
                <a:alphaModFix amt="0"/>
              </a:blip>
              <a:stretch>
                <a:fillRect t="-228725" b="-213578"/>
              </a:stretch>
            </a:blipFill>
          </p:spPr>
          <p:txBody>
            <a:bodyPr/>
            <a:lstStyle/>
            <a:p>
              <a:endParaRPr lang="en-US"/>
            </a:p>
          </p:txBody>
        </p:sp>
        <p:sp>
          <p:nvSpPr>
            <p:cNvPr id="32" name="TextBox 32"/>
            <p:cNvSpPr txBox="1"/>
            <p:nvPr/>
          </p:nvSpPr>
          <p:spPr>
            <a:xfrm>
              <a:off x="0" y="0"/>
              <a:ext cx="7503947" cy="539233"/>
            </a:xfrm>
            <a:prstGeom prst="rect">
              <a:avLst/>
            </a:prstGeom>
          </p:spPr>
          <p:txBody>
            <a:bodyPr lIns="0" tIns="0" rIns="0" bIns="0" rtlCol="0" anchor="ctr"/>
            <a:lstStyle/>
            <a:p>
              <a:pPr algn="l">
                <a:lnSpc>
                  <a:spcPts val="2611"/>
                </a:lnSpc>
              </a:pPr>
              <a:r>
                <a:rPr lang="en-US" sz="2176" b="1">
                  <a:solidFill>
                    <a:srgbClr val="0B2E4A"/>
                  </a:solidFill>
                  <a:latin typeface="Aptos Bold"/>
                  <a:ea typeface="Aptos Bold"/>
                  <a:cs typeface="Aptos Bold"/>
                  <a:sym typeface="Aptos Bold"/>
                </a:rPr>
                <a:t>NY-513 qualifies under the rural provisions.</a:t>
              </a:r>
            </a:p>
          </p:txBody>
        </p:sp>
      </p:grpSp>
      <p:grpSp>
        <p:nvGrpSpPr>
          <p:cNvPr id="33" name="Group 33"/>
          <p:cNvGrpSpPr/>
          <p:nvPr/>
        </p:nvGrpSpPr>
        <p:grpSpPr>
          <a:xfrm>
            <a:off x="1500407" y="4245750"/>
            <a:ext cx="6813794" cy="1089746"/>
            <a:chOff x="0" y="0"/>
            <a:chExt cx="9085059" cy="1452994"/>
          </a:xfrm>
        </p:grpSpPr>
        <p:sp>
          <p:nvSpPr>
            <p:cNvPr id="34" name="Freeform 34"/>
            <p:cNvSpPr/>
            <p:nvPr/>
          </p:nvSpPr>
          <p:spPr>
            <a:xfrm>
              <a:off x="0" y="0"/>
              <a:ext cx="9085072" cy="1453007"/>
            </a:xfrm>
            <a:custGeom>
              <a:avLst/>
              <a:gdLst/>
              <a:ahLst/>
              <a:cxnLst/>
              <a:rect l="l" t="t" r="r" b="b"/>
              <a:pathLst>
                <a:path w="9085072" h="1453007">
                  <a:moveTo>
                    <a:pt x="0" y="111760"/>
                  </a:moveTo>
                  <a:cubicBezTo>
                    <a:pt x="0" y="50038"/>
                    <a:pt x="50038" y="0"/>
                    <a:pt x="111760" y="0"/>
                  </a:cubicBezTo>
                  <a:lnTo>
                    <a:pt x="8973312" y="0"/>
                  </a:lnTo>
                  <a:cubicBezTo>
                    <a:pt x="9035034" y="0"/>
                    <a:pt x="9085072" y="50038"/>
                    <a:pt x="9085072" y="111760"/>
                  </a:cubicBezTo>
                  <a:lnTo>
                    <a:pt x="9085072" y="1341247"/>
                  </a:lnTo>
                  <a:cubicBezTo>
                    <a:pt x="9085072" y="1402969"/>
                    <a:pt x="9035034" y="1453007"/>
                    <a:pt x="8973312" y="1453007"/>
                  </a:cubicBezTo>
                  <a:lnTo>
                    <a:pt x="111760" y="1453007"/>
                  </a:lnTo>
                  <a:cubicBezTo>
                    <a:pt x="50038" y="1453007"/>
                    <a:pt x="0" y="1402969"/>
                    <a:pt x="0" y="1341247"/>
                  </a:cubicBezTo>
                  <a:close/>
                </a:path>
              </a:pathLst>
            </a:custGeom>
            <a:solidFill>
              <a:srgbClr val="FFFFFF"/>
            </a:solidFill>
            <a:ln w="19065" cap="sq">
              <a:solidFill>
                <a:srgbClr val="D7E7F0"/>
              </a:solidFill>
              <a:prstDash val="solid"/>
              <a:miter/>
            </a:ln>
          </p:spPr>
          <p:txBody>
            <a:bodyPr/>
            <a:lstStyle/>
            <a:p>
              <a:endParaRPr lang="en-US"/>
            </a:p>
          </p:txBody>
        </p:sp>
      </p:grpSp>
      <p:grpSp>
        <p:nvGrpSpPr>
          <p:cNvPr id="35" name="Group 35"/>
          <p:cNvGrpSpPr/>
          <p:nvPr/>
        </p:nvGrpSpPr>
        <p:grpSpPr>
          <a:xfrm>
            <a:off x="1784471" y="4461186"/>
            <a:ext cx="480431" cy="411804"/>
            <a:chOff x="0" y="0"/>
            <a:chExt cx="640575" cy="549072"/>
          </a:xfrm>
        </p:grpSpPr>
        <p:sp>
          <p:nvSpPr>
            <p:cNvPr id="36" name="Freeform 36"/>
            <p:cNvSpPr/>
            <p:nvPr/>
          </p:nvSpPr>
          <p:spPr>
            <a:xfrm>
              <a:off x="0" y="0"/>
              <a:ext cx="640580" cy="549069"/>
            </a:xfrm>
            <a:custGeom>
              <a:avLst/>
              <a:gdLst/>
              <a:ahLst/>
              <a:cxnLst/>
              <a:rect l="l" t="t" r="r" b="b"/>
              <a:pathLst>
                <a:path w="640580" h="549069">
                  <a:moveTo>
                    <a:pt x="0" y="0"/>
                  </a:moveTo>
                  <a:lnTo>
                    <a:pt x="640580" y="0"/>
                  </a:lnTo>
                  <a:lnTo>
                    <a:pt x="640580" y="549069"/>
                  </a:lnTo>
                  <a:lnTo>
                    <a:pt x="0" y="549069"/>
                  </a:lnTo>
                  <a:close/>
                </a:path>
              </a:pathLst>
            </a:custGeom>
            <a:blipFill>
              <a:blip r:embed="rId3">
                <a:alphaModFix amt="0"/>
              </a:blip>
              <a:stretch>
                <a:fillRect l="-59975" r="-59974"/>
              </a:stretch>
            </a:blipFill>
          </p:spPr>
          <p:txBody>
            <a:bodyPr/>
            <a:lstStyle/>
            <a:p>
              <a:endParaRPr lang="en-US"/>
            </a:p>
          </p:txBody>
        </p:sp>
        <p:sp>
          <p:nvSpPr>
            <p:cNvPr id="37" name="TextBox 37"/>
            <p:cNvSpPr txBox="1"/>
            <p:nvPr/>
          </p:nvSpPr>
          <p:spPr>
            <a:xfrm>
              <a:off x="0" y="0"/>
              <a:ext cx="640575" cy="549072"/>
            </a:xfrm>
            <a:prstGeom prst="rect">
              <a:avLst/>
            </a:prstGeom>
          </p:spPr>
          <p:txBody>
            <a:bodyPr lIns="0" tIns="0" rIns="0" bIns="0" rtlCol="0" anchor="ctr"/>
            <a:lstStyle/>
            <a:p>
              <a:pPr algn="l">
                <a:lnSpc>
                  <a:spcPts val="2882"/>
                </a:lnSpc>
              </a:pPr>
              <a:r>
                <a:rPr lang="en-US" sz="2401" b="1">
                  <a:solidFill>
                    <a:srgbClr val="2C9DA7"/>
                  </a:solidFill>
                  <a:latin typeface="Aptos Bold"/>
                  <a:ea typeface="Aptos Bold"/>
                  <a:cs typeface="Aptos Bold"/>
                  <a:sym typeface="Aptos Bold"/>
                </a:rPr>
                <a:t>✓</a:t>
              </a:r>
            </a:p>
          </p:txBody>
        </p:sp>
      </p:grpSp>
      <p:grpSp>
        <p:nvGrpSpPr>
          <p:cNvPr id="38" name="Group 38"/>
          <p:cNvGrpSpPr/>
          <p:nvPr/>
        </p:nvGrpSpPr>
        <p:grpSpPr>
          <a:xfrm>
            <a:off x="2402176" y="4557274"/>
            <a:ext cx="5627961" cy="404425"/>
            <a:chOff x="0" y="0"/>
            <a:chExt cx="7503947" cy="539233"/>
          </a:xfrm>
        </p:grpSpPr>
        <p:sp>
          <p:nvSpPr>
            <p:cNvPr id="39" name="Freeform 39"/>
            <p:cNvSpPr/>
            <p:nvPr/>
          </p:nvSpPr>
          <p:spPr>
            <a:xfrm>
              <a:off x="0" y="0"/>
              <a:ext cx="7503943" cy="539235"/>
            </a:xfrm>
            <a:custGeom>
              <a:avLst/>
              <a:gdLst/>
              <a:ahLst/>
              <a:cxnLst/>
              <a:rect l="l" t="t" r="r" b="b"/>
              <a:pathLst>
                <a:path w="7503943" h="539235">
                  <a:moveTo>
                    <a:pt x="0" y="0"/>
                  </a:moveTo>
                  <a:lnTo>
                    <a:pt x="7503943" y="0"/>
                  </a:lnTo>
                  <a:lnTo>
                    <a:pt x="7503943" y="539235"/>
                  </a:lnTo>
                  <a:lnTo>
                    <a:pt x="0" y="539235"/>
                  </a:lnTo>
                  <a:close/>
                </a:path>
              </a:pathLst>
            </a:custGeom>
            <a:blipFill>
              <a:blip r:embed="rId3">
                <a:alphaModFix amt="0"/>
              </a:blip>
              <a:stretch>
                <a:fillRect t="-228725" b="-213578"/>
              </a:stretch>
            </a:blipFill>
          </p:spPr>
          <p:txBody>
            <a:bodyPr/>
            <a:lstStyle/>
            <a:p>
              <a:endParaRPr lang="en-US"/>
            </a:p>
          </p:txBody>
        </p:sp>
        <p:sp>
          <p:nvSpPr>
            <p:cNvPr id="40" name="TextBox 40"/>
            <p:cNvSpPr txBox="1"/>
            <p:nvPr/>
          </p:nvSpPr>
          <p:spPr>
            <a:xfrm>
              <a:off x="0" y="0"/>
              <a:ext cx="7503947" cy="539233"/>
            </a:xfrm>
            <a:prstGeom prst="rect">
              <a:avLst/>
            </a:prstGeom>
          </p:spPr>
          <p:txBody>
            <a:bodyPr lIns="0" tIns="0" rIns="0" bIns="0" rtlCol="0" anchor="ctr"/>
            <a:lstStyle/>
            <a:p>
              <a:pPr algn="l">
                <a:lnSpc>
                  <a:spcPts val="2611"/>
                </a:lnSpc>
              </a:pPr>
              <a:r>
                <a:rPr lang="en-US" sz="2176" b="1">
                  <a:solidFill>
                    <a:srgbClr val="0B2E4A"/>
                  </a:solidFill>
                  <a:latin typeface="Aptos Bold"/>
                  <a:ea typeface="Aptos Bold"/>
                  <a:cs typeface="Aptos Bold"/>
                  <a:sym typeface="Aptos Bold"/>
                </a:rPr>
                <a:t>Strong project performance matters.</a:t>
              </a:r>
            </a:p>
          </p:txBody>
        </p:sp>
      </p:grpSp>
      <p:grpSp>
        <p:nvGrpSpPr>
          <p:cNvPr id="41" name="Group 41"/>
          <p:cNvGrpSpPr/>
          <p:nvPr/>
        </p:nvGrpSpPr>
        <p:grpSpPr>
          <a:xfrm>
            <a:off x="9256004" y="4245750"/>
            <a:ext cx="6813794" cy="1089746"/>
            <a:chOff x="0" y="0"/>
            <a:chExt cx="9085059" cy="1452994"/>
          </a:xfrm>
        </p:grpSpPr>
        <p:sp>
          <p:nvSpPr>
            <p:cNvPr id="42" name="Freeform 42"/>
            <p:cNvSpPr/>
            <p:nvPr/>
          </p:nvSpPr>
          <p:spPr>
            <a:xfrm>
              <a:off x="0" y="0"/>
              <a:ext cx="9085072" cy="1453007"/>
            </a:xfrm>
            <a:custGeom>
              <a:avLst/>
              <a:gdLst/>
              <a:ahLst/>
              <a:cxnLst/>
              <a:rect l="l" t="t" r="r" b="b"/>
              <a:pathLst>
                <a:path w="9085072" h="1453007">
                  <a:moveTo>
                    <a:pt x="0" y="111760"/>
                  </a:moveTo>
                  <a:cubicBezTo>
                    <a:pt x="0" y="50038"/>
                    <a:pt x="50038" y="0"/>
                    <a:pt x="111760" y="0"/>
                  </a:cubicBezTo>
                  <a:lnTo>
                    <a:pt x="8973312" y="0"/>
                  </a:lnTo>
                  <a:cubicBezTo>
                    <a:pt x="9035034" y="0"/>
                    <a:pt x="9085072" y="50038"/>
                    <a:pt x="9085072" y="111760"/>
                  </a:cubicBezTo>
                  <a:lnTo>
                    <a:pt x="9085072" y="1341247"/>
                  </a:lnTo>
                  <a:cubicBezTo>
                    <a:pt x="9085072" y="1402969"/>
                    <a:pt x="9035034" y="1453007"/>
                    <a:pt x="8973312" y="1453007"/>
                  </a:cubicBezTo>
                  <a:lnTo>
                    <a:pt x="111760" y="1453007"/>
                  </a:lnTo>
                  <a:cubicBezTo>
                    <a:pt x="50038" y="1453007"/>
                    <a:pt x="0" y="1402969"/>
                    <a:pt x="0" y="1341247"/>
                  </a:cubicBezTo>
                  <a:close/>
                </a:path>
              </a:pathLst>
            </a:custGeom>
            <a:solidFill>
              <a:srgbClr val="FFFFFF"/>
            </a:solidFill>
            <a:ln w="19065" cap="sq">
              <a:solidFill>
                <a:srgbClr val="D7E7F0"/>
              </a:solidFill>
              <a:prstDash val="solid"/>
              <a:miter/>
            </a:ln>
          </p:spPr>
          <p:txBody>
            <a:bodyPr/>
            <a:lstStyle/>
            <a:p>
              <a:endParaRPr lang="en-US"/>
            </a:p>
          </p:txBody>
        </p:sp>
      </p:grpSp>
      <p:grpSp>
        <p:nvGrpSpPr>
          <p:cNvPr id="43" name="Group 43"/>
          <p:cNvGrpSpPr/>
          <p:nvPr/>
        </p:nvGrpSpPr>
        <p:grpSpPr>
          <a:xfrm>
            <a:off x="9540069" y="4461186"/>
            <a:ext cx="480431" cy="411804"/>
            <a:chOff x="0" y="0"/>
            <a:chExt cx="640575" cy="549072"/>
          </a:xfrm>
        </p:grpSpPr>
        <p:sp>
          <p:nvSpPr>
            <p:cNvPr id="44" name="Freeform 44"/>
            <p:cNvSpPr/>
            <p:nvPr/>
          </p:nvSpPr>
          <p:spPr>
            <a:xfrm>
              <a:off x="0" y="0"/>
              <a:ext cx="640580" cy="549069"/>
            </a:xfrm>
            <a:custGeom>
              <a:avLst/>
              <a:gdLst/>
              <a:ahLst/>
              <a:cxnLst/>
              <a:rect l="l" t="t" r="r" b="b"/>
              <a:pathLst>
                <a:path w="640580" h="549069">
                  <a:moveTo>
                    <a:pt x="0" y="0"/>
                  </a:moveTo>
                  <a:lnTo>
                    <a:pt x="640580" y="0"/>
                  </a:lnTo>
                  <a:lnTo>
                    <a:pt x="640580" y="549069"/>
                  </a:lnTo>
                  <a:lnTo>
                    <a:pt x="0" y="549069"/>
                  </a:lnTo>
                  <a:close/>
                </a:path>
              </a:pathLst>
            </a:custGeom>
            <a:blipFill>
              <a:blip r:embed="rId3">
                <a:alphaModFix amt="0"/>
              </a:blip>
              <a:stretch>
                <a:fillRect l="-59975" r="-59974"/>
              </a:stretch>
            </a:blipFill>
          </p:spPr>
          <p:txBody>
            <a:bodyPr/>
            <a:lstStyle/>
            <a:p>
              <a:endParaRPr lang="en-US"/>
            </a:p>
          </p:txBody>
        </p:sp>
        <p:sp>
          <p:nvSpPr>
            <p:cNvPr id="45" name="TextBox 45"/>
            <p:cNvSpPr txBox="1"/>
            <p:nvPr/>
          </p:nvSpPr>
          <p:spPr>
            <a:xfrm>
              <a:off x="0" y="0"/>
              <a:ext cx="640575" cy="549072"/>
            </a:xfrm>
            <a:prstGeom prst="rect">
              <a:avLst/>
            </a:prstGeom>
          </p:spPr>
          <p:txBody>
            <a:bodyPr lIns="0" tIns="0" rIns="0" bIns="0" rtlCol="0" anchor="ctr"/>
            <a:lstStyle/>
            <a:p>
              <a:pPr algn="l">
                <a:lnSpc>
                  <a:spcPts val="2882"/>
                </a:lnSpc>
              </a:pPr>
              <a:r>
                <a:rPr lang="en-US" sz="2401" b="1">
                  <a:solidFill>
                    <a:srgbClr val="2C9DA7"/>
                  </a:solidFill>
                  <a:latin typeface="Aptos Bold"/>
                  <a:ea typeface="Aptos Bold"/>
                  <a:cs typeface="Aptos Bold"/>
                  <a:sym typeface="Aptos Bold"/>
                </a:rPr>
                <a:t>✓</a:t>
              </a:r>
            </a:p>
          </p:txBody>
        </p:sp>
      </p:grpSp>
      <p:grpSp>
        <p:nvGrpSpPr>
          <p:cNvPr id="46" name="Group 46"/>
          <p:cNvGrpSpPr/>
          <p:nvPr/>
        </p:nvGrpSpPr>
        <p:grpSpPr>
          <a:xfrm>
            <a:off x="10157774" y="4557274"/>
            <a:ext cx="5627961" cy="404425"/>
            <a:chOff x="0" y="0"/>
            <a:chExt cx="7503947" cy="539233"/>
          </a:xfrm>
        </p:grpSpPr>
        <p:sp>
          <p:nvSpPr>
            <p:cNvPr id="47" name="Freeform 47"/>
            <p:cNvSpPr/>
            <p:nvPr/>
          </p:nvSpPr>
          <p:spPr>
            <a:xfrm>
              <a:off x="0" y="0"/>
              <a:ext cx="7503943" cy="539235"/>
            </a:xfrm>
            <a:custGeom>
              <a:avLst/>
              <a:gdLst/>
              <a:ahLst/>
              <a:cxnLst/>
              <a:rect l="l" t="t" r="r" b="b"/>
              <a:pathLst>
                <a:path w="7503943" h="539235">
                  <a:moveTo>
                    <a:pt x="0" y="0"/>
                  </a:moveTo>
                  <a:lnTo>
                    <a:pt x="7503943" y="0"/>
                  </a:lnTo>
                  <a:lnTo>
                    <a:pt x="7503943" y="539235"/>
                  </a:lnTo>
                  <a:lnTo>
                    <a:pt x="0" y="539235"/>
                  </a:lnTo>
                  <a:close/>
                </a:path>
              </a:pathLst>
            </a:custGeom>
            <a:blipFill>
              <a:blip r:embed="rId3">
                <a:alphaModFix amt="0"/>
              </a:blip>
              <a:stretch>
                <a:fillRect t="-228725" b="-213578"/>
              </a:stretch>
            </a:blipFill>
          </p:spPr>
          <p:txBody>
            <a:bodyPr/>
            <a:lstStyle/>
            <a:p>
              <a:endParaRPr lang="en-US"/>
            </a:p>
          </p:txBody>
        </p:sp>
        <p:sp>
          <p:nvSpPr>
            <p:cNvPr id="48" name="TextBox 48"/>
            <p:cNvSpPr txBox="1"/>
            <p:nvPr/>
          </p:nvSpPr>
          <p:spPr>
            <a:xfrm>
              <a:off x="0" y="0"/>
              <a:ext cx="7503947" cy="539233"/>
            </a:xfrm>
            <a:prstGeom prst="rect">
              <a:avLst/>
            </a:prstGeom>
          </p:spPr>
          <p:txBody>
            <a:bodyPr lIns="0" tIns="0" rIns="0" bIns="0" rtlCol="0" anchor="ctr"/>
            <a:lstStyle/>
            <a:p>
              <a:pPr algn="l">
                <a:lnSpc>
                  <a:spcPts val="2611"/>
                </a:lnSpc>
              </a:pPr>
              <a:r>
                <a:rPr lang="en-US" sz="2176" b="1">
                  <a:solidFill>
                    <a:srgbClr val="0B2E4A"/>
                  </a:solidFill>
                  <a:latin typeface="Aptos Bold"/>
                  <a:ea typeface="Aptos Bold"/>
                  <a:cs typeface="Aptos Bold"/>
                  <a:sym typeface="Aptos Bold"/>
                </a:rPr>
                <a:t>Begin preparing applications early.</a:t>
              </a:r>
            </a:p>
          </p:txBody>
        </p:sp>
      </p:grpSp>
      <p:grpSp>
        <p:nvGrpSpPr>
          <p:cNvPr id="49" name="Group 49"/>
          <p:cNvGrpSpPr/>
          <p:nvPr/>
        </p:nvGrpSpPr>
        <p:grpSpPr>
          <a:xfrm>
            <a:off x="1500407" y="5961593"/>
            <a:ext cx="6813794" cy="1089746"/>
            <a:chOff x="0" y="0"/>
            <a:chExt cx="9085059" cy="1452994"/>
          </a:xfrm>
        </p:grpSpPr>
        <p:sp>
          <p:nvSpPr>
            <p:cNvPr id="50" name="Freeform 50"/>
            <p:cNvSpPr/>
            <p:nvPr/>
          </p:nvSpPr>
          <p:spPr>
            <a:xfrm>
              <a:off x="0" y="0"/>
              <a:ext cx="9085072" cy="1453007"/>
            </a:xfrm>
            <a:custGeom>
              <a:avLst/>
              <a:gdLst/>
              <a:ahLst/>
              <a:cxnLst/>
              <a:rect l="l" t="t" r="r" b="b"/>
              <a:pathLst>
                <a:path w="9085072" h="1453007">
                  <a:moveTo>
                    <a:pt x="0" y="111760"/>
                  </a:moveTo>
                  <a:cubicBezTo>
                    <a:pt x="0" y="50038"/>
                    <a:pt x="50038" y="0"/>
                    <a:pt x="111760" y="0"/>
                  </a:cubicBezTo>
                  <a:lnTo>
                    <a:pt x="8973312" y="0"/>
                  </a:lnTo>
                  <a:cubicBezTo>
                    <a:pt x="9035034" y="0"/>
                    <a:pt x="9085072" y="50038"/>
                    <a:pt x="9085072" y="111760"/>
                  </a:cubicBezTo>
                  <a:lnTo>
                    <a:pt x="9085072" y="1341247"/>
                  </a:lnTo>
                  <a:cubicBezTo>
                    <a:pt x="9085072" y="1402969"/>
                    <a:pt x="9035034" y="1453007"/>
                    <a:pt x="8973312" y="1453007"/>
                  </a:cubicBezTo>
                  <a:lnTo>
                    <a:pt x="111760" y="1453007"/>
                  </a:lnTo>
                  <a:cubicBezTo>
                    <a:pt x="50038" y="1453007"/>
                    <a:pt x="0" y="1402969"/>
                    <a:pt x="0" y="1341247"/>
                  </a:cubicBezTo>
                  <a:close/>
                </a:path>
              </a:pathLst>
            </a:custGeom>
            <a:solidFill>
              <a:srgbClr val="FFFFFF"/>
            </a:solidFill>
            <a:ln w="19065" cap="sq">
              <a:solidFill>
                <a:srgbClr val="D7E7F0"/>
              </a:solidFill>
              <a:prstDash val="solid"/>
              <a:miter/>
            </a:ln>
          </p:spPr>
          <p:txBody>
            <a:bodyPr/>
            <a:lstStyle/>
            <a:p>
              <a:endParaRPr lang="en-US"/>
            </a:p>
          </p:txBody>
        </p:sp>
      </p:grpSp>
      <p:grpSp>
        <p:nvGrpSpPr>
          <p:cNvPr id="51" name="Group 51"/>
          <p:cNvGrpSpPr/>
          <p:nvPr/>
        </p:nvGrpSpPr>
        <p:grpSpPr>
          <a:xfrm>
            <a:off x="1784471" y="6177029"/>
            <a:ext cx="480431" cy="411804"/>
            <a:chOff x="0" y="0"/>
            <a:chExt cx="640575" cy="549072"/>
          </a:xfrm>
        </p:grpSpPr>
        <p:sp>
          <p:nvSpPr>
            <p:cNvPr id="52" name="Freeform 52"/>
            <p:cNvSpPr/>
            <p:nvPr/>
          </p:nvSpPr>
          <p:spPr>
            <a:xfrm>
              <a:off x="0" y="0"/>
              <a:ext cx="640580" cy="549069"/>
            </a:xfrm>
            <a:custGeom>
              <a:avLst/>
              <a:gdLst/>
              <a:ahLst/>
              <a:cxnLst/>
              <a:rect l="l" t="t" r="r" b="b"/>
              <a:pathLst>
                <a:path w="640580" h="549069">
                  <a:moveTo>
                    <a:pt x="0" y="0"/>
                  </a:moveTo>
                  <a:lnTo>
                    <a:pt x="640580" y="0"/>
                  </a:lnTo>
                  <a:lnTo>
                    <a:pt x="640580" y="549069"/>
                  </a:lnTo>
                  <a:lnTo>
                    <a:pt x="0" y="549069"/>
                  </a:lnTo>
                  <a:close/>
                </a:path>
              </a:pathLst>
            </a:custGeom>
            <a:blipFill>
              <a:blip r:embed="rId3">
                <a:alphaModFix amt="0"/>
              </a:blip>
              <a:stretch>
                <a:fillRect l="-59975" r="-59974"/>
              </a:stretch>
            </a:blipFill>
          </p:spPr>
          <p:txBody>
            <a:bodyPr/>
            <a:lstStyle/>
            <a:p>
              <a:endParaRPr lang="en-US"/>
            </a:p>
          </p:txBody>
        </p:sp>
        <p:sp>
          <p:nvSpPr>
            <p:cNvPr id="53" name="TextBox 53"/>
            <p:cNvSpPr txBox="1"/>
            <p:nvPr/>
          </p:nvSpPr>
          <p:spPr>
            <a:xfrm>
              <a:off x="0" y="0"/>
              <a:ext cx="640575" cy="549072"/>
            </a:xfrm>
            <a:prstGeom prst="rect">
              <a:avLst/>
            </a:prstGeom>
          </p:spPr>
          <p:txBody>
            <a:bodyPr lIns="0" tIns="0" rIns="0" bIns="0" rtlCol="0" anchor="ctr"/>
            <a:lstStyle/>
            <a:p>
              <a:pPr algn="l">
                <a:lnSpc>
                  <a:spcPts val="2882"/>
                </a:lnSpc>
              </a:pPr>
              <a:r>
                <a:rPr lang="en-US" sz="2401" b="1">
                  <a:solidFill>
                    <a:srgbClr val="2C9DA7"/>
                  </a:solidFill>
                  <a:latin typeface="Aptos Bold"/>
                  <a:ea typeface="Aptos Bold"/>
                  <a:cs typeface="Aptos Bold"/>
                  <a:sym typeface="Aptos Bold"/>
                </a:rPr>
                <a:t>✓</a:t>
              </a:r>
            </a:p>
          </p:txBody>
        </p:sp>
      </p:grpSp>
      <p:grpSp>
        <p:nvGrpSpPr>
          <p:cNvPr id="54" name="Group 54"/>
          <p:cNvGrpSpPr/>
          <p:nvPr/>
        </p:nvGrpSpPr>
        <p:grpSpPr>
          <a:xfrm>
            <a:off x="2402176" y="6273117"/>
            <a:ext cx="5627961" cy="404425"/>
            <a:chOff x="0" y="0"/>
            <a:chExt cx="7503947" cy="539233"/>
          </a:xfrm>
        </p:grpSpPr>
        <p:sp>
          <p:nvSpPr>
            <p:cNvPr id="55" name="Freeform 55"/>
            <p:cNvSpPr/>
            <p:nvPr/>
          </p:nvSpPr>
          <p:spPr>
            <a:xfrm>
              <a:off x="0" y="0"/>
              <a:ext cx="7503943" cy="539235"/>
            </a:xfrm>
            <a:custGeom>
              <a:avLst/>
              <a:gdLst/>
              <a:ahLst/>
              <a:cxnLst/>
              <a:rect l="l" t="t" r="r" b="b"/>
              <a:pathLst>
                <a:path w="7503943" h="539235">
                  <a:moveTo>
                    <a:pt x="0" y="0"/>
                  </a:moveTo>
                  <a:lnTo>
                    <a:pt x="7503943" y="0"/>
                  </a:lnTo>
                  <a:lnTo>
                    <a:pt x="7503943" y="539235"/>
                  </a:lnTo>
                  <a:lnTo>
                    <a:pt x="0" y="539235"/>
                  </a:lnTo>
                  <a:close/>
                </a:path>
              </a:pathLst>
            </a:custGeom>
            <a:blipFill>
              <a:blip r:embed="rId3">
                <a:alphaModFix amt="0"/>
              </a:blip>
              <a:stretch>
                <a:fillRect t="-228725" b="-213578"/>
              </a:stretch>
            </a:blipFill>
          </p:spPr>
          <p:txBody>
            <a:bodyPr/>
            <a:lstStyle/>
            <a:p>
              <a:endParaRPr lang="en-US"/>
            </a:p>
          </p:txBody>
        </p:sp>
        <p:sp>
          <p:nvSpPr>
            <p:cNvPr id="56" name="TextBox 56"/>
            <p:cNvSpPr txBox="1"/>
            <p:nvPr/>
          </p:nvSpPr>
          <p:spPr>
            <a:xfrm>
              <a:off x="0" y="0"/>
              <a:ext cx="7503947" cy="539233"/>
            </a:xfrm>
            <a:prstGeom prst="rect">
              <a:avLst/>
            </a:prstGeom>
          </p:spPr>
          <p:txBody>
            <a:bodyPr lIns="0" tIns="0" rIns="0" bIns="0" rtlCol="0" anchor="ctr"/>
            <a:lstStyle/>
            <a:p>
              <a:pPr algn="l">
                <a:lnSpc>
                  <a:spcPts val="2611"/>
                </a:lnSpc>
              </a:pPr>
              <a:r>
                <a:rPr lang="en-US" sz="2176" b="1">
                  <a:solidFill>
                    <a:srgbClr val="0B2E4A"/>
                  </a:solidFill>
                  <a:latin typeface="Aptos Bold"/>
                  <a:ea typeface="Aptos Bold"/>
                  <a:cs typeface="Aptos Bold"/>
                  <a:sym typeface="Aptos Bold"/>
                </a:rPr>
                <a:t>Meet all local deadlines.</a:t>
              </a:r>
            </a:p>
          </p:txBody>
        </p:sp>
      </p:grpSp>
      <p:grpSp>
        <p:nvGrpSpPr>
          <p:cNvPr id="57" name="Group 57"/>
          <p:cNvGrpSpPr/>
          <p:nvPr/>
        </p:nvGrpSpPr>
        <p:grpSpPr>
          <a:xfrm>
            <a:off x="9256004" y="5961593"/>
            <a:ext cx="6813794" cy="1089746"/>
            <a:chOff x="0" y="0"/>
            <a:chExt cx="9085059" cy="1452994"/>
          </a:xfrm>
        </p:grpSpPr>
        <p:sp>
          <p:nvSpPr>
            <p:cNvPr id="58" name="Freeform 58"/>
            <p:cNvSpPr/>
            <p:nvPr/>
          </p:nvSpPr>
          <p:spPr>
            <a:xfrm>
              <a:off x="0" y="0"/>
              <a:ext cx="9085072" cy="1453007"/>
            </a:xfrm>
            <a:custGeom>
              <a:avLst/>
              <a:gdLst/>
              <a:ahLst/>
              <a:cxnLst/>
              <a:rect l="l" t="t" r="r" b="b"/>
              <a:pathLst>
                <a:path w="9085072" h="1453007">
                  <a:moveTo>
                    <a:pt x="0" y="111760"/>
                  </a:moveTo>
                  <a:cubicBezTo>
                    <a:pt x="0" y="50038"/>
                    <a:pt x="50038" y="0"/>
                    <a:pt x="111760" y="0"/>
                  </a:cubicBezTo>
                  <a:lnTo>
                    <a:pt x="8973312" y="0"/>
                  </a:lnTo>
                  <a:cubicBezTo>
                    <a:pt x="9035034" y="0"/>
                    <a:pt x="9085072" y="50038"/>
                    <a:pt x="9085072" y="111760"/>
                  </a:cubicBezTo>
                  <a:lnTo>
                    <a:pt x="9085072" y="1341247"/>
                  </a:lnTo>
                  <a:cubicBezTo>
                    <a:pt x="9085072" y="1402969"/>
                    <a:pt x="9035034" y="1453007"/>
                    <a:pt x="8973312" y="1453007"/>
                  </a:cubicBezTo>
                  <a:lnTo>
                    <a:pt x="111760" y="1453007"/>
                  </a:lnTo>
                  <a:cubicBezTo>
                    <a:pt x="50038" y="1453007"/>
                    <a:pt x="0" y="1402969"/>
                    <a:pt x="0" y="1341247"/>
                  </a:cubicBezTo>
                  <a:close/>
                </a:path>
              </a:pathLst>
            </a:custGeom>
            <a:solidFill>
              <a:srgbClr val="FFFFFF"/>
            </a:solidFill>
            <a:ln w="19065" cap="sq">
              <a:solidFill>
                <a:srgbClr val="D7E7F0"/>
              </a:solidFill>
              <a:prstDash val="solid"/>
              <a:miter/>
            </a:ln>
          </p:spPr>
          <p:txBody>
            <a:bodyPr/>
            <a:lstStyle/>
            <a:p>
              <a:endParaRPr lang="en-US"/>
            </a:p>
          </p:txBody>
        </p:sp>
      </p:grpSp>
      <p:grpSp>
        <p:nvGrpSpPr>
          <p:cNvPr id="59" name="Group 59"/>
          <p:cNvGrpSpPr/>
          <p:nvPr/>
        </p:nvGrpSpPr>
        <p:grpSpPr>
          <a:xfrm>
            <a:off x="9540069" y="6177029"/>
            <a:ext cx="480431" cy="411804"/>
            <a:chOff x="0" y="0"/>
            <a:chExt cx="640575" cy="549072"/>
          </a:xfrm>
        </p:grpSpPr>
        <p:sp>
          <p:nvSpPr>
            <p:cNvPr id="60" name="Freeform 60"/>
            <p:cNvSpPr/>
            <p:nvPr/>
          </p:nvSpPr>
          <p:spPr>
            <a:xfrm>
              <a:off x="0" y="0"/>
              <a:ext cx="640580" cy="549069"/>
            </a:xfrm>
            <a:custGeom>
              <a:avLst/>
              <a:gdLst/>
              <a:ahLst/>
              <a:cxnLst/>
              <a:rect l="l" t="t" r="r" b="b"/>
              <a:pathLst>
                <a:path w="640580" h="549069">
                  <a:moveTo>
                    <a:pt x="0" y="0"/>
                  </a:moveTo>
                  <a:lnTo>
                    <a:pt x="640580" y="0"/>
                  </a:lnTo>
                  <a:lnTo>
                    <a:pt x="640580" y="549069"/>
                  </a:lnTo>
                  <a:lnTo>
                    <a:pt x="0" y="549069"/>
                  </a:lnTo>
                  <a:close/>
                </a:path>
              </a:pathLst>
            </a:custGeom>
            <a:blipFill>
              <a:blip r:embed="rId3">
                <a:alphaModFix amt="0"/>
              </a:blip>
              <a:stretch>
                <a:fillRect l="-59975" r="-59974"/>
              </a:stretch>
            </a:blipFill>
          </p:spPr>
          <p:txBody>
            <a:bodyPr/>
            <a:lstStyle/>
            <a:p>
              <a:endParaRPr lang="en-US"/>
            </a:p>
          </p:txBody>
        </p:sp>
        <p:sp>
          <p:nvSpPr>
            <p:cNvPr id="61" name="TextBox 61"/>
            <p:cNvSpPr txBox="1"/>
            <p:nvPr/>
          </p:nvSpPr>
          <p:spPr>
            <a:xfrm>
              <a:off x="0" y="0"/>
              <a:ext cx="640575" cy="549072"/>
            </a:xfrm>
            <a:prstGeom prst="rect">
              <a:avLst/>
            </a:prstGeom>
          </p:spPr>
          <p:txBody>
            <a:bodyPr lIns="0" tIns="0" rIns="0" bIns="0" rtlCol="0" anchor="ctr"/>
            <a:lstStyle/>
            <a:p>
              <a:pPr algn="l">
                <a:lnSpc>
                  <a:spcPts val="2882"/>
                </a:lnSpc>
              </a:pPr>
              <a:r>
                <a:rPr lang="en-US" sz="2401" b="1">
                  <a:solidFill>
                    <a:srgbClr val="2C9DA7"/>
                  </a:solidFill>
                  <a:latin typeface="Aptos Bold"/>
                  <a:ea typeface="Aptos Bold"/>
                  <a:cs typeface="Aptos Bold"/>
                  <a:sym typeface="Aptos Bold"/>
                </a:rPr>
                <a:t>✓</a:t>
              </a:r>
            </a:p>
          </p:txBody>
        </p:sp>
      </p:grpSp>
      <p:grpSp>
        <p:nvGrpSpPr>
          <p:cNvPr id="62" name="Group 62"/>
          <p:cNvGrpSpPr/>
          <p:nvPr/>
        </p:nvGrpSpPr>
        <p:grpSpPr>
          <a:xfrm>
            <a:off x="10157774" y="6273117"/>
            <a:ext cx="5627961" cy="404425"/>
            <a:chOff x="0" y="0"/>
            <a:chExt cx="7503947" cy="539233"/>
          </a:xfrm>
        </p:grpSpPr>
        <p:sp>
          <p:nvSpPr>
            <p:cNvPr id="63" name="Freeform 63"/>
            <p:cNvSpPr/>
            <p:nvPr/>
          </p:nvSpPr>
          <p:spPr>
            <a:xfrm>
              <a:off x="0" y="0"/>
              <a:ext cx="7503943" cy="539235"/>
            </a:xfrm>
            <a:custGeom>
              <a:avLst/>
              <a:gdLst/>
              <a:ahLst/>
              <a:cxnLst/>
              <a:rect l="l" t="t" r="r" b="b"/>
              <a:pathLst>
                <a:path w="7503943" h="539235">
                  <a:moveTo>
                    <a:pt x="0" y="0"/>
                  </a:moveTo>
                  <a:lnTo>
                    <a:pt x="7503943" y="0"/>
                  </a:lnTo>
                  <a:lnTo>
                    <a:pt x="7503943" y="539235"/>
                  </a:lnTo>
                  <a:lnTo>
                    <a:pt x="0" y="539235"/>
                  </a:lnTo>
                  <a:close/>
                </a:path>
              </a:pathLst>
            </a:custGeom>
            <a:blipFill>
              <a:blip r:embed="rId3">
                <a:alphaModFix amt="0"/>
              </a:blip>
              <a:stretch>
                <a:fillRect t="-228725" b="-213578"/>
              </a:stretch>
            </a:blipFill>
          </p:spPr>
          <p:txBody>
            <a:bodyPr/>
            <a:lstStyle/>
            <a:p>
              <a:endParaRPr lang="en-US"/>
            </a:p>
          </p:txBody>
        </p:sp>
        <p:sp>
          <p:nvSpPr>
            <p:cNvPr id="64" name="TextBox 64"/>
            <p:cNvSpPr txBox="1"/>
            <p:nvPr/>
          </p:nvSpPr>
          <p:spPr>
            <a:xfrm>
              <a:off x="0" y="0"/>
              <a:ext cx="7503947" cy="539233"/>
            </a:xfrm>
            <a:prstGeom prst="rect">
              <a:avLst/>
            </a:prstGeom>
          </p:spPr>
          <p:txBody>
            <a:bodyPr lIns="0" tIns="0" rIns="0" bIns="0" rtlCol="0" anchor="ctr"/>
            <a:lstStyle/>
            <a:p>
              <a:pPr algn="l">
                <a:lnSpc>
                  <a:spcPts val="2611"/>
                </a:lnSpc>
              </a:pPr>
              <a:r>
                <a:rPr lang="en-US" sz="2176" b="1">
                  <a:solidFill>
                    <a:srgbClr val="0B2E4A"/>
                  </a:solidFill>
                  <a:latin typeface="Aptos Bold"/>
                  <a:ea typeface="Aptos Bold"/>
                  <a:cs typeface="Aptos Bold"/>
                  <a:sym typeface="Aptos Bold"/>
                </a:rPr>
                <a:t>Reach out early with questions.</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01840" cy="10295039"/>
            <a:chOff x="0" y="0"/>
            <a:chExt cx="24402453" cy="13726719"/>
          </a:xfrm>
        </p:grpSpPr>
        <p:sp>
          <p:nvSpPr>
            <p:cNvPr id="3" name="Freeform 3" descr="/mnt/data/e9510b0c-0b51-4be6-956d-9269bed0d167.jpg"/>
            <p:cNvSpPr/>
            <p:nvPr/>
          </p:nvSpPr>
          <p:spPr>
            <a:xfrm>
              <a:off x="0" y="0"/>
              <a:ext cx="24402414" cy="13726668"/>
            </a:xfrm>
            <a:custGeom>
              <a:avLst/>
              <a:gdLst/>
              <a:ahLst/>
              <a:cxnLst/>
              <a:rect l="l" t="t" r="r" b="b"/>
              <a:pathLst>
                <a:path w="24402414" h="13726668">
                  <a:moveTo>
                    <a:pt x="0" y="0"/>
                  </a:moveTo>
                  <a:lnTo>
                    <a:pt x="24402414" y="0"/>
                  </a:lnTo>
                  <a:lnTo>
                    <a:pt x="24402414" y="13726668"/>
                  </a:lnTo>
                  <a:lnTo>
                    <a:pt x="0" y="13726668"/>
                  </a:lnTo>
                  <a:lnTo>
                    <a:pt x="0" y="0"/>
                  </a:lnTo>
                  <a:close/>
                </a:path>
              </a:pathLst>
            </a:custGeom>
            <a:blipFill>
              <a:blip r:embed="rId3"/>
              <a:stretch>
                <a:fillRect l="-17501" r="-17502"/>
              </a:stretch>
            </a:blipFill>
          </p:spPr>
          <p:txBody>
            <a:bodyPr/>
            <a:lstStyle/>
            <a:p>
              <a:endParaRPr lang="en-US"/>
            </a:p>
          </p:txBody>
        </p:sp>
      </p:grpSp>
      <p:grpSp>
        <p:nvGrpSpPr>
          <p:cNvPr id="4" name="Group 4"/>
          <p:cNvGrpSpPr/>
          <p:nvPr/>
        </p:nvGrpSpPr>
        <p:grpSpPr>
          <a:xfrm>
            <a:off x="-9535" y="-9535"/>
            <a:ext cx="18320909" cy="10314108"/>
            <a:chOff x="0" y="0"/>
            <a:chExt cx="24427878" cy="13752144"/>
          </a:xfrm>
        </p:grpSpPr>
        <p:sp>
          <p:nvSpPr>
            <p:cNvPr id="5" name="Freeform 5"/>
            <p:cNvSpPr/>
            <p:nvPr/>
          </p:nvSpPr>
          <p:spPr>
            <a:xfrm>
              <a:off x="0" y="0"/>
              <a:ext cx="24427814" cy="13752195"/>
            </a:xfrm>
            <a:custGeom>
              <a:avLst/>
              <a:gdLst/>
              <a:ahLst/>
              <a:cxnLst/>
              <a:rect l="l" t="t" r="r" b="b"/>
              <a:pathLst>
                <a:path w="24427814" h="13752195">
                  <a:moveTo>
                    <a:pt x="0" y="0"/>
                  </a:moveTo>
                  <a:lnTo>
                    <a:pt x="24427814" y="0"/>
                  </a:lnTo>
                  <a:lnTo>
                    <a:pt x="24427814" y="13752195"/>
                  </a:lnTo>
                  <a:lnTo>
                    <a:pt x="0" y="13752195"/>
                  </a:lnTo>
                  <a:close/>
                </a:path>
              </a:pathLst>
            </a:custGeom>
            <a:solidFill>
              <a:srgbClr val="EAF5FA">
                <a:alpha val="80784"/>
              </a:srgbClr>
            </a:solidFill>
          </p:spPr>
          <p:txBody>
            <a:bodyPr/>
            <a:lstStyle/>
            <a:p>
              <a:endParaRPr lang="en-US"/>
            </a:p>
          </p:txBody>
        </p:sp>
      </p:grpSp>
      <p:grpSp>
        <p:nvGrpSpPr>
          <p:cNvPr id="6" name="Group 6"/>
          <p:cNvGrpSpPr/>
          <p:nvPr/>
        </p:nvGrpSpPr>
        <p:grpSpPr>
          <a:xfrm>
            <a:off x="-9535" y="-9535"/>
            <a:ext cx="18320909" cy="10314108"/>
            <a:chOff x="0" y="0"/>
            <a:chExt cx="24427878" cy="13752144"/>
          </a:xfrm>
        </p:grpSpPr>
        <p:sp>
          <p:nvSpPr>
            <p:cNvPr id="7" name="Freeform 7"/>
            <p:cNvSpPr/>
            <p:nvPr/>
          </p:nvSpPr>
          <p:spPr>
            <a:xfrm>
              <a:off x="0" y="0"/>
              <a:ext cx="24427814" cy="13752195"/>
            </a:xfrm>
            <a:custGeom>
              <a:avLst/>
              <a:gdLst/>
              <a:ahLst/>
              <a:cxnLst/>
              <a:rect l="l" t="t" r="r" b="b"/>
              <a:pathLst>
                <a:path w="24427814" h="13752195">
                  <a:moveTo>
                    <a:pt x="0" y="0"/>
                  </a:moveTo>
                  <a:lnTo>
                    <a:pt x="24427814" y="0"/>
                  </a:lnTo>
                  <a:lnTo>
                    <a:pt x="24427814" y="13752195"/>
                  </a:lnTo>
                  <a:lnTo>
                    <a:pt x="0" y="13752195"/>
                  </a:lnTo>
                  <a:close/>
                </a:path>
              </a:pathLst>
            </a:custGeom>
            <a:solidFill>
              <a:srgbClr val="0B2E4A">
                <a:alpha val="20000"/>
              </a:srgbClr>
            </a:solidFill>
          </p:spPr>
          <p:txBody>
            <a:bodyPr/>
            <a:lstStyle/>
            <a:p>
              <a:endParaRPr lang="en-US"/>
            </a:p>
          </p:txBody>
        </p:sp>
      </p:grpSp>
      <p:grpSp>
        <p:nvGrpSpPr>
          <p:cNvPr id="8" name="Group 8"/>
          <p:cNvGrpSpPr/>
          <p:nvPr/>
        </p:nvGrpSpPr>
        <p:grpSpPr>
          <a:xfrm>
            <a:off x="1372676" y="3157147"/>
            <a:ext cx="15511196" cy="1235402"/>
            <a:chOff x="0" y="0"/>
            <a:chExt cx="20681594" cy="1647203"/>
          </a:xfrm>
        </p:grpSpPr>
        <p:sp>
          <p:nvSpPr>
            <p:cNvPr id="9" name="Freeform 9"/>
            <p:cNvSpPr/>
            <p:nvPr/>
          </p:nvSpPr>
          <p:spPr>
            <a:xfrm>
              <a:off x="0" y="0"/>
              <a:ext cx="20681598" cy="1647207"/>
            </a:xfrm>
            <a:custGeom>
              <a:avLst/>
              <a:gdLst/>
              <a:ahLst/>
              <a:cxnLst/>
              <a:rect l="l" t="t" r="r" b="b"/>
              <a:pathLst>
                <a:path w="20681598" h="1647207">
                  <a:moveTo>
                    <a:pt x="0" y="0"/>
                  </a:moveTo>
                  <a:lnTo>
                    <a:pt x="20681598" y="0"/>
                  </a:lnTo>
                  <a:lnTo>
                    <a:pt x="20681598" y="1647207"/>
                  </a:lnTo>
                  <a:lnTo>
                    <a:pt x="0" y="1647207"/>
                  </a:lnTo>
                  <a:close/>
                </a:path>
              </a:pathLst>
            </a:custGeom>
            <a:blipFill>
              <a:blip r:embed="rId4">
                <a:alphaModFix amt="0"/>
              </a:blip>
              <a:stretch>
                <a:fillRect t="-194645" b="-194645"/>
              </a:stretch>
            </a:blipFill>
          </p:spPr>
          <p:txBody>
            <a:bodyPr/>
            <a:lstStyle/>
            <a:p>
              <a:endParaRPr lang="en-US"/>
            </a:p>
          </p:txBody>
        </p:sp>
        <p:sp>
          <p:nvSpPr>
            <p:cNvPr id="10" name="TextBox 10"/>
            <p:cNvSpPr txBox="1"/>
            <p:nvPr/>
          </p:nvSpPr>
          <p:spPr>
            <a:xfrm>
              <a:off x="0" y="0"/>
              <a:ext cx="20681594" cy="1647203"/>
            </a:xfrm>
            <a:prstGeom prst="rect">
              <a:avLst/>
            </a:prstGeom>
          </p:spPr>
          <p:txBody>
            <a:bodyPr lIns="0" tIns="0" rIns="0" bIns="0" rtlCol="0" anchor="ctr"/>
            <a:lstStyle/>
            <a:p>
              <a:pPr algn="ctr">
                <a:lnSpc>
                  <a:spcPts val="8286"/>
                </a:lnSpc>
              </a:pPr>
              <a:r>
                <a:rPr lang="en-US" sz="6905" b="1" dirty="0">
                  <a:solidFill>
                    <a:schemeClr val="bg1"/>
                  </a:solidFill>
                  <a:latin typeface="Aptos Bold"/>
                  <a:ea typeface="Aptos Bold"/>
                  <a:cs typeface="Aptos Bold"/>
                  <a:sym typeface="Aptos Bold"/>
                </a:rPr>
                <a:t>Questions?</a:t>
              </a:r>
            </a:p>
          </p:txBody>
        </p:sp>
      </p:grpSp>
      <p:grpSp>
        <p:nvGrpSpPr>
          <p:cNvPr id="13" name="Group 13"/>
          <p:cNvGrpSpPr/>
          <p:nvPr/>
        </p:nvGrpSpPr>
        <p:grpSpPr>
          <a:xfrm>
            <a:off x="1818789" y="9018084"/>
            <a:ext cx="14687598" cy="480431"/>
            <a:chOff x="0" y="0"/>
            <a:chExt cx="19583464" cy="640575"/>
          </a:xfrm>
        </p:grpSpPr>
        <p:sp>
          <p:nvSpPr>
            <p:cNvPr id="14" name="Freeform 14"/>
            <p:cNvSpPr/>
            <p:nvPr/>
          </p:nvSpPr>
          <p:spPr>
            <a:xfrm>
              <a:off x="0" y="0"/>
              <a:ext cx="19583460" cy="640580"/>
            </a:xfrm>
            <a:custGeom>
              <a:avLst/>
              <a:gdLst/>
              <a:ahLst/>
              <a:cxnLst/>
              <a:rect l="l" t="t" r="r" b="b"/>
              <a:pathLst>
                <a:path w="19583460" h="640580">
                  <a:moveTo>
                    <a:pt x="0" y="0"/>
                  </a:moveTo>
                  <a:lnTo>
                    <a:pt x="19583460" y="0"/>
                  </a:lnTo>
                  <a:lnTo>
                    <a:pt x="19583460" y="640580"/>
                  </a:lnTo>
                  <a:lnTo>
                    <a:pt x="0" y="640580"/>
                  </a:lnTo>
                  <a:close/>
                </a:path>
              </a:pathLst>
            </a:custGeom>
            <a:blipFill>
              <a:blip r:embed="rId4">
                <a:alphaModFix amt="0"/>
              </a:blip>
              <a:stretch>
                <a:fillRect t="-545685" b="-545685"/>
              </a:stretch>
            </a:blipFill>
          </p:spPr>
          <p:txBody>
            <a:bodyPr/>
            <a:lstStyle/>
            <a:p>
              <a:endParaRPr lang="en-US"/>
            </a:p>
          </p:txBody>
        </p:sp>
        <p:sp>
          <p:nvSpPr>
            <p:cNvPr id="15" name="TextBox 15"/>
            <p:cNvSpPr txBox="1"/>
            <p:nvPr/>
          </p:nvSpPr>
          <p:spPr>
            <a:xfrm>
              <a:off x="0" y="-9525"/>
              <a:ext cx="19583464" cy="650100"/>
            </a:xfrm>
            <a:prstGeom prst="rect">
              <a:avLst/>
            </a:prstGeom>
          </p:spPr>
          <p:txBody>
            <a:bodyPr lIns="0" tIns="0" rIns="0" bIns="0" rtlCol="0" anchor="ctr"/>
            <a:lstStyle/>
            <a:p>
              <a:pPr algn="ctr">
                <a:lnSpc>
                  <a:spcPts val="2521"/>
                </a:lnSpc>
              </a:pPr>
              <a:r>
                <a:rPr lang="en-US" sz="2101">
                  <a:solidFill>
                    <a:srgbClr val="FFFFFF"/>
                  </a:solidFill>
                  <a:latin typeface="Aptos"/>
                  <a:ea typeface="Aptos"/>
                  <a:cs typeface="Aptos"/>
                  <a:sym typeface="Aptos"/>
                </a:rPr>
                <a:t>NY-513 Continuum of Care | Serving Ontario, Seneca, Wayne &amp; Yates Counties</a:t>
              </a:r>
            </a:p>
          </p:txBody>
        </p:sp>
      </p:grpSp>
      <p:grpSp>
        <p:nvGrpSpPr>
          <p:cNvPr id="16" name="Group 16"/>
          <p:cNvGrpSpPr/>
          <p:nvPr/>
        </p:nvGrpSpPr>
        <p:grpSpPr>
          <a:xfrm>
            <a:off x="-9535" y="10010975"/>
            <a:ext cx="18320909" cy="293599"/>
            <a:chOff x="0" y="0"/>
            <a:chExt cx="24427878" cy="391465"/>
          </a:xfrm>
        </p:grpSpPr>
        <p:sp>
          <p:nvSpPr>
            <p:cNvPr id="17" name="Freeform 17"/>
            <p:cNvSpPr/>
            <p:nvPr/>
          </p:nvSpPr>
          <p:spPr>
            <a:xfrm>
              <a:off x="0" y="0"/>
              <a:ext cx="24427814" cy="391414"/>
            </a:xfrm>
            <a:custGeom>
              <a:avLst/>
              <a:gdLst/>
              <a:ahLst/>
              <a:cxnLst/>
              <a:rect l="l" t="t" r="r" b="b"/>
              <a:pathLst>
                <a:path w="24427814" h="391414">
                  <a:moveTo>
                    <a:pt x="0" y="0"/>
                  </a:moveTo>
                  <a:lnTo>
                    <a:pt x="24427814" y="0"/>
                  </a:lnTo>
                  <a:lnTo>
                    <a:pt x="24427814" y="391414"/>
                  </a:lnTo>
                  <a:lnTo>
                    <a:pt x="0" y="391414"/>
                  </a:lnTo>
                  <a:close/>
                </a:path>
              </a:pathLst>
            </a:custGeom>
            <a:solidFill>
              <a:srgbClr val="0A66B7"/>
            </a:solidFill>
            <a:ln w="19065" cap="sq">
              <a:solidFill>
                <a:srgbClr val="0A66B7"/>
              </a:solidFill>
              <a:prstDash val="solid"/>
              <a:miter/>
            </a:ln>
          </p:spPr>
          <p:txBody>
            <a:bodyPr/>
            <a:lstStyle/>
            <a:p>
              <a:endParaRPr lang="en-US"/>
            </a:p>
          </p:txBody>
        </p:sp>
      </p:grpSp>
      <p:grpSp>
        <p:nvGrpSpPr>
          <p:cNvPr id="18" name="Group 18"/>
          <p:cNvGrpSpPr/>
          <p:nvPr/>
        </p:nvGrpSpPr>
        <p:grpSpPr>
          <a:xfrm>
            <a:off x="5737103" y="5798819"/>
            <a:ext cx="6813794" cy="1089746"/>
            <a:chOff x="0" y="0"/>
            <a:chExt cx="9085059" cy="1452994"/>
          </a:xfrm>
        </p:grpSpPr>
        <p:sp>
          <p:nvSpPr>
            <p:cNvPr id="19" name="Freeform 19">
              <a:hlinkClick r:id="rId5" tooltip="http://www.flacra.org/coc-ny-513"/>
            </p:cNvPr>
            <p:cNvSpPr/>
            <p:nvPr/>
          </p:nvSpPr>
          <p:spPr>
            <a:xfrm>
              <a:off x="0" y="0"/>
              <a:ext cx="9085072" cy="1453007"/>
            </a:xfrm>
            <a:custGeom>
              <a:avLst/>
              <a:gdLst/>
              <a:ahLst/>
              <a:cxnLst/>
              <a:rect l="l" t="t" r="r" b="b"/>
              <a:pathLst>
                <a:path w="9085072" h="1453007">
                  <a:moveTo>
                    <a:pt x="0" y="111760"/>
                  </a:moveTo>
                  <a:cubicBezTo>
                    <a:pt x="0" y="50038"/>
                    <a:pt x="50038" y="0"/>
                    <a:pt x="111760" y="0"/>
                  </a:cubicBezTo>
                  <a:lnTo>
                    <a:pt x="8973312" y="0"/>
                  </a:lnTo>
                  <a:cubicBezTo>
                    <a:pt x="9035034" y="0"/>
                    <a:pt x="9085072" y="50038"/>
                    <a:pt x="9085072" y="111760"/>
                  </a:cubicBezTo>
                  <a:lnTo>
                    <a:pt x="9085072" y="1341247"/>
                  </a:lnTo>
                  <a:cubicBezTo>
                    <a:pt x="9085072" y="1402969"/>
                    <a:pt x="9035034" y="1453007"/>
                    <a:pt x="8973312" y="1453007"/>
                  </a:cubicBezTo>
                  <a:lnTo>
                    <a:pt x="111760" y="1453007"/>
                  </a:lnTo>
                  <a:cubicBezTo>
                    <a:pt x="50038" y="1453007"/>
                    <a:pt x="0" y="1402969"/>
                    <a:pt x="0" y="1341247"/>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0" name="Group 20"/>
          <p:cNvGrpSpPr/>
          <p:nvPr/>
        </p:nvGrpSpPr>
        <p:grpSpPr>
          <a:xfrm>
            <a:off x="6134963" y="6141480"/>
            <a:ext cx="6018073" cy="404425"/>
            <a:chOff x="0" y="0"/>
            <a:chExt cx="8024097" cy="539233"/>
          </a:xfrm>
        </p:grpSpPr>
        <p:sp>
          <p:nvSpPr>
            <p:cNvPr id="21" name="Freeform 21"/>
            <p:cNvSpPr/>
            <p:nvPr/>
          </p:nvSpPr>
          <p:spPr>
            <a:xfrm>
              <a:off x="0" y="0"/>
              <a:ext cx="8024092" cy="539235"/>
            </a:xfrm>
            <a:custGeom>
              <a:avLst/>
              <a:gdLst/>
              <a:ahLst/>
              <a:cxnLst/>
              <a:rect l="l" t="t" r="r" b="b"/>
              <a:pathLst>
                <a:path w="8024092" h="539235">
                  <a:moveTo>
                    <a:pt x="0" y="0"/>
                  </a:moveTo>
                  <a:lnTo>
                    <a:pt x="8024092" y="0"/>
                  </a:lnTo>
                  <a:lnTo>
                    <a:pt x="8024092" y="539235"/>
                  </a:lnTo>
                  <a:lnTo>
                    <a:pt x="0" y="539235"/>
                  </a:lnTo>
                  <a:close/>
                </a:path>
              </a:pathLst>
            </a:custGeom>
            <a:blipFill>
              <a:blip r:embed="rId4">
                <a:alphaModFix amt="0"/>
              </a:blip>
              <a:stretch>
                <a:fillRect t="-228725" r="6482" b="-213578"/>
              </a:stretch>
            </a:blipFill>
          </p:spPr>
          <p:txBody>
            <a:bodyPr/>
            <a:lstStyle/>
            <a:p>
              <a:endParaRPr lang="en-US"/>
            </a:p>
          </p:txBody>
        </p:sp>
        <p:sp>
          <p:nvSpPr>
            <p:cNvPr id="22" name="TextBox 22"/>
            <p:cNvSpPr txBox="1"/>
            <p:nvPr/>
          </p:nvSpPr>
          <p:spPr>
            <a:xfrm>
              <a:off x="0" y="0"/>
              <a:ext cx="8024097" cy="539233"/>
            </a:xfrm>
            <a:prstGeom prst="rect">
              <a:avLst/>
            </a:prstGeom>
          </p:spPr>
          <p:txBody>
            <a:bodyPr lIns="0" tIns="0" rIns="0" bIns="0" rtlCol="0" anchor="ctr"/>
            <a:lstStyle/>
            <a:p>
              <a:pPr algn="ctr">
                <a:lnSpc>
                  <a:spcPts val="2611"/>
                </a:lnSpc>
              </a:pPr>
              <a:r>
                <a:rPr lang="en-US" sz="2176" b="1" dirty="0">
                  <a:solidFill>
                    <a:schemeClr val="tx1">
                      <a:lumMod val="85000"/>
                      <a:lumOff val="15000"/>
                    </a:schemeClr>
                  </a:solidFill>
                  <a:latin typeface="Aptos Bold"/>
                  <a:ea typeface="Aptos Bold"/>
                  <a:cs typeface="Aptos Bold"/>
                  <a:sym typeface="Aptos Bold"/>
                  <a:hlinkClick r:id="rId5" tooltip="http://www.flacra.org/coc-ny-513">
                    <a:extLst>
                      <a:ext uri="{A12FA001-AC4F-418D-AE19-62706E023703}">
                        <ahyp:hlinkClr xmlns:ahyp="http://schemas.microsoft.com/office/drawing/2018/hyperlinkcolor" val="tx"/>
                      </a:ext>
                    </a:extLst>
                  </a:hlinkClick>
                </a:rPr>
                <a:t>Stay updated: Visit www.flacra.org/coc-ny-513</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FY2026 NOFO OVERVIEW</a:t>
              </a:r>
            </a:p>
          </p:txBody>
        </p:sp>
      </p:grpSp>
      <p:grpSp>
        <p:nvGrpSpPr>
          <p:cNvPr id="12" name="Group 12"/>
          <p:cNvGrpSpPr/>
          <p:nvPr/>
        </p:nvGrpSpPr>
        <p:grpSpPr>
          <a:xfrm>
            <a:off x="892235" y="1043235"/>
            <a:ext cx="16334804" cy="851057"/>
            <a:chOff x="0" y="0"/>
            <a:chExt cx="21779738" cy="1134743"/>
          </a:xfrm>
        </p:grpSpPr>
        <p:sp>
          <p:nvSpPr>
            <p:cNvPr id="13" name="Freeform 13"/>
            <p:cNvSpPr/>
            <p:nvPr/>
          </p:nvSpPr>
          <p:spPr>
            <a:xfrm>
              <a:off x="0" y="0"/>
              <a:ext cx="21779736" cy="1134740"/>
            </a:xfrm>
            <a:custGeom>
              <a:avLst/>
              <a:gdLst/>
              <a:ahLst/>
              <a:cxnLst/>
              <a:rect l="l" t="t" r="r" b="b"/>
              <a:pathLst>
                <a:path w="21779736" h="1134740">
                  <a:moveTo>
                    <a:pt x="0" y="0"/>
                  </a:moveTo>
                  <a:lnTo>
                    <a:pt x="21779736" y="0"/>
                  </a:lnTo>
                  <a:lnTo>
                    <a:pt x="21779736" y="1134740"/>
                  </a:lnTo>
                  <a:lnTo>
                    <a:pt x="0" y="1134740"/>
                  </a:lnTo>
                  <a:close/>
                </a:path>
              </a:pathLst>
            </a:custGeom>
            <a:blipFill>
              <a:blip r:embed="rId3">
                <a:alphaModFix amt="0"/>
              </a:blip>
              <a:stretch>
                <a:fillRect t="-323987" b="-323988"/>
              </a:stretch>
            </a:blipFill>
          </p:spPr>
          <p:txBody>
            <a:bodyPr/>
            <a:lstStyle/>
            <a:p>
              <a:endParaRPr lang="en-US"/>
            </a:p>
          </p:txBody>
        </p:sp>
        <p:sp>
          <p:nvSpPr>
            <p:cNvPr id="14" name="TextBox 14"/>
            <p:cNvSpPr txBox="1"/>
            <p:nvPr/>
          </p:nvSpPr>
          <p:spPr>
            <a:xfrm>
              <a:off x="0" y="9525"/>
              <a:ext cx="21779738" cy="1125218"/>
            </a:xfrm>
            <a:prstGeom prst="rect">
              <a:avLst/>
            </a:prstGeom>
          </p:spPr>
          <p:txBody>
            <a:bodyPr lIns="0" tIns="0" rIns="0" bIns="0" rtlCol="0" anchor="ctr"/>
            <a:lstStyle/>
            <a:p>
              <a:pPr algn="l">
                <a:lnSpc>
                  <a:spcPts val="4799"/>
                </a:lnSpc>
              </a:pPr>
              <a:r>
                <a:rPr lang="en-US" sz="3999" b="1">
                  <a:solidFill>
                    <a:srgbClr val="0B2E4A"/>
                  </a:solidFill>
                  <a:latin typeface="Aptos Bold"/>
                  <a:ea typeface="Aptos Bold"/>
                  <a:cs typeface="Aptos Bold"/>
                  <a:sym typeface="Aptos Bold"/>
                </a:rPr>
                <a:t>Purpose of the CoC Program</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19975" y="2392642"/>
            <a:ext cx="7980569" cy="7198147"/>
            <a:chOff x="0" y="0"/>
            <a:chExt cx="10640758" cy="8261452"/>
          </a:xfrm>
        </p:grpSpPr>
        <p:sp>
          <p:nvSpPr>
            <p:cNvPr id="18" name="Freeform 18"/>
            <p:cNvSpPr/>
            <p:nvPr/>
          </p:nvSpPr>
          <p:spPr>
            <a:xfrm>
              <a:off x="0" y="0"/>
              <a:ext cx="10640822" cy="8261477"/>
            </a:xfrm>
            <a:custGeom>
              <a:avLst/>
              <a:gdLst/>
              <a:ahLst/>
              <a:cxnLst/>
              <a:rect l="l" t="t" r="r" b="b"/>
              <a:pathLst>
                <a:path w="10640822" h="8261477">
                  <a:moveTo>
                    <a:pt x="0" y="146939"/>
                  </a:moveTo>
                  <a:cubicBezTo>
                    <a:pt x="0" y="65786"/>
                    <a:pt x="65786" y="0"/>
                    <a:pt x="146939" y="0"/>
                  </a:cubicBezTo>
                  <a:lnTo>
                    <a:pt x="10493883" y="0"/>
                  </a:lnTo>
                  <a:cubicBezTo>
                    <a:pt x="10575036" y="0"/>
                    <a:pt x="10640822" y="65786"/>
                    <a:pt x="10640822" y="146939"/>
                  </a:cubicBezTo>
                  <a:lnTo>
                    <a:pt x="10640822" y="8114538"/>
                  </a:lnTo>
                  <a:cubicBezTo>
                    <a:pt x="10640822" y="8195691"/>
                    <a:pt x="10575036" y="8261477"/>
                    <a:pt x="10493883" y="8261477"/>
                  </a:cubicBezTo>
                  <a:lnTo>
                    <a:pt x="146939" y="8261477"/>
                  </a:lnTo>
                  <a:cubicBezTo>
                    <a:pt x="65786" y="8261477"/>
                    <a:pt x="0" y="8195691"/>
                    <a:pt x="0" y="8114538"/>
                  </a:cubicBezTo>
                  <a:close/>
                </a:path>
              </a:pathLst>
            </a:custGeom>
            <a:solidFill>
              <a:srgbClr val="FFFFFF"/>
            </a:solidFill>
            <a:ln w="19065" cap="sq">
              <a:solidFill>
                <a:srgbClr val="D7E7F0"/>
              </a:solidFill>
              <a:prstDash val="solid"/>
              <a:miter/>
            </a:ln>
          </p:spPr>
          <p:txBody>
            <a:bodyPr/>
            <a:lstStyle/>
            <a:p>
              <a:endParaRPr lang="en-US"/>
            </a:p>
          </p:txBody>
        </p:sp>
      </p:grpSp>
      <p:grpSp>
        <p:nvGrpSpPr>
          <p:cNvPr id="19" name="Group 19"/>
          <p:cNvGrpSpPr/>
          <p:nvPr/>
        </p:nvGrpSpPr>
        <p:grpSpPr>
          <a:xfrm>
            <a:off x="1019975" y="2392642"/>
            <a:ext cx="115148" cy="7198147"/>
            <a:chOff x="0" y="0"/>
            <a:chExt cx="153530" cy="8261452"/>
          </a:xfrm>
        </p:grpSpPr>
        <p:sp>
          <p:nvSpPr>
            <p:cNvPr id="20" name="Freeform 20"/>
            <p:cNvSpPr/>
            <p:nvPr/>
          </p:nvSpPr>
          <p:spPr>
            <a:xfrm>
              <a:off x="0" y="0"/>
              <a:ext cx="153543" cy="8261477"/>
            </a:xfrm>
            <a:custGeom>
              <a:avLst/>
              <a:gdLst/>
              <a:ahLst/>
              <a:cxnLst/>
              <a:rect l="l" t="t" r="r" b="b"/>
              <a:pathLst>
                <a:path w="153543" h="8261477">
                  <a:moveTo>
                    <a:pt x="0" y="0"/>
                  </a:moveTo>
                  <a:lnTo>
                    <a:pt x="153543" y="0"/>
                  </a:lnTo>
                  <a:lnTo>
                    <a:pt x="153543" y="8261477"/>
                  </a:lnTo>
                  <a:lnTo>
                    <a:pt x="0" y="8261477"/>
                  </a:lnTo>
                  <a:close/>
                </a:path>
              </a:pathLst>
            </a:custGeom>
            <a:solidFill>
              <a:srgbClr val="0A66B7"/>
            </a:solidFill>
            <a:ln w="19065" cap="sq">
              <a:solidFill>
                <a:srgbClr val="0A66B7"/>
              </a:solidFill>
              <a:prstDash val="solid"/>
              <a:miter/>
            </a:ln>
          </p:spPr>
          <p:txBody>
            <a:bodyPr/>
            <a:lstStyle/>
            <a:p>
              <a:endParaRPr lang="en-US"/>
            </a:p>
          </p:txBody>
        </p:sp>
      </p:grpSp>
      <p:grpSp>
        <p:nvGrpSpPr>
          <p:cNvPr id="21" name="Group 21"/>
          <p:cNvGrpSpPr/>
          <p:nvPr/>
        </p:nvGrpSpPr>
        <p:grpSpPr>
          <a:xfrm>
            <a:off x="1331490" y="2621804"/>
            <a:ext cx="7412431" cy="568314"/>
            <a:chOff x="0" y="0"/>
            <a:chExt cx="9883242" cy="757752"/>
          </a:xfrm>
        </p:grpSpPr>
        <p:sp>
          <p:nvSpPr>
            <p:cNvPr id="22" name="Freeform 22"/>
            <p:cNvSpPr/>
            <p:nvPr/>
          </p:nvSpPr>
          <p:spPr>
            <a:xfrm>
              <a:off x="0" y="0"/>
              <a:ext cx="9883241" cy="757743"/>
            </a:xfrm>
            <a:custGeom>
              <a:avLst/>
              <a:gdLst/>
              <a:ahLst/>
              <a:cxnLst/>
              <a:rect l="l" t="t" r="r" b="b"/>
              <a:pathLst>
                <a:path w="9883241" h="757743">
                  <a:moveTo>
                    <a:pt x="0" y="0"/>
                  </a:moveTo>
                  <a:lnTo>
                    <a:pt x="9883241" y="0"/>
                  </a:lnTo>
                  <a:lnTo>
                    <a:pt x="9883241" y="757743"/>
                  </a:lnTo>
                  <a:lnTo>
                    <a:pt x="0" y="757743"/>
                  </a:lnTo>
                  <a:close/>
                </a:path>
              </a:pathLst>
            </a:custGeom>
            <a:blipFill>
              <a:blip r:embed="rId3">
                <a:alphaModFix amt="0"/>
              </a:blip>
              <a:stretch>
                <a:fillRect t="-220327" b="-187958"/>
              </a:stretch>
            </a:blipFill>
          </p:spPr>
          <p:txBody>
            <a:bodyPr/>
            <a:lstStyle/>
            <a:p>
              <a:endParaRPr lang="en-US"/>
            </a:p>
          </p:txBody>
        </p:sp>
        <p:sp>
          <p:nvSpPr>
            <p:cNvPr id="23" name="TextBox 23"/>
            <p:cNvSpPr txBox="1"/>
            <p:nvPr/>
          </p:nvSpPr>
          <p:spPr>
            <a:xfrm>
              <a:off x="0" y="0"/>
              <a:ext cx="9883242" cy="757752"/>
            </a:xfrm>
            <a:prstGeom prst="rect">
              <a:avLst/>
            </a:prstGeom>
          </p:spPr>
          <p:txBody>
            <a:bodyPr lIns="0" tIns="0" rIns="0" bIns="0" rtlCol="0" anchor="ctr"/>
            <a:lstStyle/>
            <a:p>
              <a:pPr algn="l">
                <a:lnSpc>
                  <a:spcPts val="3601"/>
                </a:lnSpc>
              </a:pPr>
              <a:r>
                <a:rPr lang="en-US" sz="3001" b="1">
                  <a:solidFill>
                    <a:srgbClr val="0B2E4A"/>
                  </a:solidFill>
                  <a:latin typeface="Aptos Bold"/>
                  <a:ea typeface="Aptos Bold"/>
                  <a:cs typeface="Aptos Bold"/>
                  <a:sym typeface="Aptos Bold"/>
                </a:rPr>
                <a:t>NY-513 Continuum of Care</a:t>
              </a:r>
            </a:p>
          </p:txBody>
        </p:sp>
      </p:grpSp>
      <p:grpSp>
        <p:nvGrpSpPr>
          <p:cNvPr id="24" name="Group 24"/>
          <p:cNvGrpSpPr/>
          <p:nvPr/>
        </p:nvGrpSpPr>
        <p:grpSpPr>
          <a:xfrm>
            <a:off x="1372675" y="3157147"/>
            <a:ext cx="7343798" cy="5428611"/>
            <a:chOff x="-1" y="0"/>
            <a:chExt cx="9791730" cy="7238147"/>
          </a:xfrm>
        </p:grpSpPr>
        <p:sp>
          <p:nvSpPr>
            <p:cNvPr id="25" name="Freeform 25"/>
            <p:cNvSpPr/>
            <p:nvPr/>
          </p:nvSpPr>
          <p:spPr>
            <a:xfrm>
              <a:off x="0" y="0"/>
              <a:ext cx="9791729" cy="6954871"/>
            </a:xfrm>
            <a:custGeom>
              <a:avLst/>
              <a:gdLst/>
              <a:ahLst/>
              <a:cxnLst/>
              <a:rect l="l" t="t" r="r" b="b"/>
              <a:pathLst>
                <a:path w="9791729" h="6954871">
                  <a:moveTo>
                    <a:pt x="0" y="0"/>
                  </a:moveTo>
                  <a:lnTo>
                    <a:pt x="9791729" y="0"/>
                  </a:lnTo>
                  <a:lnTo>
                    <a:pt x="9791729" y="6954871"/>
                  </a:lnTo>
                  <a:lnTo>
                    <a:pt x="0" y="6954871"/>
                  </a:lnTo>
                  <a:close/>
                </a:path>
              </a:pathLst>
            </a:custGeom>
            <a:blipFill>
              <a:blip r:embed="rId3">
                <a:alphaModFix amt="0"/>
              </a:blip>
              <a:stretch>
                <a:fillRect l="-41131" r="-41131"/>
              </a:stretch>
            </a:blipFill>
          </p:spPr>
          <p:txBody>
            <a:bodyPr/>
            <a:lstStyle/>
            <a:p>
              <a:endParaRPr lang="en-US"/>
            </a:p>
          </p:txBody>
        </p:sp>
        <p:sp>
          <p:nvSpPr>
            <p:cNvPr id="26" name="TextBox 26"/>
            <p:cNvSpPr txBox="1"/>
            <p:nvPr/>
          </p:nvSpPr>
          <p:spPr>
            <a:xfrm>
              <a:off x="-1" y="292799"/>
              <a:ext cx="9791725" cy="6945348"/>
            </a:xfrm>
            <a:prstGeom prst="rect">
              <a:avLst/>
            </a:prstGeom>
          </p:spPr>
          <p:txBody>
            <a:bodyPr lIns="0" tIns="0" rIns="0" bIns="0" rtlCol="0" anchor="ctr"/>
            <a:lstStyle/>
            <a:p>
              <a:pPr marL="457200" indent="-457200" algn="l">
                <a:lnSpc>
                  <a:spcPts val="3091"/>
                </a:lnSpc>
                <a:buFont typeface="Wingdings" panose="05000000000000000000" pitchFamily="2" charset="2"/>
                <a:buChar char="§"/>
              </a:pPr>
              <a:r>
                <a:rPr lang="en-US" sz="2576" dirty="0">
                  <a:solidFill>
                    <a:srgbClr val="31404A"/>
                  </a:solidFill>
                  <a:latin typeface="Aptos"/>
                  <a:ea typeface="Aptos"/>
                  <a:cs typeface="Aptos"/>
                  <a:sym typeface="Aptos"/>
                </a:rPr>
                <a:t>Serves Ontario, Seneca, Wayne, and Yates Counties</a:t>
              </a:r>
            </a:p>
            <a:p>
              <a:pPr marL="457200" indent="-457200" algn="l">
                <a:lnSpc>
                  <a:spcPts val="3091"/>
                </a:lnSpc>
                <a:buFont typeface="Wingdings" panose="05000000000000000000" pitchFamily="2" charset="2"/>
                <a:buChar char="§"/>
              </a:pPr>
              <a:r>
                <a:rPr lang="en-US" sz="2576" dirty="0">
                  <a:solidFill>
                    <a:srgbClr val="31404A"/>
                  </a:solidFill>
                  <a:latin typeface="Aptos"/>
                  <a:ea typeface="Aptos"/>
                  <a:cs typeface="Aptos"/>
                  <a:sym typeface="Aptos"/>
                </a:rPr>
                <a:t>Develops a regional plan to prevent and end homelessness</a:t>
              </a:r>
            </a:p>
            <a:p>
              <a:pPr marL="457200" indent="-457200" algn="l">
                <a:lnSpc>
                  <a:spcPts val="3091"/>
                </a:lnSpc>
                <a:buFont typeface="Wingdings" panose="05000000000000000000" pitchFamily="2" charset="2"/>
                <a:buChar char="§"/>
              </a:pPr>
              <a:r>
                <a:rPr lang="en-US" sz="2576" dirty="0">
                  <a:solidFill>
                    <a:srgbClr val="31404A"/>
                  </a:solidFill>
                  <a:latin typeface="Aptos"/>
                  <a:ea typeface="Aptos"/>
                  <a:cs typeface="Aptos"/>
                  <a:sym typeface="Aptos"/>
                </a:rPr>
                <a:t>Manages the annual HUD CoC Program funding competition</a:t>
              </a:r>
            </a:p>
            <a:p>
              <a:pPr marL="457200" indent="-457200" algn="l">
                <a:lnSpc>
                  <a:spcPts val="3091"/>
                </a:lnSpc>
                <a:buFont typeface="Wingdings" panose="05000000000000000000" pitchFamily="2" charset="2"/>
                <a:buChar char="§"/>
              </a:pPr>
              <a:r>
                <a:rPr lang="en-US" sz="2576" dirty="0">
                  <a:solidFill>
                    <a:srgbClr val="31404A"/>
                  </a:solidFill>
                  <a:latin typeface="Aptos"/>
                  <a:ea typeface="Aptos"/>
                  <a:cs typeface="Aptos"/>
                  <a:sym typeface="Aptos"/>
                </a:rPr>
                <a:t>Oversees HMIS compliance, PIT Count, HIC, and system performance</a:t>
              </a:r>
            </a:p>
            <a:p>
              <a:pPr marL="457200" indent="-457200" algn="l">
                <a:lnSpc>
                  <a:spcPts val="3091"/>
                </a:lnSpc>
                <a:buFont typeface="Wingdings" panose="05000000000000000000" pitchFamily="2" charset="2"/>
                <a:buChar char="§"/>
              </a:pPr>
              <a:r>
                <a:rPr lang="en-US" sz="2576" dirty="0">
                  <a:solidFill>
                    <a:srgbClr val="31404A"/>
                  </a:solidFill>
                  <a:latin typeface="Aptos"/>
                  <a:ea typeface="Aptos"/>
                  <a:cs typeface="Aptos"/>
                  <a:sym typeface="Aptos"/>
                </a:rPr>
                <a:t>Conduct annual Point-in-Time (PIT) Count and Housing Inventory Count (HIC)</a:t>
              </a:r>
            </a:p>
            <a:p>
              <a:pPr marL="457200" indent="-457200" algn="l">
                <a:lnSpc>
                  <a:spcPts val="3091"/>
                </a:lnSpc>
                <a:buFont typeface="Wingdings" panose="05000000000000000000" pitchFamily="2" charset="2"/>
                <a:buChar char="§"/>
              </a:pPr>
              <a:r>
                <a:rPr lang="en-US" sz="2576" dirty="0">
                  <a:solidFill>
                    <a:srgbClr val="31404A"/>
                  </a:solidFill>
                  <a:latin typeface="Aptos"/>
                  <a:ea typeface="Aptos"/>
                  <a:cs typeface="Aptos"/>
                  <a:sym typeface="Aptos"/>
                </a:rPr>
                <a:t>Collects and analyzes system performance data</a:t>
              </a:r>
            </a:p>
            <a:p>
              <a:pPr marL="457200" indent="-457200" algn="l">
                <a:lnSpc>
                  <a:spcPts val="3091"/>
                </a:lnSpc>
                <a:buFont typeface="Wingdings" panose="05000000000000000000" pitchFamily="2" charset="2"/>
                <a:buChar char="§"/>
              </a:pPr>
              <a:r>
                <a:rPr lang="en-US" sz="2576" dirty="0">
                  <a:solidFill>
                    <a:srgbClr val="31404A"/>
                  </a:solidFill>
                  <a:latin typeface="Aptos"/>
                  <a:ea typeface="Aptos"/>
                  <a:cs typeface="Aptos"/>
                  <a:sym typeface="Aptos"/>
                </a:rPr>
                <a:t>Identifies service and housing gaps and aligns resources</a:t>
              </a:r>
            </a:p>
          </p:txBody>
        </p:sp>
      </p:grpSp>
      <p:grpSp>
        <p:nvGrpSpPr>
          <p:cNvPr id="27" name="Group 27"/>
          <p:cNvGrpSpPr/>
          <p:nvPr/>
        </p:nvGrpSpPr>
        <p:grpSpPr>
          <a:xfrm>
            <a:off x="9530544" y="2392642"/>
            <a:ext cx="7774667" cy="7177198"/>
            <a:chOff x="0" y="0"/>
            <a:chExt cx="10366223" cy="8261452"/>
          </a:xfrm>
        </p:grpSpPr>
        <p:sp>
          <p:nvSpPr>
            <p:cNvPr id="28" name="Freeform 28"/>
            <p:cNvSpPr/>
            <p:nvPr/>
          </p:nvSpPr>
          <p:spPr>
            <a:xfrm>
              <a:off x="0" y="0"/>
              <a:ext cx="10366248" cy="8261477"/>
            </a:xfrm>
            <a:custGeom>
              <a:avLst/>
              <a:gdLst/>
              <a:ahLst/>
              <a:cxnLst/>
              <a:rect l="l" t="t" r="r" b="b"/>
              <a:pathLst>
                <a:path w="10366248" h="8261477">
                  <a:moveTo>
                    <a:pt x="0" y="146939"/>
                  </a:moveTo>
                  <a:cubicBezTo>
                    <a:pt x="0" y="65786"/>
                    <a:pt x="65786" y="0"/>
                    <a:pt x="146939" y="0"/>
                  </a:cubicBezTo>
                  <a:lnTo>
                    <a:pt x="10219309" y="0"/>
                  </a:lnTo>
                  <a:cubicBezTo>
                    <a:pt x="10300462" y="0"/>
                    <a:pt x="10366248" y="65786"/>
                    <a:pt x="10366248" y="146939"/>
                  </a:cubicBezTo>
                  <a:lnTo>
                    <a:pt x="10366248" y="8114538"/>
                  </a:lnTo>
                  <a:cubicBezTo>
                    <a:pt x="10366248" y="8195691"/>
                    <a:pt x="10300462" y="8261477"/>
                    <a:pt x="10219309" y="8261477"/>
                  </a:cubicBezTo>
                  <a:lnTo>
                    <a:pt x="146939" y="8261477"/>
                  </a:lnTo>
                  <a:cubicBezTo>
                    <a:pt x="65786" y="8261477"/>
                    <a:pt x="0" y="8195691"/>
                    <a:pt x="0" y="8114538"/>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9" name="Group 29"/>
          <p:cNvGrpSpPr/>
          <p:nvPr/>
        </p:nvGrpSpPr>
        <p:grpSpPr>
          <a:xfrm>
            <a:off x="9530544" y="2392642"/>
            <a:ext cx="115148" cy="7177198"/>
            <a:chOff x="0" y="0"/>
            <a:chExt cx="153530" cy="8261452"/>
          </a:xfrm>
        </p:grpSpPr>
        <p:sp>
          <p:nvSpPr>
            <p:cNvPr id="30" name="Freeform 30"/>
            <p:cNvSpPr/>
            <p:nvPr/>
          </p:nvSpPr>
          <p:spPr>
            <a:xfrm>
              <a:off x="0" y="0"/>
              <a:ext cx="153543" cy="8261477"/>
            </a:xfrm>
            <a:custGeom>
              <a:avLst/>
              <a:gdLst/>
              <a:ahLst/>
              <a:cxnLst/>
              <a:rect l="l" t="t" r="r" b="b"/>
              <a:pathLst>
                <a:path w="153543" h="8261477">
                  <a:moveTo>
                    <a:pt x="0" y="0"/>
                  </a:moveTo>
                  <a:lnTo>
                    <a:pt x="153543" y="0"/>
                  </a:lnTo>
                  <a:lnTo>
                    <a:pt x="153543" y="8261477"/>
                  </a:lnTo>
                  <a:lnTo>
                    <a:pt x="0" y="8261477"/>
                  </a:lnTo>
                  <a:close/>
                </a:path>
              </a:pathLst>
            </a:custGeom>
            <a:solidFill>
              <a:srgbClr val="2C9DA7"/>
            </a:solidFill>
            <a:ln w="19065" cap="sq">
              <a:solidFill>
                <a:srgbClr val="2C9DA7"/>
              </a:solidFill>
              <a:prstDash val="solid"/>
              <a:miter/>
            </a:ln>
          </p:spPr>
          <p:txBody>
            <a:bodyPr/>
            <a:lstStyle/>
            <a:p>
              <a:endParaRPr lang="en-US"/>
            </a:p>
          </p:txBody>
        </p:sp>
      </p:grpSp>
      <p:grpSp>
        <p:nvGrpSpPr>
          <p:cNvPr id="31" name="Group 31"/>
          <p:cNvGrpSpPr/>
          <p:nvPr/>
        </p:nvGrpSpPr>
        <p:grpSpPr>
          <a:xfrm>
            <a:off x="9842059" y="2621804"/>
            <a:ext cx="7206529" cy="568263"/>
            <a:chOff x="0" y="0"/>
            <a:chExt cx="9608706" cy="757684"/>
          </a:xfrm>
        </p:grpSpPr>
        <p:sp>
          <p:nvSpPr>
            <p:cNvPr id="32" name="Freeform 32"/>
            <p:cNvSpPr/>
            <p:nvPr/>
          </p:nvSpPr>
          <p:spPr>
            <a:xfrm>
              <a:off x="0" y="0"/>
              <a:ext cx="9608707" cy="757675"/>
            </a:xfrm>
            <a:custGeom>
              <a:avLst/>
              <a:gdLst/>
              <a:ahLst/>
              <a:cxnLst/>
              <a:rect l="l" t="t" r="r" b="b"/>
              <a:pathLst>
                <a:path w="9608707" h="757675">
                  <a:moveTo>
                    <a:pt x="0" y="0"/>
                  </a:moveTo>
                  <a:lnTo>
                    <a:pt x="9608707" y="0"/>
                  </a:lnTo>
                  <a:lnTo>
                    <a:pt x="9608707" y="757675"/>
                  </a:lnTo>
                  <a:lnTo>
                    <a:pt x="0" y="757675"/>
                  </a:lnTo>
                  <a:close/>
                </a:path>
              </a:pathLst>
            </a:custGeom>
            <a:blipFill>
              <a:blip r:embed="rId3">
                <a:alphaModFix amt="0"/>
              </a:blip>
              <a:stretch>
                <a:fillRect t="-213287" b="-180924"/>
              </a:stretch>
            </a:blipFill>
          </p:spPr>
          <p:txBody>
            <a:bodyPr/>
            <a:lstStyle/>
            <a:p>
              <a:endParaRPr lang="en-US"/>
            </a:p>
          </p:txBody>
        </p:sp>
        <p:sp>
          <p:nvSpPr>
            <p:cNvPr id="33" name="TextBox 33"/>
            <p:cNvSpPr txBox="1"/>
            <p:nvPr/>
          </p:nvSpPr>
          <p:spPr>
            <a:xfrm>
              <a:off x="0" y="0"/>
              <a:ext cx="9608706" cy="757684"/>
            </a:xfrm>
            <a:prstGeom prst="rect">
              <a:avLst/>
            </a:prstGeom>
          </p:spPr>
          <p:txBody>
            <a:bodyPr lIns="0" tIns="0" rIns="0" bIns="0" rtlCol="0" anchor="ctr"/>
            <a:lstStyle/>
            <a:p>
              <a:pPr algn="l">
                <a:lnSpc>
                  <a:spcPts val="3600"/>
                </a:lnSpc>
              </a:pPr>
              <a:r>
                <a:rPr lang="en-US" sz="3000" b="1">
                  <a:solidFill>
                    <a:srgbClr val="0B2E4A"/>
                  </a:solidFill>
                  <a:latin typeface="Aptos Bold"/>
                  <a:ea typeface="Aptos Bold"/>
                  <a:cs typeface="Aptos Bold"/>
                  <a:sym typeface="Aptos Bold"/>
                </a:rPr>
                <a:t>What This Means for Providers</a:t>
              </a:r>
            </a:p>
          </p:txBody>
        </p:sp>
      </p:grpSp>
      <p:grpSp>
        <p:nvGrpSpPr>
          <p:cNvPr id="34" name="Group 34"/>
          <p:cNvGrpSpPr/>
          <p:nvPr/>
        </p:nvGrpSpPr>
        <p:grpSpPr>
          <a:xfrm>
            <a:off x="9842058" y="1710263"/>
            <a:ext cx="7206530" cy="5316168"/>
            <a:chOff x="0" y="-133351"/>
            <a:chExt cx="9608707" cy="7088223"/>
          </a:xfrm>
        </p:grpSpPr>
        <p:sp>
          <p:nvSpPr>
            <p:cNvPr id="35" name="Freeform 35"/>
            <p:cNvSpPr/>
            <p:nvPr/>
          </p:nvSpPr>
          <p:spPr>
            <a:xfrm>
              <a:off x="0" y="0"/>
              <a:ext cx="9608707" cy="6954871"/>
            </a:xfrm>
            <a:custGeom>
              <a:avLst/>
              <a:gdLst/>
              <a:ahLst/>
              <a:cxnLst/>
              <a:rect l="l" t="t" r="r" b="b"/>
              <a:pathLst>
                <a:path w="9608707" h="6954871">
                  <a:moveTo>
                    <a:pt x="0" y="0"/>
                  </a:moveTo>
                  <a:lnTo>
                    <a:pt x="9608707" y="0"/>
                  </a:lnTo>
                  <a:lnTo>
                    <a:pt x="9608707" y="6954871"/>
                  </a:lnTo>
                  <a:lnTo>
                    <a:pt x="0" y="6954871"/>
                  </a:lnTo>
                  <a:close/>
                </a:path>
              </a:pathLst>
            </a:custGeom>
            <a:blipFill>
              <a:blip r:embed="rId3">
                <a:alphaModFix amt="0"/>
              </a:blip>
              <a:stretch>
                <a:fillRect l="-42867" r="-42867"/>
              </a:stretch>
            </a:blipFill>
          </p:spPr>
          <p:txBody>
            <a:bodyPr/>
            <a:lstStyle/>
            <a:p>
              <a:endParaRPr lang="en-US"/>
            </a:p>
          </p:txBody>
        </p:sp>
        <p:sp>
          <p:nvSpPr>
            <p:cNvPr id="36" name="TextBox 36"/>
            <p:cNvSpPr txBox="1"/>
            <p:nvPr/>
          </p:nvSpPr>
          <p:spPr>
            <a:xfrm>
              <a:off x="0" y="-133351"/>
              <a:ext cx="9608706" cy="7088223"/>
            </a:xfrm>
            <a:prstGeom prst="rect">
              <a:avLst/>
            </a:prstGeom>
          </p:spPr>
          <p:txBody>
            <a:bodyPr lIns="0" tIns="0" rIns="0" bIns="0" rtlCol="0" anchor="ctr"/>
            <a:lstStyle/>
            <a:p>
              <a:pPr algn="l"/>
              <a:r>
                <a:rPr lang="en-US" sz="2579" dirty="0">
                  <a:solidFill>
                    <a:srgbClr val="31404A"/>
                  </a:solidFill>
                  <a:latin typeface="Aptos"/>
                  <a:ea typeface="Aptos"/>
                  <a:cs typeface="Aptos"/>
                  <a:sym typeface="Aptos"/>
                </a:rPr>
                <a:t>The CoC is more than a funding opportunity. It is the community planning body that works with partners to identify local needs, establish funding priorities, and direct HUD resources toward projects with the greatest impact on reducing homelessness.</a:t>
              </a:r>
            </a:p>
          </p:txBody>
        </p:sp>
      </p:grpSp>
      <p:pic>
        <p:nvPicPr>
          <p:cNvPr id="40" name="Picture 39">
            <a:extLst>
              <a:ext uri="{FF2B5EF4-FFF2-40B4-BE49-F238E27FC236}">
                <a16:creationId xmlns:a16="http://schemas.microsoft.com/office/drawing/2014/main" id="{A8A14C70-FFDE-F702-788F-429F93F73E04}"/>
              </a:ext>
            </a:extLst>
          </p:cNvPr>
          <p:cNvPicPr>
            <a:picLocks noChangeAspect="1"/>
          </p:cNvPicPr>
          <p:nvPr/>
        </p:nvPicPr>
        <p:blipFill>
          <a:blip r:embed="rId4"/>
          <a:stretch/>
        </p:blipFill>
        <p:spPr>
          <a:xfrm>
            <a:off x="10821075" y="5335752"/>
            <a:ext cx="5193623" cy="41630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NOFO FUNDING OVERVIEW</a:t>
              </a:r>
            </a:p>
          </p:txBody>
        </p:sp>
      </p:grpSp>
      <p:grpSp>
        <p:nvGrpSpPr>
          <p:cNvPr id="12" name="Group 12"/>
          <p:cNvGrpSpPr/>
          <p:nvPr/>
        </p:nvGrpSpPr>
        <p:grpSpPr>
          <a:xfrm>
            <a:off x="892235" y="1043235"/>
            <a:ext cx="16334804" cy="851057"/>
            <a:chOff x="0" y="0"/>
            <a:chExt cx="21779738" cy="1134743"/>
          </a:xfrm>
        </p:grpSpPr>
        <p:sp>
          <p:nvSpPr>
            <p:cNvPr id="13" name="Freeform 13"/>
            <p:cNvSpPr/>
            <p:nvPr/>
          </p:nvSpPr>
          <p:spPr>
            <a:xfrm>
              <a:off x="0" y="0"/>
              <a:ext cx="21779736" cy="1134740"/>
            </a:xfrm>
            <a:custGeom>
              <a:avLst/>
              <a:gdLst/>
              <a:ahLst/>
              <a:cxnLst/>
              <a:rect l="l" t="t" r="r" b="b"/>
              <a:pathLst>
                <a:path w="21779736" h="1134740">
                  <a:moveTo>
                    <a:pt x="0" y="0"/>
                  </a:moveTo>
                  <a:lnTo>
                    <a:pt x="21779736" y="0"/>
                  </a:lnTo>
                  <a:lnTo>
                    <a:pt x="21779736" y="1134740"/>
                  </a:lnTo>
                  <a:lnTo>
                    <a:pt x="0" y="1134740"/>
                  </a:lnTo>
                  <a:close/>
                </a:path>
              </a:pathLst>
            </a:custGeom>
            <a:blipFill>
              <a:blip r:embed="rId3">
                <a:alphaModFix amt="0"/>
              </a:blip>
              <a:stretch>
                <a:fillRect t="-323987" b="-323988"/>
              </a:stretch>
            </a:blipFill>
          </p:spPr>
          <p:txBody>
            <a:bodyPr/>
            <a:lstStyle/>
            <a:p>
              <a:endParaRPr lang="en-US"/>
            </a:p>
          </p:txBody>
        </p:sp>
        <p:sp>
          <p:nvSpPr>
            <p:cNvPr id="14" name="TextBox 14"/>
            <p:cNvSpPr txBox="1"/>
            <p:nvPr/>
          </p:nvSpPr>
          <p:spPr>
            <a:xfrm>
              <a:off x="0" y="0"/>
              <a:ext cx="21779738" cy="1134743"/>
            </a:xfrm>
            <a:prstGeom prst="rect">
              <a:avLst/>
            </a:prstGeom>
          </p:spPr>
          <p:txBody>
            <a:bodyPr lIns="0" tIns="0" rIns="0" bIns="0" rtlCol="0" anchor="ctr"/>
            <a:lstStyle/>
            <a:p>
              <a:pPr algn="l">
                <a:lnSpc>
                  <a:spcPts val="5040"/>
                </a:lnSpc>
              </a:pPr>
              <a:r>
                <a:rPr lang="en-US" sz="4200" b="1">
                  <a:solidFill>
                    <a:srgbClr val="0B2E4A"/>
                  </a:solidFill>
                  <a:latin typeface="Aptos Bold"/>
                  <a:ea typeface="Aptos Bold"/>
                  <a:cs typeface="Aptos Bold"/>
                  <a:sym typeface="Aptos Bold"/>
                </a:rPr>
                <a:t>Funding Available in FY2026</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88603" y="2392642"/>
            <a:ext cx="6607893" cy="705402"/>
            <a:chOff x="0" y="0"/>
            <a:chExt cx="8810523" cy="940537"/>
          </a:xfrm>
        </p:grpSpPr>
        <p:sp>
          <p:nvSpPr>
            <p:cNvPr id="18" name="Freeform 18"/>
            <p:cNvSpPr/>
            <p:nvPr/>
          </p:nvSpPr>
          <p:spPr>
            <a:xfrm>
              <a:off x="0" y="0"/>
              <a:ext cx="8810498" cy="940562"/>
            </a:xfrm>
            <a:custGeom>
              <a:avLst/>
              <a:gdLst/>
              <a:ahLst/>
              <a:cxnLst/>
              <a:rect l="l" t="t" r="r" b="b"/>
              <a:pathLst>
                <a:path w="8810498" h="940562">
                  <a:moveTo>
                    <a:pt x="0" y="131699"/>
                  </a:moveTo>
                  <a:cubicBezTo>
                    <a:pt x="0" y="58928"/>
                    <a:pt x="58928" y="0"/>
                    <a:pt x="131699" y="0"/>
                  </a:cubicBezTo>
                  <a:lnTo>
                    <a:pt x="8678799" y="0"/>
                  </a:lnTo>
                  <a:cubicBezTo>
                    <a:pt x="8751570" y="0"/>
                    <a:pt x="8810498" y="58928"/>
                    <a:pt x="8810498" y="131699"/>
                  </a:cubicBezTo>
                  <a:lnTo>
                    <a:pt x="8810498" y="808863"/>
                  </a:lnTo>
                  <a:cubicBezTo>
                    <a:pt x="8810498" y="881634"/>
                    <a:pt x="8751570" y="940562"/>
                    <a:pt x="8678799" y="940562"/>
                  </a:cubicBezTo>
                  <a:lnTo>
                    <a:pt x="131699" y="940562"/>
                  </a:lnTo>
                  <a:cubicBezTo>
                    <a:pt x="58928" y="940562"/>
                    <a:pt x="0" y="881634"/>
                    <a:pt x="0" y="808863"/>
                  </a:cubicBezTo>
                  <a:close/>
                </a:path>
              </a:pathLst>
            </a:custGeom>
            <a:solidFill>
              <a:srgbClr val="0A66B7"/>
            </a:solidFill>
            <a:ln w="19065" cap="sq">
              <a:solidFill>
                <a:srgbClr val="0A66B7"/>
              </a:solidFill>
              <a:prstDash val="solid"/>
              <a:miter/>
            </a:ln>
          </p:spPr>
          <p:txBody>
            <a:bodyPr/>
            <a:lstStyle/>
            <a:p>
              <a:endParaRPr lang="en-US"/>
            </a:p>
          </p:txBody>
        </p:sp>
      </p:grpSp>
      <p:grpSp>
        <p:nvGrpSpPr>
          <p:cNvPr id="19" name="Group 19"/>
          <p:cNvGrpSpPr/>
          <p:nvPr/>
        </p:nvGrpSpPr>
        <p:grpSpPr>
          <a:xfrm>
            <a:off x="1207951" y="2484539"/>
            <a:ext cx="6369196" cy="562796"/>
            <a:chOff x="0" y="0"/>
            <a:chExt cx="8492261" cy="750394"/>
          </a:xfrm>
        </p:grpSpPr>
        <p:sp>
          <p:nvSpPr>
            <p:cNvPr id="20" name="Freeform 20"/>
            <p:cNvSpPr/>
            <p:nvPr/>
          </p:nvSpPr>
          <p:spPr>
            <a:xfrm>
              <a:off x="0" y="0"/>
              <a:ext cx="8492267" cy="750396"/>
            </a:xfrm>
            <a:custGeom>
              <a:avLst/>
              <a:gdLst/>
              <a:ahLst/>
              <a:cxnLst/>
              <a:rect l="l" t="t" r="r" b="b"/>
              <a:pathLst>
                <a:path w="8492267" h="750396">
                  <a:moveTo>
                    <a:pt x="0" y="0"/>
                  </a:moveTo>
                  <a:lnTo>
                    <a:pt x="8492267" y="0"/>
                  </a:lnTo>
                  <a:lnTo>
                    <a:pt x="8492267" y="750396"/>
                  </a:lnTo>
                  <a:lnTo>
                    <a:pt x="0" y="750396"/>
                  </a:lnTo>
                  <a:close/>
                </a:path>
              </a:pathLst>
            </a:custGeom>
            <a:blipFill>
              <a:blip r:embed="rId3">
                <a:alphaModFix amt="0"/>
              </a:blip>
              <a:stretch>
                <a:fillRect t="-170513" b="-170512"/>
              </a:stretch>
            </a:blipFill>
          </p:spPr>
          <p:txBody>
            <a:bodyPr/>
            <a:lstStyle/>
            <a:p>
              <a:endParaRPr lang="en-US"/>
            </a:p>
          </p:txBody>
        </p:sp>
        <p:sp>
          <p:nvSpPr>
            <p:cNvPr id="21" name="TextBox 21"/>
            <p:cNvSpPr txBox="1"/>
            <p:nvPr/>
          </p:nvSpPr>
          <p:spPr>
            <a:xfrm>
              <a:off x="0" y="0"/>
              <a:ext cx="8492261" cy="750394"/>
            </a:xfrm>
            <a:prstGeom prst="rect">
              <a:avLst/>
            </a:prstGeom>
          </p:spPr>
          <p:txBody>
            <a:bodyPr lIns="0" tIns="0" rIns="0" bIns="0" rtlCol="0" anchor="ctr"/>
            <a:lstStyle/>
            <a:p>
              <a:pPr algn="ctr">
                <a:lnSpc>
                  <a:spcPts val="2879"/>
                </a:lnSpc>
              </a:pPr>
              <a:r>
                <a:rPr lang="en-US" sz="2400" b="1">
                  <a:solidFill>
                    <a:srgbClr val="FFFFFF"/>
                  </a:solidFill>
                  <a:latin typeface="Aptos Bold"/>
                  <a:ea typeface="Aptos Bold"/>
                  <a:cs typeface="Aptos Bold"/>
                  <a:sym typeface="Aptos Bold"/>
                </a:rPr>
                <a:t>$4.040 Billion Available Nationwide</a:t>
              </a:r>
            </a:p>
          </p:txBody>
        </p:sp>
      </p:grpSp>
      <p:grpSp>
        <p:nvGrpSpPr>
          <p:cNvPr id="22" name="Group 22"/>
          <p:cNvGrpSpPr/>
          <p:nvPr/>
        </p:nvGrpSpPr>
        <p:grpSpPr>
          <a:xfrm>
            <a:off x="1028700" y="3844319"/>
            <a:ext cx="4960687" cy="4823422"/>
            <a:chOff x="0" y="0"/>
            <a:chExt cx="6614249" cy="6431229"/>
          </a:xfrm>
        </p:grpSpPr>
        <p:sp>
          <p:nvSpPr>
            <p:cNvPr id="23" name="Freeform 23"/>
            <p:cNvSpPr/>
            <p:nvPr/>
          </p:nvSpPr>
          <p:spPr>
            <a:xfrm>
              <a:off x="0" y="0"/>
              <a:ext cx="6614287" cy="6431280"/>
            </a:xfrm>
            <a:custGeom>
              <a:avLst/>
              <a:gdLst/>
              <a:ahLst/>
              <a:cxnLst/>
              <a:rect l="l" t="t" r="r" b="b"/>
              <a:pathLst>
                <a:path w="6614287" h="6431280">
                  <a:moveTo>
                    <a:pt x="0" y="147066"/>
                  </a:moveTo>
                  <a:cubicBezTo>
                    <a:pt x="0" y="65786"/>
                    <a:pt x="65786" y="0"/>
                    <a:pt x="147066" y="0"/>
                  </a:cubicBezTo>
                  <a:lnTo>
                    <a:pt x="6467221" y="0"/>
                  </a:lnTo>
                  <a:cubicBezTo>
                    <a:pt x="6548374" y="0"/>
                    <a:pt x="6614287" y="65786"/>
                    <a:pt x="6614287" y="147066"/>
                  </a:cubicBezTo>
                  <a:lnTo>
                    <a:pt x="6614287" y="6284214"/>
                  </a:lnTo>
                  <a:cubicBezTo>
                    <a:pt x="6614287" y="6365367"/>
                    <a:pt x="6548501" y="6431280"/>
                    <a:pt x="6467221" y="6431280"/>
                  </a:cubicBezTo>
                  <a:lnTo>
                    <a:pt x="147066" y="6431280"/>
                  </a:lnTo>
                  <a:cubicBezTo>
                    <a:pt x="65786" y="6431280"/>
                    <a:pt x="0" y="6365367"/>
                    <a:pt x="0" y="6284214"/>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4" name="Group 24"/>
          <p:cNvGrpSpPr/>
          <p:nvPr/>
        </p:nvGrpSpPr>
        <p:grpSpPr>
          <a:xfrm>
            <a:off x="1028700" y="3844319"/>
            <a:ext cx="115148" cy="4823422"/>
            <a:chOff x="0" y="0"/>
            <a:chExt cx="153530" cy="6431229"/>
          </a:xfrm>
        </p:grpSpPr>
        <p:sp>
          <p:nvSpPr>
            <p:cNvPr id="25" name="Freeform 25"/>
            <p:cNvSpPr/>
            <p:nvPr/>
          </p:nvSpPr>
          <p:spPr>
            <a:xfrm>
              <a:off x="0" y="0"/>
              <a:ext cx="153543" cy="6431280"/>
            </a:xfrm>
            <a:custGeom>
              <a:avLst/>
              <a:gdLst/>
              <a:ahLst/>
              <a:cxnLst/>
              <a:rect l="l" t="t" r="r" b="b"/>
              <a:pathLst>
                <a:path w="153543" h="6431280">
                  <a:moveTo>
                    <a:pt x="0" y="0"/>
                  </a:moveTo>
                  <a:lnTo>
                    <a:pt x="153543" y="0"/>
                  </a:lnTo>
                  <a:lnTo>
                    <a:pt x="153543" y="6431280"/>
                  </a:lnTo>
                  <a:lnTo>
                    <a:pt x="0" y="6431280"/>
                  </a:lnTo>
                  <a:close/>
                </a:path>
              </a:pathLst>
            </a:custGeom>
            <a:solidFill>
              <a:srgbClr val="0A66B7"/>
            </a:solidFill>
            <a:ln w="19065" cap="sq">
              <a:solidFill>
                <a:srgbClr val="0A66B7"/>
              </a:solidFill>
              <a:prstDash val="solid"/>
              <a:miter/>
            </a:ln>
          </p:spPr>
          <p:txBody>
            <a:bodyPr/>
            <a:lstStyle/>
            <a:p>
              <a:endParaRPr lang="en-US"/>
            </a:p>
          </p:txBody>
        </p:sp>
      </p:grpSp>
      <p:grpSp>
        <p:nvGrpSpPr>
          <p:cNvPr id="26" name="Group 26"/>
          <p:cNvGrpSpPr/>
          <p:nvPr/>
        </p:nvGrpSpPr>
        <p:grpSpPr>
          <a:xfrm>
            <a:off x="1340225" y="4073481"/>
            <a:ext cx="4392549" cy="509532"/>
            <a:chOff x="0" y="0"/>
            <a:chExt cx="5856732" cy="679376"/>
          </a:xfrm>
        </p:grpSpPr>
        <p:sp>
          <p:nvSpPr>
            <p:cNvPr id="27" name="Freeform 27"/>
            <p:cNvSpPr/>
            <p:nvPr/>
          </p:nvSpPr>
          <p:spPr>
            <a:xfrm>
              <a:off x="0" y="0"/>
              <a:ext cx="5856736" cy="679368"/>
            </a:xfrm>
            <a:custGeom>
              <a:avLst/>
              <a:gdLst/>
              <a:ahLst/>
              <a:cxnLst/>
              <a:rect l="l" t="t" r="r" b="b"/>
              <a:pathLst>
                <a:path w="5856736" h="679368">
                  <a:moveTo>
                    <a:pt x="0" y="0"/>
                  </a:moveTo>
                  <a:lnTo>
                    <a:pt x="5856736" y="0"/>
                  </a:lnTo>
                  <a:lnTo>
                    <a:pt x="5856736" y="679368"/>
                  </a:lnTo>
                  <a:lnTo>
                    <a:pt x="0" y="679368"/>
                  </a:lnTo>
                  <a:close/>
                </a:path>
              </a:pathLst>
            </a:custGeom>
            <a:blipFill>
              <a:blip r:embed="rId3">
                <a:alphaModFix amt="0"/>
              </a:blip>
              <a:stretch>
                <a:fillRect t="-130261" b="-105694"/>
              </a:stretch>
            </a:blipFill>
          </p:spPr>
          <p:txBody>
            <a:bodyPr/>
            <a:lstStyle/>
            <a:p>
              <a:endParaRPr lang="en-US"/>
            </a:p>
          </p:txBody>
        </p:sp>
        <p:sp>
          <p:nvSpPr>
            <p:cNvPr id="28" name="TextBox 28"/>
            <p:cNvSpPr txBox="1"/>
            <p:nvPr/>
          </p:nvSpPr>
          <p:spPr>
            <a:xfrm>
              <a:off x="0" y="0"/>
              <a:ext cx="5856732" cy="679376"/>
            </a:xfrm>
            <a:prstGeom prst="rect">
              <a:avLst/>
            </a:prstGeom>
          </p:spPr>
          <p:txBody>
            <a:bodyPr lIns="0" tIns="0" rIns="0" bIns="0" rtlCol="0" anchor="ctr"/>
            <a:lstStyle/>
            <a:p>
              <a:pPr algn="l">
                <a:lnSpc>
                  <a:spcPts val="3240"/>
                </a:lnSpc>
              </a:pPr>
              <a:r>
                <a:rPr lang="en-US" sz="2700" b="1">
                  <a:solidFill>
                    <a:srgbClr val="0B2E4A"/>
                  </a:solidFill>
                  <a:latin typeface="Aptos Bold"/>
                  <a:ea typeface="Aptos Bold"/>
                  <a:cs typeface="Aptos Bold"/>
                  <a:sym typeface="Aptos Bold"/>
                </a:rPr>
                <a:t>Funding Sources</a:t>
              </a:r>
            </a:p>
          </p:txBody>
        </p:sp>
      </p:grpSp>
      <p:grpSp>
        <p:nvGrpSpPr>
          <p:cNvPr id="29" name="Group 29"/>
          <p:cNvGrpSpPr/>
          <p:nvPr/>
        </p:nvGrpSpPr>
        <p:grpSpPr>
          <a:xfrm>
            <a:off x="1381401" y="4210366"/>
            <a:ext cx="4323921" cy="4241943"/>
            <a:chOff x="0" y="-531277"/>
            <a:chExt cx="5765228" cy="5655924"/>
          </a:xfrm>
        </p:grpSpPr>
        <p:sp>
          <p:nvSpPr>
            <p:cNvPr id="30" name="Freeform 30"/>
            <p:cNvSpPr/>
            <p:nvPr/>
          </p:nvSpPr>
          <p:spPr>
            <a:xfrm>
              <a:off x="0" y="0"/>
              <a:ext cx="5765224" cy="5124647"/>
            </a:xfrm>
            <a:custGeom>
              <a:avLst/>
              <a:gdLst/>
              <a:ahLst/>
              <a:cxnLst/>
              <a:rect l="l" t="t" r="r" b="b"/>
              <a:pathLst>
                <a:path w="5765224" h="5124647">
                  <a:moveTo>
                    <a:pt x="0" y="0"/>
                  </a:moveTo>
                  <a:lnTo>
                    <a:pt x="5765224" y="0"/>
                  </a:lnTo>
                  <a:lnTo>
                    <a:pt x="5765224" y="5124647"/>
                  </a:lnTo>
                  <a:lnTo>
                    <a:pt x="0" y="5124647"/>
                  </a:lnTo>
                  <a:close/>
                </a:path>
              </a:pathLst>
            </a:custGeom>
            <a:blipFill>
              <a:blip r:embed="rId3">
                <a:alphaModFix amt="0"/>
              </a:blip>
              <a:stretch>
                <a:fillRect l="-64047" r="-64047"/>
              </a:stretch>
            </a:blipFill>
          </p:spPr>
          <p:txBody>
            <a:bodyPr/>
            <a:lstStyle/>
            <a:p>
              <a:endParaRPr lang="en-US"/>
            </a:p>
          </p:txBody>
        </p:sp>
        <p:sp>
          <p:nvSpPr>
            <p:cNvPr id="31" name="TextBox 31"/>
            <p:cNvSpPr txBox="1"/>
            <p:nvPr/>
          </p:nvSpPr>
          <p:spPr>
            <a:xfrm>
              <a:off x="0" y="-531277"/>
              <a:ext cx="5765228" cy="5124644"/>
            </a:xfrm>
            <a:prstGeom prst="rect">
              <a:avLst/>
            </a:prstGeom>
          </p:spPr>
          <p:txBody>
            <a:bodyPr lIns="0" tIns="0" rIns="0" bIns="0" rtlCol="0" anchor="ctr"/>
            <a:lstStyle/>
            <a:p>
              <a:pPr marL="342900" indent="-342900" algn="l">
                <a:lnSpc>
                  <a:spcPts val="2879"/>
                </a:lnSpc>
                <a:buFont typeface="Wingdings" panose="05000000000000000000" pitchFamily="2" charset="2"/>
                <a:buChar char="§"/>
              </a:pPr>
              <a:r>
                <a:rPr lang="en-US" sz="2400" dirty="0">
                  <a:solidFill>
                    <a:srgbClr val="31404A"/>
                  </a:solidFill>
                  <a:latin typeface="Aptos"/>
                  <a:ea typeface="Aptos"/>
                  <a:cs typeface="Aptos"/>
                  <a:sym typeface="Aptos"/>
                </a:rPr>
                <a:t>Renewal Funding</a:t>
              </a:r>
            </a:p>
            <a:p>
              <a:pPr marL="342900" indent="-342900" algn="l">
                <a:lnSpc>
                  <a:spcPts val="2879"/>
                </a:lnSpc>
                <a:buFont typeface="Wingdings" panose="05000000000000000000" pitchFamily="2" charset="2"/>
                <a:buChar char="§"/>
              </a:pPr>
              <a:r>
                <a:rPr lang="en-US" sz="2400" dirty="0">
                  <a:solidFill>
                    <a:srgbClr val="31404A"/>
                  </a:solidFill>
                  <a:latin typeface="Aptos"/>
                  <a:ea typeface="Aptos"/>
                  <a:cs typeface="Aptos"/>
                  <a:sym typeface="Aptos"/>
                </a:rPr>
                <a:t>CoC Bonus Funding</a:t>
              </a:r>
            </a:p>
            <a:p>
              <a:pPr marL="342900" indent="-342900" algn="l">
                <a:lnSpc>
                  <a:spcPts val="2879"/>
                </a:lnSpc>
                <a:buFont typeface="Wingdings" panose="05000000000000000000" pitchFamily="2" charset="2"/>
                <a:buChar char="§"/>
              </a:pPr>
              <a:r>
                <a:rPr lang="en-US" sz="2400" dirty="0">
                  <a:solidFill>
                    <a:srgbClr val="31404A"/>
                  </a:solidFill>
                  <a:latin typeface="Aptos"/>
                  <a:ea typeface="Aptos"/>
                  <a:cs typeface="Aptos"/>
                  <a:sym typeface="Aptos"/>
                </a:rPr>
                <a:t>Domestic Violence Bonus Funding</a:t>
              </a:r>
            </a:p>
            <a:p>
              <a:pPr marL="342900" indent="-342900" algn="l">
                <a:lnSpc>
                  <a:spcPts val="2879"/>
                </a:lnSpc>
                <a:buFont typeface="Wingdings" panose="05000000000000000000" pitchFamily="2" charset="2"/>
                <a:buChar char="§"/>
              </a:pPr>
              <a:r>
                <a:rPr lang="en-US" sz="2400" dirty="0">
                  <a:solidFill>
                    <a:srgbClr val="31404A"/>
                  </a:solidFill>
                  <a:latin typeface="Aptos"/>
                  <a:ea typeface="Aptos"/>
                  <a:cs typeface="Aptos"/>
                  <a:sym typeface="Aptos"/>
                </a:rPr>
                <a:t>Planning Grants</a:t>
              </a:r>
            </a:p>
            <a:p>
              <a:pPr marL="342900" indent="-342900" algn="l">
                <a:lnSpc>
                  <a:spcPts val="2879"/>
                </a:lnSpc>
                <a:buFont typeface="Wingdings" panose="05000000000000000000" pitchFamily="2" charset="2"/>
                <a:buChar char="§"/>
              </a:pPr>
              <a:r>
                <a:rPr lang="en-US" sz="2400" dirty="0">
                  <a:solidFill>
                    <a:srgbClr val="31404A"/>
                  </a:solidFill>
                  <a:latin typeface="Aptos"/>
                  <a:ea typeface="Aptos"/>
                  <a:cs typeface="Aptos"/>
                  <a:sym typeface="Aptos"/>
                </a:rPr>
                <a:t>Reallocation / Transition Opportunities</a:t>
              </a:r>
            </a:p>
          </p:txBody>
        </p:sp>
      </p:grpSp>
      <p:grpSp>
        <p:nvGrpSpPr>
          <p:cNvPr id="32" name="Group 32"/>
          <p:cNvGrpSpPr/>
          <p:nvPr/>
        </p:nvGrpSpPr>
        <p:grpSpPr>
          <a:xfrm>
            <a:off x="6588023" y="3844319"/>
            <a:ext cx="5303853" cy="4823422"/>
            <a:chOff x="0" y="0"/>
            <a:chExt cx="7071804" cy="6431229"/>
          </a:xfrm>
        </p:grpSpPr>
        <p:sp>
          <p:nvSpPr>
            <p:cNvPr id="33" name="Freeform 33"/>
            <p:cNvSpPr/>
            <p:nvPr/>
          </p:nvSpPr>
          <p:spPr>
            <a:xfrm>
              <a:off x="0" y="0"/>
              <a:ext cx="7071868" cy="6431280"/>
            </a:xfrm>
            <a:custGeom>
              <a:avLst/>
              <a:gdLst/>
              <a:ahLst/>
              <a:cxnLst/>
              <a:rect l="l" t="t" r="r" b="b"/>
              <a:pathLst>
                <a:path w="7071868" h="6431280">
                  <a:moveTo>
                    <a:pt x="0" y="147066"/>
                  </a:moveTo>
                  <a:cubicBezTo>
                    <a:pt x="0" y="65786"/>
                    <a:pt x="65786" y="0"/>
                    <a:pt x="147066" y="0"/>
                  </a:cubicBezTo>
                  <a:lnTo>
                    <a:pt x="6924802" y="0"/>
                  </a:lnTo>
                  <a:cubicBezTo>
                    <a:pt x="7005955" y="0"/>
                    <a:pt x="7071868" y="65786"/>
                    <a:pt x="7071868" y="147066"/>
                  </a:cubicBezTo>
                  <a:lnTo>
                    <a:pt x="7071868" y="6284214"/>
                  </a:lnTo>
                  <a:cubicBezTo>
                    <a:pt x="7071868" y="6365367"/>
                    <a:pt x="7006082" y="6431280"/>
                    <a:pt x="6924802" y="6431280"/>
                  </a:cubicBezTo>
                  <a:lnTo>
                    <a:pt x="147066" y="6431280"/>
                  </a:lnTo>
                  <a:cubicBezTo>
                    <a:pt x="65786" y="6431280"/>
                    <a:pt x="0" y="6365367"/>
                    <a:pt x="0" y="6284214"/>
                  </a:cubicBezTo>
                  <a:close/>
                </a:path>
              </a:pathLst>
            </a:custGeom>
            <a:solidFill>
              <a:srgbClr val="FFFFFF"/>
            </a:solidFill>
            <a:ln w="19065" cap="sq">
              <a:solidFill>
                <a:srgbClr val="D7E7F0"/>
              </a:solidFill>
              <a:prstDash val="solid"/>
              <a:miter/>
            </a:ln>
          </p:spPr>
          <p:txBody>
            <a:bodyPr/>
            <a:lstStyle/>
            <a:p>
              <a:endParaRPr lang="en-US"/>
            </a:p>
          </p:txBody>
        </p:sp>
      </p:grpSp>
      <p:grpSp>
        <p:nvGrpSpPr>
          <p:cNvPr id="34" name="Group 34"/>
          <p:cNvGrpSpPr/>
          <p:nvPr/>
        </p:nvGrpSpPr>
        <p:grpSpPr>
          <a:xfrm>
            <a:off x="6588023" y="3844319"/>
            <a:ext cx="115148" cy="4823422"/>
            <a:chOff x="0" y="0"/>
            <a:chExt cx="153530" cy="6431229"/>
          </a:xfrm>
        </p:grpSpPr>
        <p:sp>
          <p:nvSpPr>
            <p:cNvPr id="35" name="Freeform 35"/>
            <p:cNvSpPr/>
            <p:nvPr/>
          </p:nvSpPr>
          <p:spPr>
            <a:xfrm>
              <a:off x="0" y="0"/>
              <a:ext cx="153543" cy="6431280"/>
            </a:xfrm>
            <a:custGeom>
              <a:avLst/>
              <a:gdLst/>
              <a:ahLst/>
              <a:cxnLst/>
              <a:rect l="l" t="t" r="r" b="b"/>
              <a:pathLst>
                <a:path w="153543" h="6431280">
                  <a:moveTo>
                    <a:pt x="0" y="0"/>
                  </a:moveTo>
                  <a:lnTo>
                    <a:pt x="153543" y="0"/>
                  </a:lnTo>
                  <a:lnTo>
                    <a:pt x="153543" y="6431280"/>
                  </a:lnTo>
                  <a:lnTo>
                    <a:pt x="0" y="6431280"/>
                  </a:lnTo>
                  <a:close/>
                </a:path>
              </a:pathLst>
            </a:custGeom>
            <a:solidFill>
              <a:srgbClr val="2C9DA7"/>
            </a:solidFill>
            <a:ln w="19065" cap="sq">
              <a:solidFill>
                <a:srgbClr val="2C9DA7"/>
              </a:solidFill>
              <a:prstDash val="solid"/>
              <a:miter/>
            </a:ln>
          </p:spPr>
          <p:txBody>
            <a:bodyPr/>
            <a:lstStyle/>
            <a:p>
              <a:endParaRPr lang="en-US"/>
            </a:p>
          </p:txBody>
        </p:sp>
      </p:grpSp>
      <p:grpSp>
        <p:nvGrpSpPr>
          <p:cNvPr id="36" name="Group 36"/>
          <p:cNvGrpSpPr/>
          <p:nvPr/>
        </p:nvGrpSpPr>
        <p:grpSpPr>
          <a:xfrm>
            <a:off x="6899548" y="4073481"/>
            <a:ext cx="4735716" cy="509532"/>
            <a:chOff x="0" y="0"/>
            <a:chExt cx="6314288" cy="679376"/>
          </a:xfrm>
        </p:grpSpPr>
        <p:sp>
          <p:nvSpPr>
            <p:cNvPr id="37" name="Freeform 37"/>
            <p:cNvSpPr/>
            <p:nvPr/>
          </p:nvSpPr>
          <p:spPr>
            <a:xfrm>
              <a:off x="0" y="0"/>
              <a:ext cx="6314293" cy="679368"/>
            </a:xfrm>
            <a:custGeom>
              <a:avLst/>
              <a:gdLst/>
              <a:ahLst/>
              <a:cxnLst/>
              <a:rect l="l" t="t" r="r" b="b"/>
              <a:pathLst>
                <a:path w="6314293" h="679368">
                  <a:moveTo>
                    <a:pt x="0" y="0"/>
                  </a:moveTo>
                  <a:lnTo>
                    <a:pt x="6314293" y="0"/>
                  </a:lnTo>
                  <a:lnTo>
                    <a:pt x="6314293" y="679368"/>
                  </a:lnTo>
                  <a:lnTo>
                    <a:pt x="0" y="679368"/>
                  </a:lnTo>
                  <a:close/>
                </a:path>
              </a:pathLst>
            </a:custGeom>
            <a:blipFill>
              <a:blip r:embed="rId3">
                <a:alphaModFix amt="0"/>
              </a:blip>
              <a:stretch>
                <a:fillRect t="-143384" b="-118817"/>
              </a:stretch>
            </a:blipFill>
          </p:spPr>
          <p:txBody>
            <a:bodyPr/>
            <a:lstStyle/>
            <a:p>
              <a:endParaRPr lang="en-US"/>
            </a:p>
          </p:txBody>
        </p:sp>
        <p:sp>
          <p:nvSpPr>
            <p:cNvPr id="38" name="TextBox 38"/>
            <p:cNvSpPr txBox="1"/>
            <p:nvPr/>
          </p:nvSpPr>
          <p:spPr>
            <a:xfrm>
              <a:off x="0" y="0"/>
              <a:ext cx="6314288" cy="679376"/>
            </a:xfrm>
            <a:prstGeom prst="rect">
              <a:avLst/>
            </a:prstGeom>
          </p:spPr>
          <p:txBody>
            <a:bodyPr lIns="0" tIns="0" rIns="0" bIns="0" rtlCol="0" anchor="ctr"/>
            <a:lstStyle/>
            <a:p>
              <a:pPr algn="l">
                <a:lnSpc>
                  <a:spcPts val="3240"/>
                </a:lnSpc>
              </a:pPr>
              <a:r>
                <a:rPr lang="en-US" sz="2700" b="1">
                  <a:solidFill>
                    <a:srgbClr val="0B2E4A"/>
                  </a:solidFill>
                  <a:latin typeface="Aptos Bold"/>
                  <a:ea typeface="Aptos Bold"/>
                  <a:cs typeface="Aptos Bold"/>
                  <a:sym typeface="Aptos Bold"/>
                </a:rPr>
                <a:t>Eligible Project Types</a:t>
              </a:r>
            </a:p>
          </p:txBody>
        </p:sp>
      </p:grpSp>
      <p:grpSp>
        <p:nvGrpSpPr>
          <p:cNvPr id="39" name="Group 39"/>
          <p:cNvGrpSpPr/>
          <p:nvPr/>
        </p:nvGrpSpPr>
        <p:grpSpPr>
          <a:xfrm>
            <a:off x="6940725" y="4210367"/>
            <a:ext cx="4667088" cy="4241942"/>
            <a:chOff x="0" y="-531276"/>
            <a:chExt cx="6222784" cy="5655923"/>
          </a:xfrm>
        </p:grpSpPr>
        <p:sp>
          <p:nvSpPr>
            <p:cNvPr id="40" name="Freeform 40"/>
            <p:cNvSpPr/>
            <p:nvPr/>
          </p:nvSpPr>
          <p:spPr>
            <a:xfrm>
              <a:off x="0" y="0"/>
              <a:ext cx="6222781" cy="5124647"/>
            </a:xfrm>
            <a:custGeom>
              <a:avLst/>
              <a:gdLst/>
              <a:ahLst/>
              <a:cxnLst/>
              <a:rect l="l" t="t" r="r" b="b"/>
              <a:pathLst>
                <a:path w="6222781" h="5124647">
                  <a:moveTo>
                    <a:pt x="0" y="0"/>
                  </a:moveTo>
                  <a:lnTo>
                    <a:pt x="6222781" y="0"/>
                  </a:lnTo>
                  <a:lnTo>
                    <a:pt x="6222781" y="5124647"/>
                  </a:lnTo>
                  <a:lnTo>
                    <a:pt x="0" y="5124647"/>
                  </a:lnTo>
                  <a:close/>
                </a:path>
              </a:pathLst>
            </a:custGeom>
            <a:blipFill>
              <a:blip r:embed="rId3">
                <a:alphaModFix amt="0"/>
              </a:blip>
              <a:stretch>
                <a:fillRect l="-55661" r="-55661"/>
              </a:stretch>
            </a:blipFill>
          </p:spPr>
          <p:txBody>
            <a:bodyPr/>
            <a:lstStyle/>
            <a:p>
              <a:endParaRPr lang="en-US"/>
            </a:p>
          </p:txBody>
        </p:sp>
        <p:sp>
          <p:nvSpPr>
            <p:cNvPr id="41" name="TextBox 41"/>
            <p:cNvSpPr txBox="1"/>
            <p:nvPr/>
          </p:nvSpPr>
          <p:spPr>
            <a:xfrm>
              <a:off x="0" y="-531276"/>
              <a:ext cx="6222784" cy="5124644"/>
            </a:xfrm>
            <a:prstGeom prst="rect">
              <a:avLst/>
            </a:prstGeom>
          </p:spPr>
          <p:txBody>
            <a:bodyPr lIns="0" tIns="0" rIns="0" bIns="0" rtlCol="0" anchor="ctr"/>
            <a:lstStyle/>
            <a:p>
              <a:pPr marL="342900" indent="-342900" algn="l">
                <a:lnSpc>
                  <a:spcPts val="2879"/>
                </a:lnSpc>
                <a:buFont typeface="Wingdings" panose="05000000000000000000" pitchFamily="2" charset="2"/>
                <a:buChar char="§"/>
              </a:pPr>
              <a:r>
                <a:rPr lang="en-US" sz="2400" dirty="0">
                  <a:solidFill>
                    <a:srgbClr val="31404A"/>
                  </a:solidFill>
                  <a:latin typeface="Aptos"/>
                  <a:ea typeface="Aptos"/>
                  <a:cs typeface="Aptos"/>
                  <a:sym typeface="Aptos"/>
                </a:rPr>
                <a:t>Permanent Supportive Housing (PSH)</a:t>
              </a:r>
            </a:p>
            <a:p>
              <a:pPr marL="342900" indent="-342900" algn="l">
                <a:lnSpc>
                  <a:spcPts val="2879"/>
                </a:lnSpc>
                <a:buFont typeface="Wingdings" panose="05000000000000000000" pitchFamily="2" charset="2"/>
                <a:buChar char="§"/>
              </a:pPr>
              <a:r>
                <a:rPr lang="en-US" sz="2400" dirty="0">
                  <a:solidFill>
                    <a:srgbClr val="31404A"/>
                  </a:solidFill>
                  <a:latin typeface="Aptos"/>
                  <a:ea typeface="Aptos"/>
                  <a:cs typeface="Aptos"/>
                  <a:sym typeface="Aptos"/>
                </a:rPr>
                <a:t>Rapid Re-Housing (RRH)</a:t>
              </a:r>
            </a:p>
            <a:p>
              <a:pPr marL="342900" indent="-342900" algn="l">
                <a:lnSpc>
                  <a:spcPts val="2879"/>
                </a:lnSpc>
                <a:buFont typeface="Wingdings" panose="05000000000000000000" pitchFamily="2" charset="2"/>
                <a:buChar char="§"/>
              </a:pPr>
              <a:r>
                <a:rPr lang="en-US" sz="2400" dirty="0">
                  <a:solidFill>
                    <a:srgbClr val="31404A"/>
                  </a:solidFill>
                  <a:latin typeface="Aptos"/>
                  <a:ea typeface="Aptos"/>
                  <a:cs typeface="Aptos"/>
                  <a:sym typeface="Aptos"/>
                </a:rPr>
                <a:t>Transitional Housing (TH)</a:t>
              </a:r>
            </a:p>
            <a:p>
              <a:pPr marL="342900" indent="-342900" algn="l">
                <a:lnSpc>
                  <a:spcPts val="2879"/>
                </a:lnSpc>
                <a:buFont typeface="Wingdings" panose="05000000000000000000" pitchFamily="2" charset="2"/>
                <a:buChar char="§"/>
              </a:pPr>
              <a:r>
                <a:rPr lang="en-US" sz="2400" dirty="0">
                  <a:solidFill>
                    <a:srgbClr val="31404A"/>
                  </a:solidFill>
                  <a:latin typeface="Aptos"/>
                  <a:ea typeface="Aptos"/>
                  <a:cs typeface="Aptos"/>
                  <a:sym typeface="Aptos"/>
                </a:rPr>
                <a:t>SSO – Standalone and Street Outreach</a:t>
              </a:r>
            </a:p>
            <a:p>
              <a:pPr marL="342900" indent="-342900" algn="l">
                <a:lnSpc>
                  <a:spcPts val="2879"/>
                </a:lnSpc>
                <a:buFont typeface="Wingdings" panose="05000000000000000000" pitchFamily="2" charset="2"/>
                <a:buChar char="§"/>
              </a:pPr>
              <a:r>
                <a:rPr lang="en-US" sz="2400" dirty="0">
                  <a:solidFill>
                    <a:srgbClr val="31404A"/>
                  </a:solidFill>
                  <a:latin typeface="Aptos"/>
                  <a:ea typeface="Aptos"/>
                  <a:cs typeface="Aptos"/>
                  <a:sym typeface="Aptos"/>
                </a:rPr>
                <a:t>HMIS and Coordinated Entry</a:t>
              </a:r>
            </a:p>
          </p:txBody>
        </p:sp>
      </p:grpSp>
      <p:grpSp>
        <p:nvGrpSpPr>
          <p:cNvPr id="42" name="Group 42"/>
          <p:cNvGrpSpPr/>
          <p:nvPr/>
        </p:nvGrpSpPr>
        <p:grpSpPr>
          <a:xfrm>
            <a:off x="12490513" y="3844319"/>
            <a:ext cx="4686148" cy="5833022"/>
            <a:chOff x="0" y="0"/>
            <a:chExt cx="6248197" cy="6431229"/>
          </a:xfrm>
        </p:grpSpPr>
        <p:sp>
          <p:nvSpPr>
            <p:cNvPr id="43" name="Freeform 43"/>
            <p:cNvSpPr/>
            <p:nvPr/>
          </p:nvSpPr>
          <p:spPr>
            <a:xfrm>
              <a:off x="0" y="0"/>
              <a:ext cx="6248273" cy="6431280"/>
            </a:xfrm>
            <a:custGeom>
              <a:avLst/>
              <a:gdLst/>
              <a:ahLst/>
              <a:cxnLst/>
              <a:rect l="l" t="t" r="r" b="b"/>
              <a:pathLst>
                <a:path w="6248273" h="6431280">
                  <a:moveTo>
                    <a:pt x="0" y="147066"/>
                  </a:moveTo>
                  <a:cubicBezTo>
                    <a:pt x="0" y="65786"/>
                    <a:pt x="65786" y="0"/>
                    <a:pt x="147066" y="0"/>
                  </a:cubicBezTo>
                  <a:lnTo>
                    <a:pt x="6101207" y="0"/>
                  </a:lnTo>
                  <a:cubicBezTo>
                    <a:pt x="6182360" y="0"/>
                    <a:pt x="6248273" y="65786"/>
                    <a:pt x="6248273" y="147066"/>
                  </a:cubicBezTo>
                  <a:lnTo>
                    <a:pt x="6248273" y="6284214"/>
                  </a:lnTo>
                  <a:cubicBezTo>
                    <a:pt x="6248273" y="6365367"/>
                    <a:pt x="6182487" y="6431280"/>
                    <a:pt x="6101207" y="6431280"/>
                  </a:cubicBezTo>
                  <a:lnTo>
                    <a:pt x="147066" y="6431280"/>
                  </a:lnTo>
                  <a:cubicBezTo>
                    <a:pt x="65786" y="6431280"/>
                    <a:pt x="0" y="6365367"/>
                    <a:pt x="0" y="6284214"/>
                  </a:cubicBezTo>
                  <a:close/>
                </a:path>
              </a:pathLst>
            </a:custGeom>
            <a:solidFill>
              <a:srgbClr val="FFFFFF"/>
            </a:solidFill>
            <a:ln w="19065" cap="sq">
              <a:solidFill>
                <a:srgbClr val="D7E7F0"/>
              </a:solidFill>
              <a:prstDash val="solid"/>
              <a:miter/>
            </a:ln>
          </p:spPr>
          <p:txBody>
            <a:bodyPr/>
            <a:lstStyle/>
            <a:p>
              <a:endParaRPr lang="en-US"/>
            </a:p>
          </p:txBody>
        </p:sp>
      </p:grpSp>
      <p:grpSp>
        <p:nvGrpSpPr>
          <p:cNvPr id="44" name="Group 44"/>
          <p:cNvGrpSpPr/>
          <p:nvPr/>
        </p:nvGrpSpPr>
        <p:grpSpPr>
          <a:xfrm>
            <a:off x="12490513" y="3844318"/>
            <a:ext cx="115148" cy="5816671"/>
            <a:chOff x="0" y="0"/>
            <a:chExt cx="153530" cy="6431229"/>
          </a:xfrm>
        </p:grpSpPr>
        <p:sp>
          <p:nvSpPr>
            <p:cNvPr id="45" name="Freeform 45"/>
            <p:cNvSpPr/>
            <p:nvPr/>
          </p:nvSpPr>
          <p:spPr>
            <a:xfrm>
              <a:off x="0" y="0"/>
              <a:ext cx="153543" cy="6431280"/>
            </a:xfrm>
            <a:custGeom>
              <a:avLst/>
              <a:gdLst/>
              <a:ahLst/>
              <a:cxnLst/>
              <a:rect l="l" t="t" r="r" b="b"/>
              <a:pathLst>
                <a:path w="153543" h="6431280">
                  <a:moveTo>
                    <a:pt x="0" y="0"/>
                  </a:moveTo>
                  <a:lnTo>
                    <a:pt x="153543" y="0"/>
                  </a:lnTo>
                  <a:lnTo>
                    <a:pt x="153543" y="6431280"/>
                  </a:lnTo>
                  <a:lnTo>
                    <a:pt x="0" y="6431280"/>
                  </a:lnTo>
                  <a:close/>
                </a:path>
              </a:pathLst>
            </a:custGeom>
            <a:solidFill>
              <a:srgbClr val="28A7D6"/>
            </a:solidFill>
            <a:ln w="19065" cap="sq">
              <a:solidFill>
                <a:srgbClr val="28A7D6"/>
              </a:solidFill>
              <a:prstDash val="solid"/>
              <a:miter/>
            </a:ln>
          </p:spPr>
          <p:txBody>
            <a:bodyPr/>
            <a:lstStyle/>
            <a:p>
              <a:endParaRPr lang="en-US"/>
            </a:p>
          </p:txBody>
        </p:sp>
      </p:grpSp>
      <p:grpSp>
        <p:nvGrpSpPr>
          <p:cNvPr id="46" name="Group 46"/>
          <p:cNvGrpSpPr/>
          <p:nvPr/>
        </p:nvGrpSpPr>
        <p:grpSpPr>
          <a:xfrm>
            <a:off x="12802038" y="4073481"/>
            <a:ext cx="4118019" cy="509532"/>
            <a:chOff x="0" y="0"/>
            <a:chExt cx="5490693" cy="679376"/>
          </a:xfrm>
        </p:grpSpPr>
        <p:sp>
          <p:nvSpPr>
            <p:cNvPr id="47" name="Freeform 47"/>
            <p:cNvSpPr/>
            <p:nvPr/>
          </p:nvSpPr>
          <p:spPr>
            <a:xfrm>
              <a:off x="0" y="0"/>
              <a:ext cx="5490690" cy="679368"/>
            </a:xfrm>
            <a:custGeom>
              <a:avLst/>
              <a:gdLst/>
              <a:ahLst/>
              <a:cxnLst/>
              <a:rect l="l" t="t" r="r" b="b"/>
              <a:pathLst>
                <a:path w="5490690" h="679368">
                  <a:moveTo>
                    <a:pt x="0" y="0"/>
                  </a:moveTo>
                  <a:lnTo>
                    <a:pt x="5490690" y="0"/>
                  </a:lnTo>
                  <a:lnTo>
                    <a:pt x="5490690" y="679368"/>
                  </a:lnTo>
                  <a:lnTo>
                    <a:pt x="0" y="679368"/>
                  </a:lnTo>
                  <a:close/>
                </a:path>
              </a:pathLst>
            </a:custGeom>
            <a:blipFill>
              <a:blip r:embed="rId3">
                <a:alphaModFix amt="0"/>
              </a:blip>
              <a:stretch>
                <a:fillRect t="-119762" b="-95196"/>
              </a:stretch>
            </a:blipFill>
          </p:spPr>
          <p:txBody>
            <a:bodyPr/>
            <a:lstStyle/>
            <a:p>
              <a:endParaRPr lang="en-US"/>
            </a:p>
          </p:txBody>
        </p:sp>
        <p:sp>
          <p:nvSpPr>
            <p:cNvPr id="48" name="TextBox 48"/>
            <p:cNvSpPr txBox="1"/>
            <p:nvPr/>
          </p:nvSpPr>
          <p:spPr>
            <a:xfrm>
              <a:off x="0" y="0"/>
              <a:ext cx="5490693" cy="679376"/>
            </a:xfrm>
            <a:prstGeom prst="rect">
              <a:avLst/>
            </a:prstGeom>
          </p:spPr>
          <p:txBody>
            <a:bodyPr lIns="0" tIns="0" rIns="0" bIns="0" rtlCol="0" anchor="ctr"/>
            <a:lstStyle/>
            <a:p>
              <a:pPr algn="l">
                <a:lnSpc>
                  <a:spcPts val="3240"/>
                </a:lnSpc>
              </a:pPr>
              <a:r>
                <a:rPr lang="en-US" sz="2700" b="1" dirty="0">
                  <a:solidFill>
                    <a:srgbClr val="0B2E4A"/>
                  </a:solidFill>
                  <a:latin typeface="Aptos Bold"/>
                  <a:ea typeface="Aptos Bold"/>
                  <a:cs typeface="Aptos Bold"/>
                  <a:sym typeface="Aptos Bold"/>
                </a:rPr>
                <a:t>National Highlights</a:t>
              </a:r>
            </a:p>
          </p:txBody>
        </p:sp>
      </p:grpSp>
      <p:grpSp>
        <p:nvGrpSpPr>
          <p:cNvPr id="49" name="Group 49"/>
          <p:cNvGrpSpPr/>
          <p:nvPr/>
        </p:nvGrpSpPr>
        <p:grpSpPr>
          <a:xfrm>
            <a:off x="12843215" y="4608824"/>
            <a:ext cx="4049384" cy="4838286"/>
            <a:chOff x="0" y="0"/>
            <a:chExt cx="5399178" cy="5349473"/>
          </a:xfrm>
        </p:grpSpPr>
        <p:sp>
          <p:nvSpPr>
            <p:cNvPr id="50" name="Freeform 50"/>
            <p:cNvSpPr/>
            <p:nvPr/>
          </p:nvSpPr>
          <p:spPr>
            <a:xfrm>
              <a:off x="0" y="0"/>
              <a:ext cx="5399178" cy="5124647"/>
            </a:xfrm>
            <a:custGeom>
              <a:avLst/>
              <a:gdLst/>
              <a:ahLst/>
              <a:cxnLst/>
              <a:rect l="l" t="t" r="r" b="b"/>
              <a:pathLst>
                <a:path w="5399178" h="5124647">
                  <a:moveTo>
                    <a:pt x="0" y="0"/>
                  </a:moveTo>
                  <a:lnTo>
                    <a:pt x="5399178" y="0"/>
                  </a:lnTo>
                  <a:lnTo>
                    <a:pt x="5399178" y="5124647"/>
                  </a:lnTo>
                  <a:lnTo>
                    <a:pt x="0" y="5124647"/>
                  </a:lnTo>
                  <a:close/>
                </a:path>
              </a:pathLst>
            </a:custGeom>
            <a:blipFill>
              <a:blip r:embed="rId3">
                <a:alphaModFix amt="0"/>
              </a:blip>
              <a:stretch>
                <a:fillRect l="-71779" r="-71779"/>
              </a:stretch>
            </a:blipFill>
          </p:spPr>
          <p:txBody>
            <a:bodyPr/>
            <a:lstStyle/>
            <a:p>
              <a:endParaRPr lang="en-US"/>
            </a:p>
          </p:txBody>
        </p:sp>
        <p:sp>
          <p:nvSpPr>
            <p:cNvPr id="51" name="TextBox 51"/>
            <p:cNvSpPr txBox="1"/>
            <p:nvPr/>
          </p:nvSpPr>
          <p:spPr>
            <a:xfrm>
              <a:off x="0" y="224829"/>
              <a:ext cx="5399176" cy="5124644"/>
            </a:xfrm>
            <a:prstGeom prst="rect">
              <a:avLst/>
            </a:prstGeom>
          </p:spPr>
          <p:txBody>
            <a:bodyPr lIns="0" tIns="0" rIns="0" bIns="0" rtlCol="0" anchor="ctr"/>
            <a:lstStyle/>
            <a:p>
              <a:pPr marL="342900" indent="-342900" algn="l">
                <a:lnSpc>
                  <a:spcPts val="2879"/>
                </a:lnSpc>
                <a:buFont typeface="Wingdings" panose="05000000000000000000" pitchFamily="2" charset="2"/>
                <a:buChar char="§"/>
              </a:pPr>
              <a:r>
                <a:rPr lang="en-US" sz="2400" dirty="0">
                  <a:solidFill>
                    <a:srgbClr val="31404A"/>
                  </a:solidFill>
                  <a:latin typeface="Aptos"/>
                  <a:ea typeface="Aptos"/>
                  <a:cs typeface="Aptos"/>
                  <a:sym typeface="Aptos"/>
                </a:rPr>
                <a:t>Not every CoC will receive full ARD</a:t>
              </a:r>
            </a:p>
            <a:p>
              <a:pPr marL="342900" indent="-342900" algn="l">
                <a:lnSpc>
                  <a:spcPts val="2879"/>
                </a:lnSpc>
                <a:buFont typeface="Wingdings" panose="05000000000000000000" pitchFamily="2" charset="2"/>
                <a:buChar char="§"/>
              </a:pPr>
              <a:r>
                <a:rPr lang="en-US" sz="2400" dirty="0">
                  <a:solidFill>
                    <a:srgbClr val="31404A"/>
                  </a:solidFill>
                  <a:latin typeface="Aptos"/>
                  <a:ea typeface="Aptos"/>
                  <a:cs typeface="Aptos"/>
                  <a:sym typeface="Aptos"/>
                </a:rPr>
                <a:t>Planning Grants equal to 5% of FPRN</a:t>
              </a:r>
            </a:p>
            <a:p>
              <a:pPr marL="342900" indent="-342900" algn="l">
                <a:lnSpc>
                  <a:spcPts val="2879"/>
                </a:lnSpc>
                <a:buFont typeface="Wingdings" panose="05000000000000000000" pitchFamily="2" charset="2"/>
                <a:buChar char="§"/>
              </a:pPr>
              <a:r>
                <a:rPr lang="en-US" sz="2400" dirty="0">
                  <a:solidFill>
                    <a:srgbClr val="31404A"/>
                  </a:solidFill>
                  <a:latin typeface="Aptos"/>
                  <a:ea typeface="Aptos"/>
                  <a:cs typeface="Aptos"/>
                  <a:sym typeface="Aptos"/>
                </a:rPr>
                <a:t>$104M reserved for DV Bonus projects</a:t>
              </a:r>
            </a:p>
            <a:p>
              <a:pPr marL="342900" indent="-342900" algn="l">
                <a:lnSpc>
                  <a:spcPts val="2879"/>
                </a:lnSpc>
                <a:buFont typeface="Wingdings" panose="05000000000000000000" pitchFamily="2" charset="2"/>
                <a:buChar char="§"/>
              </a:pPr>
              <a:r>
                <a:rPr lang="en-US" sz="2400" dirty="0">
                  <a:solidFill>
                    <a:srgbClr val="31404A"/>
                  </a:solidFill>
                  <a:latin typeface="Aptos"/>
                  <a:ea typeface="Aptos"/>
                  <a:cs typeface="Aptos"/>
                  <a:sym typeface="Aptos"/>
                </a:rPr>
                <a:t>$430M reserved for Permanent Housing for families with children</a:t>
              </a:r>
            </a:p>
            <a:p>
              <a:pPr marL="342900" indent="-342900">
                <a:lnSpc>
                  <a:spcPts val="2879"/>
                </a:lnSpc>
                <a:buFont typeface="Wingdings" panose="05000000000000000000" pitchFamily="2" charset="2"/>
                <a:buChar char="§"/>
              </a:pPr>
              <a:r>
                <a:rPr lang="en-US" sz="2400" dirty="0"/>
                <a:t>HUD has not yet added recaptured funds to the total funding available.</a:t>
              </a:r>
            </a:p>
            <a:p>
              <a:pPr marL="342900" indent="-342900" algn="l">
                <a:lnSpc>
                  <a:spcPts val="2879"/>
                </a:lnSpc>
                <a:buFont typeface="Wingdings" panose="05000000000000000000" pitchFamily="2" charset="2"/>
                <a:buChar char="§"/>
              </a:pPr>
              <a:endParaRPr lang="en-US" sz="2400" dirty="0">
                <a:solidFill>
                  <a:srgbClr val="31404A"/>
                </a:solidFill>
                <a:latin typeface="Aptos"/>
                <a:ea typeface="Aptos"/>
                <a:cs typeface="Aptos"/>
                <a:sym typeface="Apto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FUNDING</a:t>
              </a:r>
            </a:p>
          </p:txBody>
        </p:sp>
      </p:grpSp>
      <p:grpSp>
        <p:nvGrpSpPr>
          <p:cNvPr id="12" name="Group 12"/>
          <p:cNvGrpSpPr/>
          <p:nvPr/>
        </p:nvGrpSpPr>
        <p:grpSpPr>
          <a:xfrm>
            <a:off x="892235" y="1043235"/>
            <a:ext cx="16334804" cy="851057"/>
            <a:chOff x="0" y="0"/>
            <a:chExt cx="21779738" cy="1134743"/>
          </a:xfrm>
        </p:grpSpPr>
        <p:sp>
          <p:nvSpPr>
            <p:cNvPr id="13" name="Freeform 13"/>
            <p:cNvSpPr/>
            <p:nvPr/>
          </p:nvSpPr>
          <p:spPr>
            <a:xfrm>
              <a:off x="0" y="0"/>
              <a:ext cx="21779736" cy="1134740"/>
            </a:xfrm>
            <a:custGeom>
              <a:avLst/>
              <a:gdLst/>
              <a:ahLst/>
              <a:cxnLst/>
              <a:rect l="l" t="t" r="r" b="b"/>
              <a:pathLst>
                <a:path w="21779736" h="1134740">
                  <a:moveTo>
                    <a:pt x="0" y="0"/>
                  </a:moveTo>
                  <a:lnTo>
                    <a:pt x="21779736" y="0"/>
                  </a:lnTo>
                  <a:lnTo>
                    <a:pt x="21779736" y="1134740"/>
                  </a:lnTo>
                  <a:lnTo>
                    <a:pt x="0" y="1134740"/>
                  </a:lnTo>
                  <a:close/>
                </a:path>
              </a:pathLst>
            </a:custGeom>
            <a:blipFill>
              <a:blip r:embed="rId3">
                <a:alphaModFix amt="0"/>
              </a:blip>
              <a:stretch>
                <a:fillRect t="-323987" b="-323988"/>
              </a:stretch>
            </a:blipFill>
          </p:spPr>
          <p:txBody>
            <a:bodyPr/>
            <a:lstStyle/>
            <a:p>
              <a:endParaRPr lang="en-US"/>
            </a:p>
          </p:txBody>
        </p:sp>
        <p:sp>
          <p:nvSpPr>
            <p:cNvPr id="14" name="TextBox 14"/>
            <p:cNvSpPr txBox="1"/>
            <p:nvPr/>
          </p:nvSpPr>
          <p:spPr>
            <a:xfrm>
              <a:off x="0" y="0"/>
              <a:ext cx="21779738" cy="1134743"/>
            </a:xfrm>
            <a:prstGeom prst="rect">
              <a:avLst/>
            </a:prstGeom>
          </p:spPr>
          <p:txBody>
            <a:bodyPr lIns="0" tIns="0" rIns="0" bIns="0" rtlCol="0" anchor="ctr"/>
            <a:lstStyle/>
            <a:p>
              <a:pPr algn="l">
                <a:lnSpc>
                  <a:spcPts val="5040"/>
                </a:lnSpc>
              </a:pPr>
              <a:r>
                <a:rPr lang="en-US" sz="4200" b="1">
                  <a:solidFill>
                    <a:srgbClr val="0B2E4A"/>
                  </a:solidFill>
                  <a:latin typeface="Aptos Bold"/>
                  <a:ea typeface="Aptos Bold"/>
                  <a:cs typeface="Aptos Bold"/>
                  <a:sym typeface="Aptos Bold"/>
                </a:rPr>
                <a:t>FY2026 NY-513 Local Funding Overview</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24738" y="2397414"/>
            <a:ext cx="8108299" cy="599780"/>
            <a:chOff x="0" y="0"/>
            <a:chExt cx="10811066" cy="799706"/>
          </a:xfrm>
        </p:grpSpPr>
        <p:sp>
          <p:nvSpPr>
            <p:cNvPr id="18" name="Freeform 18"/>
            <p:cNvSpPr/>
            <p:nvPr/>
          </p:nvSpPr>
          <p:spPr>
            <a:xfrm>
              <a:off x="0" y="0"/>
              <a:ext cx="10811129" cy="799719"/>
            </a:xfrm>
            <a:custGeom>
              <a:avLst/>
              <a:gdLst/>
              <a:ahLst/>
              <a:cxnLst/>
              <a:rect l="l" t="t" r="r" b="b"/>
              <a:pathLst>
                <a:path w="10811129" h="799719">
                  <a:moveTo>
                    <a:pt x="0" y="0"/>
                  </a:moveTo>
                  <a:lnTo>
                    <a:pt x="10811129" y="0"/>
                  </a:lnTo>
                  <a:lnTo>
                    <a:pt x="10811129" y="799719"/>
                  </a:lnTo>
                  <a:lnTo>
                    <a:pt x="0" y="799719"/>
                  </a:lnTo>
                  <a:close/>
                </a:path>
              </a:pathLst>
            </a:custGeom>
            <a:solidFill>
              <a:srgbClr val="0B2E4A"/>
            </a:solidFill>
            <a:ln w="9532" cap="sq">
              <a:solidFill>
                <a:srgbClr val="DDEBF2"/>
              </a:solidFill>
              <a:prstDash val="solid"/>
              <a:miter/>
            </a:ln>
          </p:spPr>
          <p:txBody>
            <a:bodyPr/>
            <a:lstStyle/>
            <a:p>
              <a:endParaRPr lang="en-US"/>
            </a:p>
          </p:txBody>
        </p:sp>
      </p:grpSp>
      <p:grpSp>
        <p:nvGrpSpPr>
          <p:cNvPr id="19" name="Group 19"/>
          <p:cNvGrpSpPr/>
          <p:nvPr/>
        </p:nvGrpSpPr>
        <p:grpSpPr>
          <a:xfrm>
            <a:off x="1235402" y="2498265"/>
            <a:ext cx="3544243" cy="452980"/>
            <a:chOff x="0" y="0"/>
            <a:chExt cx="4725657" cy="603974"/>
          </a:xfrm>
        </p:grpSpPr>
        <p:sp>
          <p:nvSpPr>
            <p:cNvPr id="20" name="Freeform 20"/>
            <p:cNvSpPr/>
            <p:nvPr/>
          </p:nvSpPr>
          <p:spPr>
            <a:xfrm>
              <a:off x="0" y="0"/>
              <a:ext cx="4725654" cy="603976"/>
            </a:xfrm>
            <a:custGeom>
              <a:avLst/>
              <a:gdLst/>
              <a:ahLst/>
              <a:cxnLst/>
              <a:rect l="l" t="t" r="r" b="b"/>
              <a:pathLst>
                <a:path w="4725654" h="603976">
                  <a:moveTo>
                    <a:pt x="0" y="0"/>
                  </a:moveTo>
                  <a:lnTo>
                    <a:pt x="4725654" y="0"/>
                  </a:lnTo>
                  <a:lnTo>
                    <a:pt x="4725654" y="603976"/>
                  </a:lnTo>
                  <a:lnTo>
                    <a:pt x="0" y="603976"/>
                  </a:lnTo>
                  <a:close/>
                </a:path>
              </a:pathLst>
            </a:custGeom>
            <a:blipFill>
              <a:blip r:embed="rId3">
                <a:alphaModFix amt="0"/>
              </a:blip>
              <a:stretch>
                <a:fillRect t="-102455" b="-102455"/>
              </a:stretch>
            </a:blipFill>
          </p:spPr>
          <p:txBody>
            <a:bodyPr/>
            <a:lstStyle/>
            <a:p>
              <a:endParaRPr lang="en-US"/>
            </a:p>
          </p:txBody>
        </p:sp>
        <p:sp>
          <p:nvSpPr>
            <p:cNvPr id="21" name="TextBox 21"/>
            <p:cNvSpPr txBox="1"/>
            <p:nvPr/>
          </p:nvSpPr>
          <p:spPr>
            <a:xfrm>
              <a:off x="0" y="0"/>
              <a:ext cx="4725657" cy="603974"/>
            </a:xfrm>
            <a:prstGeom prst="rect">
              <a:avLst/>
            </a:prstGeom>
          </p:spPr>
          <p:txBody>
            <a:bodyPr lIns="0" tIns="0" rIns="0" bIns="0" rtlCol="0" anchor="ctr"/>
            <a:lstStyle/>
            <a:p>
              <a:pPr algn="l">
                <a:lnSpc>
                  <a:spcPts val="1675"/>
                </a:lnSpc>
              </a:pPr>
              <a:r>
                <a:rPr lang="en-US" sz="1396" b="1">
                  <a:solidFill>
                    <a:srgbClr val="FFFFFF"/>
                  </a:solidFill>
                  <a:latin typeface="Aptos Bold"/>
                  <a:ea typeface="Aptos Bold"/>
                  <a:cs typeface="Aptos Bold"/>
                  <a:sym typeface="Aptos Bold"/>
                </a:rPr>
                <a:t>Funding Component</a:t>
              </a:r>
            </a:p>
          </p:txBody>
        </p:sp>
      </p:grpSp>
      <p:grpSp>
        <p:nvGrpSpPr>
          <p:cNvPr id="22" name="Group 22"/>
          <p:cNvGrpSpPr/>
          <p:nvPr/>
        </p:nvGrpSpPr>
        <p:grpSpPr>
          <a:xfrm>
            <a:off x="5054184" y="2498265"/>
            <a:ext cx="3868188" cy="452980"/>
            <a:chOff x="0" y="0"/>
            <a:chExt cx="5157584" cy="603974"/>
          </a:xfrm>
        </p:grpSpPr>
        <p:sp>
          <p:nvSpPr>
            <p:cNvPr id="23" name="Freeform 23"/>
            <p:cNvSpPr/>
            <p:nvPr/>
          </p:nvSpPr>
          <p:spPr>
            <a:xfrm>
              <a:off x="0" y="0"/>
              <a:ext cx="5157588" cy="603976"/>
            </a:xfrm>
            <a:custGeom>
              <a:avLst/>
              <a:gdLst/>
              <a:ahLst/>
              <a:cxnLst/>
              <a:rect l="l" t="t" r="r" b="b"/>
              <a:pathLst>
                <a:path w="5157588" h="603976">
                  <a:moveTo>
                    <a:pt x="0" y="0"/>
                  </a:moveTo>
                  <a:lnTo>
                    <a:pt x="5157588" y="0"/>
                  </a:lnTo>
                  <a:lnTo>
                    <a:pt x="5157588" y="603976"/>
                  </a:lnTo>
                  <a:lnTo>
                    <a:pt x="0" y="603976"/>
                  </a:lnTo>
                  <a:close/>
                </a:path>
              </a:pathLst>
            </a:custGeom>
            <a:blipFill>
              <a:blip r:embed="rId3">
                <a:alphaModFix amt="0"/>
              </a:blip>
              <a:stretch>
                <a:fillRect t="-116390" b="-116390"/>
              </a:stretch>
            </a:blipFill>
          </p:spPr>
          <p:txBody>
            <a:bodyPr/>
            <a:lstStyle/>
            <a:p>
              <a:endParaRPr lang="en-US"/>
            </a:p>
          </p:txBody>
        </p:sp>
        <p:sp>
          <p:nvSpPr>
            <p:cNvPr id="24" name="TextBox 24"/>
            <p:cNvSpPr txBox="1"/>
            <p:nvPr/>
          </p:nvSpPr>
          <p:spPr>
            <a:xfrm>
              <a:off x="0" y="0"/>
              <a:ext cx="5157584" cy="603974"/>
            </a:xfrm>
            <a:prstGeom prst="rect">
              <a:avLst/>
            </a:prstGeom>
          </p:spPr>
          <p:txBody>
            <a:bodyPr lIns="0" tIns="0" rIns="0" bIns="0" rtlCol="0" anchor="ctr"/>
            <a:lstStyle/>
            <a:p>
              <a:pPr algn="l">
                <a:lnSpc>
                  <a:spcPts val="1675"/>
                </a:lnSpc>
              </a:pPr>
              <a:r>
                <a:rPr lang="en-US" sz="1396" b="1">
                  <a:solidFill>
                    <a:srgbClr val="FFFFFF"/>
                  </a:solidFill>
                  <a:latin typeface="Aptos Bold"/>
                  <a:ea typeface="Aptos Bold"/>
                  <a:cs typeface="Aptos Bold"/>
                  <a:sym typeface="Aptos Bold"/>
                </a:rPr>
                <a:t>Status</a:t>
              </a:r>
            </a:p>
          </p:txBody>
        </p:sp>
      </p:grpSp>
      <p:grpSp>
        <p:nvGrpSpPr>
          <p:cNvPr id="25" name="Group 25"/>
          <p:cNvGrpSpPr/>
          <p:nvPr/>
        </p:nvGrpSpPr>
        <p:grpSpPr>
          <a:xfrm>
            <a:off x="1024738" y="3015110"/>
            <a:ext cx="8108299" cy="599780"/>
            <a:chOff x="0" y="0"/>
            <a:chExt cx="10811066" cy="799706"/>
          </a:xfrm>
        </p:grpSpPr>
        <p:sp>
          <p:nvSpPr>
            <p:cNvPr id="26" name="Freeform 26"/>
            <p:cNvSpPr/>
            <p:nvPr/>
          </p:nvSpPr>
          <p:spPr>
            <a:xfrm>
              <a:off x="0" y="0"/>
              <a:ext cx="10811129" cy="799719"/>
            </a:xfrm>
            <a:custGeom>
              <a:avLst/>
              <a:gdLst/>
              <a:ahLst/>
              <a:cxnLst/>
              <a:rect l="l" t="t" r="r" b="b"/>
              <a:pathLst>
                <a:path w="10811129" h="799719">
                  <a:moveTo>
                    <a:pt x="0" y="0"/>
                  </a:moveTo>
                  <a:lnTo>
                    <a:pt x="10811129" y="0"/>
                  </a:lnTo>
                  <a:lnTo>
                    <a:pt x="10811129" y="799719"/>
                  </a:lnTo>
                  <a:lnTo>
                    <a:pt x="0" y="799719"/>
                  </a:lnTo>
                  <a:close/>
                </a:path>
              </a:pathLst>
            </a:custGeom>
            <a:solidFill>
              <a:srgbClr val="F2F9FC"/>
            </a:solidFill>
            <a:ln w="9532" cap="sq">
              <a:solidFill>
                <a:srgbClr val="DDEBF2"/>
              </a:solidFill>
              <a:prstDash val="solid"/>
              <a:miter/>
            </a:ln>
          </p:spPr>
          <p:txBody>
            <a:bodyPr/>
            <a:lstStyle/>
            <a:p>
              <a:endParaRPr lang="en-US"/>
            </a:p>
          </p:txBody>
        </p:sp>
      </p:grpSp>
      <p:grpSp>
        <p:nvGrpSpPr>
          <p:cNvPr id="27" name="Group 27"/>
          <p:cNvGrpSpPr/>
          <p:nvPr/>
        </p:nvGrpSpPr>
        <p:grpSpPr>
          <a:xfrm>
            <a:off x="1235402" y="3115970"/>
            <a:ext cx="3544243" cy="452980"/>
            <a:chOff x="0" y="0"/>
            <a:chExt cx="4725657" cy="603974"/>
          </a:xfrm>
        </p:grpSpPr>
        <p:sp>
          <p:nvSpPr>
            <p:cNvPr id="28" name="Freeform 28"/>
            <p:cNvSpPr/>
            <p:nvPr/>
          </p:nvSpPr>
          <p:spPr>
            <a:xfrm>
              <a:off x="0" y="0"/>
              <a:ext cx="4725654" cy="603976"/>
            </a:xfrm>
            <a:custGeom>
              <a:avLst/>
              <a:gdLst/>
              <a:ahLst/>
              <a:cxnLst/>
              <a:rect l="l" t="t" r="r" b="b"/>
              <a:pathLst>
                <a:path w="4725654" h="603976">
                  <a:moveTo>
                    <a:pt x="0" y="0"/>
                  </a:moveTo>
                  <a:lnTo>
                    <a:pt x="4725654" y="0"/>
                  </a:lnTo>
                  <a:lnTo>
                    <a:pt x="4725654" y="603976"/>
                  </a:lnTo>
                  <a:lnTo>
                    <a:pt x="0" y="603976"/>
                  </a:lnTo>
                  <a:close/>
                </a:path>
              </a:pathLst>
            </a:custGeom>
            <a:blipFill>
              <a:blip r:embed="rId3">
                <a:alphaModFix amt="0"/>
              </a:blip>
              <a:stretch>
                <a:fillRect t="-102455" b="-102455"/>
              </a:stretch>
            </a:blipFill>
          </p:spPr>
          <p:txBody>
            <a:bodyPr/>
            <a:lstStyle/>
            <a:p>
              <a:endParaRPr lang="en-US"/>
            </a:p>
          </p:txBody>
        </p:sp>
        <p:sp>
          <p:nvSpPr>
            <p:cNvPr id="29" name="TextBox 29"/>
            <p:cNvSpPr txBox="1"/>
            <p:nvPr/>
          </p:nvSpPr>
          <p:spPr>
            <a:xfrm>
              <a:off x="0" y="0"/>
              <a:ext cx="4725657" cy="603974"/>
            </a:xfrm>
            <a:prstGeom prst="rect">
              <a:avLst/>
            </a:prstGeom>
          </p:spPr>
          <p:txBody>
            <a:bodyPr lIns="0" tIns="0" rIns="0" bIns="0" rtlCol="0" anchor="ctr"/>
            <a:lstStyle/>
            <a:p>
              <a:pPr algn="l">
                <a:lnSpc>
                  <a:spcPts val="1567"/>
                </a:lnSpc>
              </a:pPr>
              <a:r>
                <a:rPr lang="en-US" sz="1306" b="1">
                  <a:solidFill>
                    <a:srgbClr val="0B2E4A"/>
                  </a:solidFill>
                  <a:latin typeface="Aptos Bold"/>
                  <a:ea typeface="Aptos Bold"/>
                  <a:cs typeface="Aptos Bold"/>
                  <a:sym typeface="Aptos Bold"/>
                </a:rPr>
                <a:t>Annual Renewal Demand (ARD)</a:t>
              </a:r>
            </a:p>
          </p:txBody>
        </p:sp>
      </p:grpSp>
      <p:grpSp>
        <p:nvGrpSpPr>
          <p:cNvPr id="30" name="Group 30"/>
          <p:cNvGrpSpPr/>
          <p:nvPr/>
        </p:nvGrpSpPr>
        <p:grpSpPr>
          <a:xfrm>
            <a:off x="5054184" y="3115970"/>
            <a:ext cx="3868188" cy="452982"/>
            <a:chOff x="0" y="0"/>
            <a:chExt cx="5157584" cy="603976"/>
          </a:xfrm>
        </p:grpSpPr>
        <p:sp>
          <p:nvSpPr>
            <p:cNvPr id="31" name="Freeform 31"/>
            <p:cNvSpPr/>
            <p:nvPr/>
          </p:nvSpPr>
          <p:spPr>
            <a:xfrm>
              <a:off x="0" y="0"/>
              <a:ext cx="5157588" cy="603978"/>
            </a:xfrm>
            <a:custGeom>
              <a:avLst/>
              <a:gdLst/>
              <a:ahLst/>
              <a:cxnLst/>
              <a:rect l="l" t="t" r="r" b="b"/>
              <a:pathLst>
                <a:path w="5157588" h="603978">
                  <a:moveTo>
                    <a:pt x="0" y="0"/>
                  </a:moveTo>
                  <a:lnTo>
                    <a:pt x="5157588" y="0"/>
                  </a:lnTo>
                  <a:lnTo>
                    <a:pt x="5157588" y="603978"/>
                  </a:lnTo>
                  <a:lnTo>
                    <a:pt x="0" y="603978"/>
                  </a:lnTo>
                  <a:close/>
                </a:path>
              </a:pathLst>
            </a:custGeom>
            <a:blipFill>
              <a:blip r:embed="rId3">
                <a:alphaModFix amt="0"/>
              </a:blip>
              <a:stretch>
                <a:fillRect t="-116390" b="-116389"/>
              </a:stretch>
            </a:blipFill>
          </p:spPr>
          <p:txBody>
            <a:bodyPr/>
            <a:lstStyle/>
            <a:p>
              <a:endParaRPr lang="en-US"/>
            </a:p>
          </p:txBody>
        </p:sp>
        <p:sp>
          <p:nvSpPr>
            <p:cNvPr id="32" name="TextBox 32"/>
            <p:cNvSpPr txBox="1"/>
            <p:nvPr/>
          </p:nvSpPr>
          <p:spPr>
            <a:xfrm>
              <a:off x="0" y="-9525"/>
              <a:ext cx="5157584" cy="613501"/>
            </a:xfrm>
            <a:prstGeom prst="rect">
              <a:avLst/>
            </a:prstGeom>
          </p:spPr>
          <p:txBody>
            <a:bodyPr lIns="0" tIns="0" rIns="0" bIns="0" rtlCol="0" anchor="ctr"/>
            <a:lstStyle/>
            <a:p>
              <a:pPr algn="l">
                <a:lnSpc>
                  <a:spcPts val="2011"/>
                </a:lnSpc>
              </a:pPr>
              <a:r>
                <a:rPr lang="en-US" sz="1675">
                  <a:solidFill>
                    <a:srgbClr val="31404A"/>
                  </a:solidFill>
                  <a:latin typeface="Aptos"/>
                  <a:ea typeface="Aptos"/>
                  <a:cs typeface="Aptos"/>
                  <a:sym typeface="Aptos"/>
                </a:rPr>
                <a:t>Pending HUD release</a:t>
              </a:r>
            </a:p>
          </p:txBody>
        </p:sp>
      </p:grpSp>
      <p:grpSp>
        <p:nvGrpSpPr>
          <p:cNvPr id="33" name="Group 33"/>
          <p:cNvGrpSpPr/>
          <p:nvPr/>
        </p:nvGrpSpPr>
        <p:grpSpPr>
          <a:xfrm>
            <a:off x="1024738" y="3632816"/>
            <a:ext cx="8108299" cy="599780"/>
            <a:chOff x="0" y="0"/>
            <a:chExt cx="10811066" cy="799706"/>
          </a:xfrm>
        </p:grpSpPr>
        <p:sp>
          <p:nvSpPr>
            <p:cNvPr id="34" name="Freeform 34"/>
            <p:cNvSpPr/>
            <p:nvPr/>
          </p:nvSpPr>
          <p:spPr>
            <a:xfrm>
              <a:off x="0" y="0"/>
              <a:ext cx="10811129" cy="799719"/>
            </a:xfrm>
            <a:custGeom>
              <a:avLst/>
              <a:gdLst/>
              <a:ahLst/>
              <a:cxnLst/>
              <a:rect l="l" t="t" r="r" b="b"/>
              <a:pathLst>
                <a:path w="10811129" h="799719">
                  <a:moveTo>
                    <a:pt x="0" y="0"/>
                  </a:moveTo>
                  <a:lnTo>
                    <a:pt x="10811129" y="0"/>
                  </a:lnTo>
                  <a:lnTo>
                    <a:pt x="10811129" y="799719"/>
                  </a:lnTo>
                  <a:lnTo>
                    <a:pt x="0" y="799719"/>
                  </a:lnTo>
                  <a:close/>
                </a:path>
              </a:pathLst>
            </a:custGeom>
            <a:solidFill>
              <a:srgbClr val="FFFFFF"/>
            </a:solidFill>
            <a:ln w="9532" cap="sq">
              <a:solidFill>
                <a:srgbClr val="DDEBF2"/>
              </a:solidFill>
              <a:prstDash val="solid"/>
              <a:miter/>
            </a:ln>
          </p:spPr>
          <p:txBody>
            <a:bodyPr/>
            <a:lstStyle/>
            <a:p>
              <a:endParaRPr lang="en-US"/>
            </a:p>
          </p:txBody>
        </p:sp>
      </p:grpSp>
      <p:grpSp>
        <p:nvGrpSpPr>
          <p:cNvPr id="35" name="Group 35"/>
          <p:cNvGrpSpPr/>
          <p:nvPr/>
        </p:nvGrpSpPr>
        <p:grpSpPr>
          <a:xfrm>
            <a:off x="1235402" y="3733667"/>
            <a:ext cx="3544243" cy="452980"/>
            <a:chOff x="0" y="0"/>
            <a:chExt cx="4725657" cy="603974"/>
          </a:xfrm>
        </p:grpSpPr>
        <p:sp>
          <p:nvSpPr>
            <p:cNvPr id="36" name="Freeform 36"/>
            <p:cNvSpPr/>
            <p:nvPr/>
          </p:nvSpPr>
          <p:spPr>
            <a:xfrm>
              <a:off x="0" y="0"/>
              <a:ext cx="4725654" cy="603976"/>
            </a:xfrm>
            <a:custGeom>
              <a:avLst/>
              <a:gdLst/>
              <a:ahLst/>
              <a:cxnLst/>
              <a:rect l="l" t="t" r="r" b="b"/>
              <a:pathLst>
                <a:path w="4725654" h="603976">
                  <a:moveTo>
                    <a:pt x="0" y="0"/>
                  </a:moveTo>
                  <a:lnTo>
                    <a:pt x="4725654" y="0"/>
                  </a:lnTo>
                  <a:lnTo>
                    <a:pt x="4725654" y="603976"/>
                  </a:lnTo>
                  <a:lnTo>
                    <a:pt x="0" y="603976"/>
                  </a:lnTo>
                  <a:close/>
                </a:path>
              </a:pathLst>
            </a:custGeom>
            <a:blipFill>
              <a:blip r:embed="rId3">
                <a:alphaModFix amt="0"/>
              </a:blip>
              <a:stretch>
                <a:fillRect t="-102455" b="-102455"/>
              </a:stretch>
            </a:blipFill>
          </p:spPr>
          <p:txBody>
            <a:bodyPr/>
            <a:lstStyle/>
            <a:p>
              <a:endParaRPr lang="en-US"/>
            </a:p>
          </p:txBody>
        </p:sp>
        <p:sp>
          <p:nvSpPr>
            <p:cNvPr id="37" name="TextBox 37"/>
            <p:cNvSpPr txBox="1"/>
            <p:nvPr/>
          </p:nvSpPr>
          <p:spPr>
            <a:xfrm>
              <a:off x="0" y="0"/>
              <a:ext cx="4725657" cy="603974"/>
            </a:xfrm>
            <a:prstGeom prst="rect">
              <a:avLst/>
            </a:prstGeom>
          </p:spPr>
          <p:txBody>
            <a:bodyPr lIns="0" tIns="0" rIns="0" bIns="0" rtlCol="0" anchor="ctr"/>
            <a:lstStyle/>
            <a:p>
              <a:pPr algn="l">
                <a:lnSpc>
                  <a:spcPts val="1567"/>
                </a:lnSpc>
              </a:pPr>
              <a:r>
                <a:rPr lang="en-US" sz="1306" b="1">
                  <a:solidFill>
                    <a:srgbClr val="0B2E4A"/>
                  </a:solidFill>
                  <a:latin typeface="Aptos Bold"/>
                  <a:ea typeface="Aptos Bold"/>
                  <a:cs typeface="Aptos Bold"/>
                  <a:sym typeface="Aptos Bold"/>
                </a:rPr>
                <a:t>Final Pro Rata Need (FPRN)</a:t>
              </a:r>
            </a:p>
          </p:txBody>
        </p:sp>
      </p:grpSp>
      <p:grpSp>
        <p:nvGrpSpPr>
          <p:cNvPr id="38" name="Group 38"/>
          <p:cNvGrpSpPr/>
          <p:nvPr/>
        </p:nvGrpSpPr>
        <p:grpSpPr>
          <a:xfrm>
            <a:off x="5054184" y="3733667"/>
            <a:ext cx="3868188" cy="452982"/>
            <a:chOff x="0" y="0"/>
            <a:chExt cx="5157584" cy="603976"/>
          </a:xfrm>
        </p:grpSpPr>
        <p:sp>
          <p:nvSpPr>
            <p:cNvPr id="39" name="Freeform 39"/>
            <p:cNvSpPr/>
            <p:nvPr/>
          </p:nvSpPr>
          <p:spPr>
            <a:xfrm>
              <a:off x="0" y="0"/>
              <a:ext cx="5157588" cy="603978"/>
            </a:xfrm>
            <a:custGeom>
              <a:avLst/>
              <a:gdLst/>
              <a:ahLst/>
              <a:cxnLst/>
              <a:rect l="l" t="t" r="r" b="b"/>
              <a:pathLst>
                <a:path w="5157588" h="603978">
                  <a:moveTo>
                    <a:pt x="0" y="0"/>
                  </a:moveTo>
                  <a:lnTo>
                    <a:pt x="5157588" y="0"/>
                  </a:lnTo>
                  <a:lnTo>
                    <a:pt x="5157588" y="603978"/>
                  </a:lnTo>
                  <a:lnTo>
                    <a:pt x="0" y="603978"/>
                  </a:lnTo>
                  <a:close/>
                </a:path>
              </a:pathLst>
            </a:custGeom>
            <a:blipFill>
              <a:blip r:embed="rId3">
                <a:alphaModFix amt="0"/>
              </a:blip>
              <a:stretch>
                <a:fillRect t="-116390" b="-116389"/>
              </a:stretch>
            </a:blipFill>
          </p:spPr>
          <p:txBody>
            <a:bodyPr/>
            <a:lstStyle/>
            <a:p>
              <a:endParaRPr lang="en-US"/>
            </a:p>
          </p:txBody>
        </p:sp>
        <p:sp>
          <p:nvSpPr>
            <p:cNvPr id="40" name="TextBox 40"/>
            <p:cNvSpPr txBox="1"/>
            <p:nvPr/>
          </p:nvSpPr>
          <p:spPr>
            <a:xfrm>
              <a:off x="0" y="-9525"/>
              <a:ext cx="5157584" cy="613501"/>
            </a:xfrm>
            <a:prstGeom prst="rect">
              <a:avLst/>
            </a:prstGeom>
          </p:spPr>
          <p:txBody>
            <a:bodyPr lIns="0" tIns="0" rIns="0" bIns="0" rtlCol="0" anchor="ctr"/>
            <a:lstStyle/>
            <a:p>
              <a:pPr algn="l">
                <a:lnSpc>
                  <a:spcPts val="2011"/>
                </a:lnSpc>
              </a:pPr>
              <a:r>
                <a:rPr lang="en-US" sz="1675">
                  <a:solidFill>
                    <a:srgbClr val="31404A"/>
                  </a:solidFill>
                  <a:latin typeface="Aptos"/>
                  <a:ea typeface="Aptos"/>
                  <a:cs typeface="Aptos"/>
                  <a:sym typeface="Aptos"/>
                </a:rPr>
                <a:t>Pending HUD release</a:t>
              </a:r>
            </a:p>
          </p:txBody>
        </p:sp>
      </p:grpSp>
      <p:grpSp>
        <p:nvGrpSpPr>
          <p:cNvPr id="41" name="Group 41"/>
          <p:cNvGrpSpPr/>
          <p:nvPr/>
        </p:nvGrpSpPr>
        <p:grpSpPr>
          <a:xfrm>
            <a:off x="1024738" y="4250522"/>
            <a:ext cx="8108299" cy="599780"/>
            <a:chOff x="0" y="0"/>
            <a:chExt cx="10811066" cy="799706"/>
          </a:xfrm>
        </p:grpSpPr>
        <p:sp>
          <p:nvSpPr>
            <p:cNvPr id="42" name="Freeform 42"/>
            <p:cNvSpPr/>
            <p:nvPr/>
          </p:nvSpPr>
          <p:spPr>
            <a:xfrm>
              <a:off x="0" y="0"/>
              <a:ext cx="10811129" cy="799719"/>
            </a:xfrm>
            <a:custGeom>
              <a:avLst/>
              <a:gdLst/>
              <a:ahLst/>
              <a:cxnLst/>
              <a:rect l="l" t="t" r="r" b="b"/>
              <a:pathLst>
                <a:path w="10811129" h="799719">
                  <a:moveTo>
                    <a:pt x="0" y="0"/>
                  </a:moveTo>
                  <a:lnTo>
                    <a:pt x="10811129" y="0"/>
                  </a:lnTo>
                  <a:lnTo>
                    <a:pt x="10811129" y="799719"/>
                  </a:lnTo>
                  <a:lnTo>
                    <a:pt x="0" y="799719"/>
                  </a:lnTo>
                  <a:close/>
                </a:path>
              </a:pathLst>
            </a:custGeom>
            <a:solidFill>
              <a:srgbClr val="F2F9FC"/>
            </a:solidFill>
            <a:ln w="9532" cap="sq">
              <a:solidFill>
                <a:srgbClr val="DDEBF2"/>
              </a:solidFill>
              <a:prstDash val="solid"/>
              <a:miter/>
            </a:ln>
          </p:spPr>
          <p:txBody>
            <a:bodyPr/>
            <a:lstStyle/>
            <a:p>
              <a:endParaRPr lang="en-US"/>
            </a:p>
          </p:txBody>
        </p:sp>
      </p:grpSp>
      <p:grpSp>
        <p:nvGrpSpPr>
          <p:cNvPr id="43" name="Group 43"/>
          <p:cNvGrpSpPr/>
          <p:nvPr/>
        </p:nvGrpSpPr>
        <p:grpSpPr>
          <a:xfrm>
            <a:off x="1235402" y="4351372"/>
            <a:ext cx="3544243" cy="452980"/>
            <a:chOff x="0" y="0"/>
            <a:chExt cx="4725657" cy="603974"/>
          </a:xfrm>
        </p:grpSpPr>
        <p:sp>
          <p:nvSpPr>
            <p:cNvPr id="44" name="Freeform 44"/>
            <p:cNvSpPr/>
            <p:nvPr/>
          </p:nvSpPr>
          <p:spPr>
            <a:xfrm>
              <a:off x="0" y="0"/>
              <a:ext cx="4725654" cy="603976"/>
            </a:xfrm>
            <a:custGeom>
              <a:avLst/>
              <a:gdLst/>
              <a:ahLst/>
              <a:cxnLst/>
              <a:rect l="l" t="t" r="r" b="b"/>
              <a:pathLst>
                <a:path w="4725654" h="603976">
                  <a:moveTo>
                    <a:pt x="0" y="0"/>
                  </a:moveTo>
                  <a:lnTo>
                    <a:pt x="4725654" y="0"/>
                  </a:lnTo>
                  <a:lnTo>
                    <a:pt x="4725654" y="603976"/>
                  </a:lnTo>
                  <a:lnTo>
                    <a:pt x="0" y="603976"/>
                  </a:lnTo>
                  <a:close/>
                </a:path>
              </a:pathLst>
            </a:custGeom>
            <a:blipFill>
              <a:blip r:embed="rId3">
                <a:alphaModFix amt="0"/>
              </a:blip>
              <a:stretch>
                <a:fillRect t="-102455" b="-102455"/>
              </a:stretch>
            </a:blipFill>
          </p:spPr>
          <p:txBody>
            <a:bodyPr/>
            <a:lstStyle/>
            <a:p>
              <a:endParaRPr lang="en-US"/>
            </a:p>
          </p:txBody>
        </p:sp>
        <p:sp>
          <p:nvSpPr>
            <p:cNvPr id="45" name="TextBox 45"/>
            <p:cNvSpPr txBox="1"/>
            <p:nvPr/>
          </p:nvSpPr>
          <p:spPr>
            <a:xfrm>
              <a:off x="0" y="0"/>
              <a:ext cx="4725657" cy="603974"/>
            </a:xfrm>
            <a:prstGeom prst="rect">
              <a:avLst/>
            </a:prstGeom>
          </p:spPr>
          <p:txBody>
            <a:bodyPr lIns="0" tIns="0" rIns="0" bIns="0" rtlCol="0" anchor="ctr"/>
            <a:lstStyle/>
            <a:p>
              <a:pPr algn="l">
                <a:lnSpc>
                  <a:spcPts val="1567"/>
                </a:lnSpc>
              </a:pPr>
              <a:r>
                <a:rPr lang="en-US" sz="1306" b="1">
                  <a:solidFill>
                    <a:srgbClr val="0B2E4A"/>
                  </a:solidFill>
                  <a:latin typeface="Aptos Bold"/>
                  <a:ea typeface="Aptos Bold"/>
                  <a:cs typeface="Aptos Bold"/>
                  <a:sym typeface="Aptos Bold"/>
                </a:rPr>
                <a:t>CoC Bonus</a:t>
              </a:r>
            </a:p>
          </p:txBody>
        </p:sp>
      </p:grpSp>
      <p:grpSp>
        <p:nvGrpSpPr>
          <p:cNvPr id="46" name="Group 46"/>
          <p:cNvGrpSpPr/>
          <p:nvPr/>
        </p:nvGrpSpPr>
        <p:grpSpPr>
          <a:xfrm>
            <a:off x="5054184" y="4351372"/>
            <a:ext cx="3868188" cy="452982"/>
            <a:chOff x="0" y="0"/>
            <a:chExt cx="5157584" cy="603976"/>
          </a:xfrm>
        </p:grpSpPr>
        <p:sp>
          <p:nvSpPr>
            <p:cNvPr id="47" name="Freeform 47"/>
            <p:cNvSpPr/>
            <p:nvPr/>
          </p:nvSpPr>
          <p:spPr>
            <a:xfrm>
              <a:off x="0" y="0"/>
              <a:ext cx="5157588" cy="603978"/>
            </a:xfrm>
            <a:custGeom>
              <a:avLst/>
              <a:gdLst/>
              <a:ahLst/>
              <a:cxnLst/>
              <a:rect l="l" t="t" r="r" b="b"/>
              <a:pathLst>
                <a:path w="5157588" h="603978">
                  <a:moveTo>
                    <a:pt x="0" y="0"/>
                  </a:moveTo>
                  <a:lnTo>
                    <a:pt x="5157588" y="0"/>
                  </a:lnTo>
                  <a:lnTo>
                    <a:pt x="5157588" y="603978"/>
                  </a:lnTo>
                  <a:lnTo>
                    <a:pt x="0" y="603978"/>
                  </a:lnTo>
                  <a:close/>
                </a:path>
              </a:pathLst>
            </a:custGeom>
            <a:blipFill>
              <a:blip r:embed="rId3">
                <a:alphaModFix amt="0"/>
              </a:blip>
              <a:stretch>
                <a:fillRect t="-116390" b="-116389"/>
              </a:stretch>
            </a:blipFill>
          </p:spPr>
          <p:txBody>
            <a:bodyPr/>
            <a:lstStyle/>
            <a:p>
              <a:endParaRPr lang="en-US"/>
            </a:p>
          </p:txBody>
        </p:sp>
        <p:sp>
          <p:nvSpPr>
            <p:cNvPr id="48" name="TextBox 48"/>
            <p:cNvSpPr txBox="1"/>
            <p:nvPr/>
          </p:nvSpPr>
          <p:spPr>
            <a:xfrm>
              <a:off x="0" y="-9525"/>
              <a:ext cx="5157584" cy="613501"/>
            </a:xfrm>
            <a:prstGeom prst="rect">
              <a:avLst/>
            </a:prstGeom>
          </p:spPr>
          <p:txBody>
            <a:bodyPr lIns="0" tIns="0" rIns="0" bIns="0" rtlCol="0" anchor="ctr"/>
            <a:lstStyle/>
            <a:p>
              <a:pPr algn="l">
                <a:lnSpc>
                  <a:spcPts val="2011"/>
                </a:lnSpc>
              </a:pPr>
              <a:r>
                <a:rPr lang="en-US" sz="1675">
                  <a:solidFill>
                    <a:srgbClr val="31404A"/>
                  </a:solidFill>
                  <a:latin typeface="Aptos"/>
                  <a:ea typeface="Aptos"/>
                  <a:cs typeface="Aptos"/>
                  <a:sym typeface="Aptos"/>
                </a:rPr>
                <a:t>Pending HUD release</a:t>
              </a:r>
            </a:p>
          </p:txBody>
        </p:sp>
      </p:grpSp>
      <p:grpSp>
        <p:nvGrpSpPr>
          <p:cNvPr id="49" name="Group 49"/>
          <p:cNvGrpSpPr/>
          <p:nvPr/>
        </p:nvGrpSpPr>
        <p:grpSpPr>
          <a:xfrm>
            <a:off x="1024738" y="4868218"/>
            <a:ext cx="8108299" cy="599780"/>
            <a:chOff x="0" y="0"/>
            <a:chExt cx="10811066" cy="799706"/>
          </a:xfrm>
        </p:grpSpPr>
        <p:sp>
          <p:nvSpPr>
            <p:cNvPr id="50" name="Freeform 50"/>
            <p:cNvSpPr/>
            <p:nvPr/>
          </p:nvSpPr>
          <p:spPr>
            <a:xfrm>
              <a:off x="0" y="0"/>
              <a:ext cx="10811129" cy="799719"/>
            </a:xfrm>
            <a:custGeom>
              <a:avLst/>
              <a:gdLst/>
              <a:ahLst/>
              <a:cxnLst/>
              <a:rect l="l" t="t" r="r" b="b"/>
              <a:pathLst>
                <a:path w="10811129" h="799719">
                  <a:moveTo>
                    <a:pt x="0" y="0"/>
                  </a:moveTo>
                  <a:lnTo>
                    <a:pt x="10811129" y="0"/>
                  </a:lnTo>
                  <a:lnTo>
                    <a:pt x="10811129" y="799719"/>
                  </a:lnTo>
                  <a:lnTo>
                    <a:pt x="0" y="799719"/>
                  </a:lnTo>
                  <a:close/>
                </a:path>
              </a:pathLst>
            </a:custGeom>
            <a:solidFill>
              <a:srgbClr val="FFFFFF"/>
            </a:solidFill>
            <a:ln w="9532" cap="sq">
              <a:solidFill>
                <a:srgbClr val="DDEBF2"/>
              </a:solidFill>
              <a:prstDash val="solid"/>
              <a:miter/>
            </a:ln>
          </p:spPr>
          <p:txBody>
            <a:bodyPr/>
            <a:lstStyle/>
            <a:p>
              <a:endParaRPr lang="en-US"/>
            </a:p>
          </p:txBody>
        </p:sp>
      </p:grpSp>
      <p:grpSp>
        <p:nvGrpSpPr>
          <p:cNvPr id="51" name="Group 51"/>
          <p:cNvGrpSpPr/>
          <p:nvPr/>
        </p:nvGrpSpPr>
        <p:grpSpPr>
          <a:xfrm>
            <a:off x="1235402" y="4969078"/>
            <a:ext cx="3544243" cy="452980"/>
            <a:chOff x="0" y="0"/>
            <a:chExt cx="4725657" cy="603974"/>
          </a:xfrm>
        </p:grpSpPr>
        <p:sp>
          <p:nvSpPr>
            <p:cNvPr id="52" name="Freeform 52"/>
            <p:cNvSpPr/>
            <p:nvPr/>
          </p:nvSpPr>
          <p:spPr>
            <a:xfrm>
              <a:off x="0" y="0"/>
              <a:ext cx="4725654" cy="603976"/>
            </a:xfrm>
            <a:custGeom>
              <a:avLst/>
              <a:gdLst/>
              <a:ahLst/>
              <a:cxnLst/>
              <a:rect l="l" t="t" r="r" b="b"/>
              <a:pathLst>
                <a:path w="4725654" h="603976">
                  <a:moveTo>
                    <a:pt x="0" y="0"/>
                  </a:moveTo>
                  <a:lnTo>
                    <a:pt x="4725654" y="0"/>
                  </a:lnTo>
                  <a:lnTo>
                    <a:pt x="4725654" y="603976"/>
                  </a:lnTo>
                  <a:lnTo>
                    <a:pt x="0" y="603976"/>
                  </a:lnTo>
                  <a:close/>
                </a:path>
              </a:pathLst>
            </a:custGeom>
            <a:blipFill>
              <a:blip r:embed="rId3">
                <a:alphaModFix amt="0"/>
              </a:blip>
              <a:stretch>
                <a:fillRect t="-102455" b="-102455"/>
              </a:stretch>
            </a:blipFill>
          </p:spPr>
          <p:txBody>
            <a:bodyPr/>
            <a:lstStyle/>
            <a:p>
              <a:endParaRPr lang="en-US"/>
            </a:p>
          </p:txBody>
        </p:sp>
        <p:sp>
          <p:nvSpPr>
            <p:cNvPr id="53" name="TextBox 53"/>
            <p:cNvSpPr txBox="1"/>
            <p:nvPr/>
          </p:nvSpPr>
          <p:spPr>
            <a:xfrm>
              <a:off x="0" y="0"/>
              <a:ext cx="4725657" cy="603974"/>
            </a:xfrm>
            <a:prstGeom prst="rect">
              <a:avLst/>
            </a:prstGeom>
          </p:spPr>
          <p:txBody>
            <a:bodyPr lIns="0" tIns="0" rIns="0" bIns="0" rtlCol="0" anchor="ctr"/>
            <a:lstStyle/>
            <a:p>
              <a:pPr algn="l">
                <a:lnSpc>
                  <a:spcPts val="1567"/>
                </a:lnSpc>
              </a:pPr>
              <a:r>
                <a:rPr lang="en-US" sz="1306" b="1">
                  <a:solidFill>
                    <a:srgbClr val="0B2E4A"/>
                  </a:solidFill>
                  <a:latin typeface="Aptos Bold"/>
                  <a:ea typeface="Aptos Bold"/>
                  <a:cs typeface="Aptos Bold"/>
                  <a:sym typeface="Aptos Bold"/>
                </a:rPr>
                <a:t>Planning Grant</a:t>
              </a:r>
            </a:p>
          </p:txBody>
        </p:sp>
      </p:grpSp>
      <p:grpSp>
        <p:nvGrpSpPr>
          <p:cNvPr id="54" name="Group 54"/>
          <p:cNvGrpSpPr/>
          <p:nvPr/>
        </p:nvGrpSpPr>
        <p:grpSpPr>
          <a:xfrm>
            <a:off x="5054184" y="4969078"/>
            <a:ext cx="3868188" cy="452982"/>
            <a:chOff x="0" y="0"/>
            <a:chExt cx="5157584" cy="603976"/>
          </a:xfrm>
        </p:grpSpPr>
        <p:sp>
          <p:nvSpPr>
            <p:cNvPr id="55" name="Freeform 55"/>
            <p:cNvSpPr/>
            <p:nvPr/>
          </p:nvSpPr>
          <p:spPr>
            <a:xfrm>
              <a:off x="0" y="0"/>
              <a:ext cx="5157588" cy="603978"/>
            </a:xfrm>
            <a:custGeom>
              <a:avLst/>
              <a:gdLst/>
              <a:ahLst/>
              <a:cxnLst/>
              <a:rect l="l" t="t" r="r" b="b"/>
              <a:pathLst>
                <a:path w="5157588" h="603978">
                  <a:moveTo>
                    <a:pt x="0" y="0"/>
                  </a:moveTo>
                  <a:lnTo>
                    <a:pt x="5157588" y="0"/>
                  </a:lnTo>
                  <a:lnTo>
                    <a:pt x="5157588" y="603978"/>
                  </a:lnTo>
                  <a:lnTo>
                    <a:pt x="0" y="603978"/>
                  </a:lnTo>
                  <a:close/>
                </a:path>
              </a:pathLst>
            </a:custGeom>
            <a:blipFill>
              <a:blip r:embed="rId3">
                <a:alphaModFix amt="0"/>
              </a:blip>
              <a:stretch>
                <a:fillRect t="-116390" b="-116389"/>
              </a:stretch>
            </a:blipFill>
          </p:spPr>
          <p:txBody>
            <a:bodyPr/>
            <a:lstStyle/>
            <a:p>
              <a:endParaRPr lang="en-US"/>
            </a:p>
          </p:txBody>
        </p:sp>
        <p:sp>
          <p:nvSpPr>
            <p:cNvPr id="56" name="TextBox 56"/>
            <p:cNvSpPr txBox="1"/>
            <p:nvPr/>
          </p:nvSpPr>
          <p:spPr>
            <a:xfrm>
              <a:off x="0" y="-9525"/>
              <a:ext cx="5157584" cy="613501"/>
            </a:xfrm>
            <a:prstGeom prst="rect">
              <a:avLst/>
            </a:prstGeom>
          </p:spPr>
          <p:txBody>
            <a:bodyPr lIns="0" tIns="0" rIns="0" bIns="0" rtlCol="0" anchor="ctr"/>
            <a:lstStyle/>
            <a:p>
              <a:pPr algn="l">
                <a:lnSpc>
                  <a:spcPts val="2011"/>
                </a:lnSpc>
              </a:pPr>
              <a:r>
                <a:rPr lang="en-US" sz="1675">
                  <a:solidFill>
                    <a:srgbClr val="31404A"/>
                  </a:solidFill>
                  <a:latin typeface="Aptos"/>
                  <a:ea typeface="Aptos"/>
                  <a:cs typeface="Aptos"/>
                  <a:sym typeface="Aptos"/>
                </a:rPr>
                <a:t>5% of Final Pro Rata Need</a:t>
              </a:r>
            </a:p>
          </p:txBody>
        </p:sp>
      </p:grpSp>
      <p:grpSp>
        <p:nvGrpSpPr>
          <p:cNvPr id="57" name="Group 57"/>
          <p:cNvGrpSpPr/>
          <p:nvPr/>
        </p:nvGrpSpPr>
        <p:grpSpPr>
          <a:xfrm>
            <a:off x="1024738" y="5485924"/>
            <a:ext cx="8108299" cy="599780"/>
            <a:chOff x="0" y="0"/>
            <a:chExt cx="10811066" cy="799706"/>
          </a:xfrm>
        </p:grpSpPr>
        <p:sp>
          <p:nvSpPr>
            <p:cNvPr id="58" name="Freeform 58"/>
            <p:cNvSpPr/>
            <p:nvPr/>
          </p:nvSpPr>
          <p:spPr>
            <a:xfrm>
              <a:off x="0" y="0"/>
              <a:ext cx="10811129" cy="799719"/>
            </a:xfrm>
            <a:custGeom>
              <a:avLst/>
              <a:gdLst/>
              <a:ahLst/>
              <a:cxnLst/>
              <a:rect l="l" t="t" r="r" b="b"/>
              <a:pathLst>
                <a:path w="10811129" h="799719">
                  <a:moveTo>
                    <a:pt x="0" y="0"/>
                  </a:moveTo>
                  <a:lnTo>
                    <a:pt x="10811129" y="0"/>
                  </a:lnTo>
                  <a:lnTo>
                    <a:pt x="10811129" y="799719"/>
                  </a:lnTo>
                  <a:lnTo>
                    <a:pt x="0" y="799719"/>
                  </a:lnTo>
                  <a:close/>
                </a:path>
              </a:pathLst>
            </a:custGeom>
            <a:solidFill>
              <a:srgbClr val="F2F9FC"/>
            </a:solidFill>
            <a:ln w="9532" cap="sq">
              <a:solidFill>
                <a:srgbClr val="DDEBF2"/>
              </a:solidFill>
              <a:prstDash val="solid"/>
              <a:miter/>
            </a:ln>
          </p:spPr>
          <p:txBody>
            <a:bodyPr/>
            <a:lstStyle/>
            <a:p>
              <a:endParaRPr lang="en-US"/>
            </a:p>
          </p:txBody>
        </p:sp>
      </p:grpSp>
      <p:grpSp>
        <p:nvGrpSpPr>
          <p:cNvPr id="59" name="Group 59"/>
          <p:cNvGrpSpPr/>
          <p:nvPr/>
        </p:nvGrpSpPr>
        <p:grpSpPr>
          <a:xfrm>
            <a:off x="1235402" y="5586774"/>
            <a:ext cx="3544243" cy="452980"/>
            <a:chOff x="0" y="0"/>
            <a:chExt cx="4725657" cy="603974"/>
          </a:xfrm>
        </p:grpSpPr>
        <p:sp>
          <p:nvSpPr>
            <p:cNvPr id="60" name="Freeform 60"/>
            <p:cNvSpPr/>
            <p:nvPr/>
          </p:nvSpPr>
          <p:spPr>
            <a:xfrm>
              <a:off x="0" y="0"/>
              <a:ext cx="4725654" cy="603976"/>
            </a:xfrm>
            <a:custGeom>
              <a:avLst/>
              <a:gdLst/>
              <a:ahLst/>
              <a:cxnLst/>
              <a:rect l="l" t="t" r="r" b="b"/>
              <a:pathLst>
                <a:path w="4725654" h="603976">
                  <a:moveTo>
                    <a:pt x="0" y="0"/>
                  </a:moveTo>
                  <a:lnTo>
                    <a:pt x="4725654" y="0"/>
                  </a:lnTo>
                  <a:lnTo>
                    <a:pt x="4725654" y="603976"/>
                  </a:lnTo>
                  <a:lnTo>
                    <a:pt x="0" y="603976"/>
                  </a:lnTo>
                  <a:close/>
                </a:path>
              </a:pathLst>
            </a:custGeom>
            <a:blipFill>
              <a:blip r:embed="rId3">
                <a:alphaModFix amt="0"/>
              </a:blip>
              <a:stretch>
                <a:fillRect t="-102455" b="-102455"/>
              </a:stretch>
            </a:blipFill>
          </p:spPr>
          <p:txBody>
            <a:bodyPr/>
            <a:lstStyle/>
            <a:p>
              <a:endParaRPr lang="en-US"/>
            </a:p>
          </p:txBody>
        </p:sp>
        <p:sp>
          <p:nvSpPr>
            <p:cNvPr id="61" name="TextBox 61"/>
            <p:cNvSpPr txBox="1"/>
            <p:nvPr/>
          </p:nvSpPr>
          <p:spPr>
            <a:xfrm>
              <a:off x="0" y="0"/>
              <a:ext cx="4725657" cy="603974"/>
            </a:xfrm>
            <a:prstGeom prst="rect">
              <a:avLst/>
            </a:prstGeom>
          </p:spPr>
          <p:txBody>
            <a:bodyPr lIns="0" tIns="0" rIns="0" bIns="0" rtlCol="0" anchor="ctr"/>
            <a:lstStyle/>
            <a:p>
              <a:pPr algn="l">
                <a:lnSpc>
                  <a:spcPts val="1567"/>
                </a:lnSpc>
              </a:pPr>
              <a:r>
                <a:rPr lang="en-US" sz="1306" b="1">
                  <a:solidFill>
                    <a:srgbClr val="0B2E4A"/>
                  </a:solidFill>
                  <a:latin typeface="Aptos Bold"/>
                  <a:ea typeface="Aptos Bold"/>
                  <a:cs typeface="Aptos Bold"/>
                  <a:sym typeface="Aptos Bold"/>
                </a:rPr>
                <a:t>Domestic Violence Bonus</a:t>
              </a:r>
            </a:p>
          </p:txBody>
        </p:sp>
      </p:grpSp>
      <p:grpSp>
        <p:nvGrpSpPr>
          <p:cNvPr id="62" name="Group 62"/>
          <p:cNvGrpSpPr/>
          <p:nvPr/>
        </p:nvGrpSpPr>
        <p:grpSpPr>
          <a:xfrm>
            <a:off x="5054184" y="5586774"/>
            <a:ext cx="3868188" cy="452982"/>
            <a:chOff x="0" y="0"/>
            <a:chExt cx="5157584" cy="603976"/>
          </a:xfrm>
        </p:grpSpPr>
        <p:sp>
          <p:nvSpPr>
            <p:cNvPr id="63" name="Freeform 63"/>
            <p:cNvSpPr/>
            <p:nvPr/>
          </p:nvSpPr>
          <p:spPr>
            <a:xfrm>
              <a:off x="0" y="0"/>
              <a:ext cx="5157588" cy="603978"/>
            </a:xfrm>
            <a:custGeom>
              <a:avLst/>
              <a:gdLst/>
              <a:ahLst/>
              <a:cxnLst/>
              <a:rect l="l" t="t" r="r" b="b"/>
              <a:pathLst>
                <a:path w="5157588" h="603978">
                  <a:moveTo>
                    <a:pt x="0" y="0"/>
                  </a:moveTo>
                  <a:lnTo>
                    <a:pt x="5157588" y="0"/>
                  </a:lnTo>
                  <a:lnTo>
                    <a:pt x="5157588" y="603978"/>
                  </a:lnTo>
                  <a:lnTo>
                    <a:pt x="0" y="603978"/>
                  </a:lnTo>
                  <a:close/>
                </a:path>
              </a:pathLst>
            </a:custGeom>
            <a:blipFill>
              <a:blip r:embed="rId3">
                <a:alphaModFix amt="0"/>
              </a:blip>
              <a:stretch>
                <a:fillRect t="-116390" b="-116389"/>
              </a:stretch>
            </a:blipFill>
          </p:spPr>
          <p:txBody>
            <a:bodyPr/>
            <a:lstStyle/>
            <a:p>
              <a:endParaRPr lang="en-US"/>
            </a:p>
          </p:txBody>
        </p:sp>
        <p:sp>
          <p:nvSpPr>
            <p:cNvPr id="64" name="TextBox 64"/>
            <p:cNvSpPr txBox="1"/>
            <p:nvPr/>
          </p:nvSpPr>
          <p:spPr>
            <a:xfrm>
              <a:off x="0" y="-9525"/>
              <a:ext cx="5157584" cy="613501"/>
            </a:xfrm>
            <a:prstGeom prst="rect">
              <a:avLst/>
            </a:prstGeom>
          </p:spPr>
          <p:txBody>
            <a:bodyPr lIns="0" tIns="0" rIns="0" bIns="0" rtlCol="0" anchor="ctr"/>
            <a:lstStyle/>
            <a:p>
              <a:pPr algn="l">
                <a:lnSpc>
                  <a:spcPts val="2011"/>
                </a:lnSpc>
              </a:pPr>
              <a:r>
                <a:rPr lang="en-US" sz="1675">
                  <a:solidFill>
                    <a:srgbClr val="31404A"/>
                  </a:solidFill>
                  <a:latin typeface="Aptos"/>
                  <a:ea typeface="Aptos"/>
                  <a:cs typeface="Aptos"/>
                  <a:sym typeface="Aptos"/>
                </a:rPr>
                <a:t>National competition</a:t>
              </a:r>
            </a:p>
          </p:txBody>
        </p:sp>
      </p:grpSp>
      <p:grpSp>
        <p:nvGrpSpPr>
          <p:cNvPr id="65" name="Group 65"/>
          <p:cNvGrpSpPr/>
          <p:nvPr/>
        </p:nvGrpSpPr>
        <p:grpSpPr>
          <a:xfrm>
            <a:off x="9599171" y="2392642"/>
            <a:ext cx="7706030" cy="3725285"/>
            <a:chOff x="0" y="0"/>
            <a:chExt cx="10274706" cy="4967046"/>
          </a:xfrm>
        </p:grpSpPr>
        <p:sp>
          <p:nvSpPr>
            <p:cNvPr id="66" name="Freeform 66"/>
            <p:cNvSpPr/>
            <p:nvPr/>
          </p:nvSpPr>
          <p:spPr>
            <a:xfrm>
              <a:off x="0" y="0"/>
              <a:ext cx="10274681" cy="4967097"/>
            </a:xfrm>
            <a:custGeom>
              <a:avLst/>
              <a:gdLst/>
              <a:ahLst/>
              <a:cxnLst/>
              <a:rect l="l" t="t" r="r" b="b"/>
              <a:pathLst>
                <a:path w="10274681" h="4967097">
                  <a:moveTo>
                    <a:pt x="0" y="147193"/>
                  </a:moveTo>
                  <a:cubicBezTo>
                    <a:pt x="0" y="65913"/>
                    <a:pt x="65913" y="0"/>
                    <a:pt x="147193" y="0"/>
                  </a:cubicBezTo>
                  <a:lnTo>
                    <a:pt x="10127488" y="0"/>
                  </a:lnTo>
                  <a:cubicBezTo>
                    <a:pt x="10208768" y="0"/>
                    <a:pt x="10274681" y="65913"/>
                    <a:pt x="10274681" y="147193"/>
                  </a:cubicBezTo>
                  <a:lnTo>
                    <a:pt x="10274681" y="4819904"/>
                  </a:lnTo>
                  <a:cubicBezTo>
                    <a:pt x="10274681" y="4901184"/>
                    <a:pt x="10208768" y="4967097"/>
                    <a:pt x="10127488" y="4967097"/>
                  </a:cubicBezTo>
                  <a:lnTo>
                    <a:pt x="147193" y="4967097"/>
                  </a:lnTo>
                  <a:cubicBezTo>
                    <a:pt x="65913" y="4967097"/>
                    <a:pt x="0" y="4901184"/>
                    <a:pt x="0" y="4819904"/>
                  </a:cubicBezTo>
                  <a:close/>
                </a:path>
              </a:pathLst>
            </a:custGeom>
            <a:solidFill>
              <a:srgbClr val="FFFFFF"/>
            </a:solidFill>
            <a:ln w="19065" cap="sq">
              <a:solidFill>
                <a:srgbClr val="D7E7F0"/>
              </a:solidFill>
              <a:prstDash val="solid"/>
              <a:miter/>
            </a:ln>
          </p:spPr>
          <p:txBody>
            <a:bodyPr/>
            <a:lstStyle/>
            <a:p>
              <a:endParaRPr lang="en-US"/>
            </a:p>
          </p:txBody>
        </p:sp>
      </p:grpSp>
      <p:grpSp>
        <p:nvGrpSpPr>
          <p:cNvPr id="67" name="Group 67"/>
          <p:cNvGrpSpPr/>
          <p:nvPr/>
        </p:nvGrpSpPr>
        <p:grpSpPr>
          <a:xfrm>
            <a:off x="9599171" y="2392642"/>
            <a:ext cx="115148" cy="3725285"/>
            <a:chOff x="0" y="0"/>
            <a:chExt cx="153530" cy="4967046"/>
          </a:xfrm>
        </p:grpSpPr>
        <p:sp>
          <p:nvSpPr>
            <p:cNvPr id="68" name="Freeform 68"/>
            <p:cNvSpPr/>
            <p:nvPr/>
          </p:nvSpPr>
          <p:spPr>
            <a:xfrm>
              <a:off x="0" y="0"/>
              <a:ext cx="153543" cy="4967097"/>
            </a:xfrm>
            <a:custGeom>
              <a:avLst/>
              <a:gdLst/>
              <a:ahLst/>
              <a:cxnLst/>
              <a:rect l="l" t="t" r="r" b="b"/>
              <a:pathLst>
                <a:path w="153543" h="4967097">
                  <a:moveTo>
                    <a:pt x="0" y="0"/>
                  </a:moveTo>
                  <a:lnTo>
                    <a:pt x="153543" y="0"/>
                  </a:lnTo>
                  <a:lnTo>
                    <a:pt x="153543" y="4967097"/>
                  </a:lnTo>
                  <a:lnTo>
                    <a:pt x="0" y="4967097"/>
                  </a:lnTo>
                  <a:close/>
                </a:path>
              </a:pathLst>
            </a:custGeom>
            <a:solidFill>
              <a:srgbClr val="0A66B7"/>
            </a:solidFill>
            <a:ln w="19065" cap="sq">
              <a:solidFill>
                <a:srgbClr val="0A66B7"/>
              </a:solidFill>
              <a:prstDash val="solid"/>
              <a:miter/>
            </a:ln>
          </p:spPr>
          <p:txBody>
            <a:bodyPr/>
            <a:lstStyle/>
            <a:p>
              <a:endParaRPr lang="en-US"/>
            </a:p>
          </p:txBody>
        </p:sp>
      </p:grpSp>
      <p:grpSp>
        <p:nvGrpSpPr>
          <p:cNvPr id="69" name="Group 69"/>
          <p:cNvGrpSpPr/>
          <p:nvPr/>
        </p:nvGrpSpPr>
        <p:grpSpPr>
          <a:xfrm>
            <a:off x="9910696" y="2621804"/>
            <a:ext cx="7137892" cy="604242"/>
            <a:chOff x="0" y="0"/>
            <a:chExt cx="9517190" cy="805656"/>
          </a:xfrm>
        </p:grpSpPr>
        <p:sp>
          <p:nvSpPr>
            <p:cNvPr id="70" name="Freeform 70"/>
            <p:cNvSpPr/>
            <p:nvPr/>
          </p:nvSpPr>
          <p:spPr>
            <a:xfrm>
              <a:off x="0" y="0"/>
              <a:ext cx="9517195" cy="805647"/>
            </a:xfrm>
            <a:custGeom>
              <a:avLst/>
              <a:gdLst/>
              <a:ahLst/>
              <a:cxnLst/>
              <a:rect l="l" t="t" r="r" b="b"/>
              <a:pathLst>
                <a:path w="9517195" h="805647">
                  <a:moveTo>
                    <a:pt x="0" y="0"/>
                  </a:moveTo>
                  <a:lnTo>
                    <a:pt x="9517195" y="0"/>
                  </a:lnTo>
                  <a:lnTo>
                    <a:pt x="9517195" y="805647"/>
                  </a:lnTo>
                  <a:lnTo>
                    <a:pt x="0" y="805647"/>
                  </a:lnTo>
                  <a:close/>
                </a:path>
              </a:pathLst>
            </a:custGeom>
            <a:blipFill>
              <a:blip r:embed="rId3">
                <a:alphaModFix amt="0"/>
              </a:blip>
              <a:stretch>
                <a:fillRect t="-198373" b="-161983"/>
              </a:stretch>
            </a:blipFill>
          </p:spPr>
          <p:txBody>
            <a:bodyPr/>
            <a:lstStyle/>
            <a:p>
              <a:endParaRPr lang="en-US"/>
            </a:p>
          </p:txBody>
        </p:sp>
        <p:sp>
          <p:nvSpPr>
            <p:cNvPr id="71" name="TextBox 71"/>
            <p:cNvSpPr txBox="1"/>
            <p:nvPr/>
          </p:nvSpPr>
          <p:spPr>
            <a:xfrm>
              <a:off x="0" y="9525"/>
              <a:ext cx="9517190" cy="796131"/>
            </a:xfrm>
            <a:prstGeom prst="rect">
              <a:avLst/>
            </a:prstGeom>
          </p:spPr>
          <p:txBody>
            <a:bodyPr lIns="0" tIns="0" rIns="0" bIns="0" rtlCol="0" anchor="ctr"/>
            <a:lstStyle/>
            <a:p>
              <a:pPr algn="l">
                <a:lnSpc>
                  <a:spcPts val="3840"/>
                </a:lnSpc>
              </a:pPr>
              <a:r>
                <a:rPr lang="en-US" sz="3200" b="1">
                  <a:solidFill>
                    <a:srgbClr val="0B2E4A"/>
                  </a:solidFill>
                  <a:latin typeface="Aptos Bold"/>
                  <a:ea typeface="Aptos Bold"/>
                  <a:cs typeface="Aptos Bold"/>
                  <a:sym typeface="Aptos Bold"/>
                </a:rPr>
                <a:t>What This Means for Providers</a:t>
              </a:r>
            </a:p>
          </p:txBody>
        </p:sp>
      </p:grpSp>
      <p:grpSp>
        <p:nvGrpSpPr>
          <p:cNvPr id="72" name="Group 72"/>
          <p:cNvGrpSpPr/>
          <p:nvPr/>
        </p:nvGrpSpPr>
        <p:grpSpPr>
          <a:xfrm>
            <a:off x="9910696" y="3157147"/>
            <a:ext cx="7137892" cy="2745345"/>
            <a:chOff x="0" y="0"/>
            <a:chExt cx="9517190" cy="3660460"/>
          </a:xfrm>
        </p:grpSpPr>
        <p:sp>
          <p:nvSpPr>
            <p:cNvPr id="73" name="Freeform 73"/>
            <p:cNvSpPr/>
            <p:nvPr/>
          </p:nvSpPr>
          <p:spPr>
            <a:xfrm>
              <a:off x="0" y="0"/>
              <a:ext cx="9517195" cy="3660462"/>
            </a:xfrm>
            <a:custGeom>
              <a:avLst/>
              <a:gdLst/>
              <a:ahLst/>
              <a:cxnLst/>
              <a:rect l="l" t="t" r="r" b="b"/>
              <a:pathLst>
                <a:path w="9517195" h="3660462">
                  <a:moveTo>
                    <a:pt x="0" y="0"/>
                  </a:moveTo>
                  <a:lnTo>
                    <a:pt x="9517195" y="0"/>
                  </a:lnTo>
                  <a:lnTo>
                    <a:pt x="9517195" y="3660462"/>
                  </a:lnTo>
                  <a:lnTo>
                    <a:pt x="0" y="3660462"/>
                  </a:lnTo>
                  <a:close/>
                </a:path>
              </a:pathLst>
            </a:custGeom>
            <a:blipFill>
              <a:blip r:embed="rId3">
                <a:alphaModFix amt="0"/>
              </a:blip>
              <a:stretch>
                <a:fillRect t="-661" b="-660"/>
              </a:stretch>
            </a:blipFill>
          </p:spPr>
          <p:txBody>
            <a:bodyPr/>
            <a:lstStyle/>
            <a:p>
              <a:endParaRPr lang="en-US"/>
            </a:p>
          </p:txBody>
        </p:sp>
        <p:sp>
          <p:nvSpPr>
            <p:cNvPr id="74" name="TextBox 74"/>
            <p:cNvSpPr txBox="1"/>
            <p:nvPr/>
          </p:nvSpPr>
          <p:spPr>
            <a:xfrm>
              <a:off x="0" y="0"/>
              <a:ext cx="9517190" cy="3660460"/>
            </a:xfrm>
            <a:prstGeom prst="rect">
              <a:avLst/>
            </a:prstGeom>
          </p:spPr>
          <p:txBody>
            <a:bodyPr lIns="0" tIns="0" rIns="0" bIns="0" rtlCol="0" anchor="ctr"/>
            <a:lstStyle/>
            <a:p>
              <a:pPr algn="l">
                <a:lnSpc>
                  <a:spcPts val="2760"/>
                </a:lnSpc>
              </a:pPr>
              <a:r>
                <a:rPr lang="en-US" sz="2300">
                  <a:solidFill>
                    <a:srgbClr val="31404A"/>
                  </a:solidFill>
                  <a:latin typeface="Aptos"/>
                  <a:ea typeface="Aptos"/>
                  <a:cs typeface="Aptos"/>
                  <a:sym typeface="Aptos"/>
                </a:rPr>
                <a:t>Although HUD has not yet released NY-513 funding amounts, providers should begin preparing now. Strong performance, measurable outcomes, and well-developed narratives will be essential in this year’s competition.</a:t>
              </a:r>
            </a:p>
          </p:txBody>
        </p:sp>
      </p:grpSp>
      <p:grpSp>
        <p:nvGrpSpPr>
          <p:cNvPr id="75" name="Group 75"/>
          <p:cNvGrpSpPr/>
          <p:nvPr/>
        </p:nvGrpSpPr>
        <p:grpSpPr>
          <a:xfrm>
            <a:off x="1019975" y="6647926"/>
            <a:ext cx="7980569" cy="2202929"/>
            <a:chOff x="0" y="0"/>
            <a:chExt cx="10640758" cy="2937239"/>
          </a:xfrm>
        </p:grpSpPr>
        <p:sp>
          <p:nvSpPr>
            <p:cNvPr id="76" name="Freeform 76"/>
            <p:cNvSpPr/>
            <p:nvPr/>
          </p:nvSpPr>
          <p:spPr>
            <a:xfrm>
              <a:off x="0" y="0"/>
              <a:ext cx="10640823" cy="2937315"/>
            </a:xfrm>
            <a:custGeom>
              <a:avLst/>
              <a:gdLst/>
              <a:ahLst/>
              <a:cxnLst/>
              <a:rect l="l" t="t" r="r" b="b"/>
              <a:pathLst>
                <a:path w="10640823" h="2937315">
                  <a:moveTo>
                    <a:pt x="0" y="174094"/>
                  </a:moveTo>
                  <a:cubicBezTo>
                    <a:pt x="0" y="77857"/>
                    <a:pt x="66167" y="0"/>
                    <a:pt x="147955" y="0"/>
                  </a:cubicBezTo>
                  <a:lnTo>
                    <a:pt x="10492867" y="0"/>
                  </a:lnTo>
                  <a:cubicBezTo>
                    <a:pt x="10574528" y="0"/>
                    <a:pt x="10640823" y="77857"/>
                    <a:pt x="10640823" y="174094"/>
                  </a:cubicBezTo>
                  <a:lnTo>
                    <a:pt x="10640823" y="2763235"/>
                  </a:lnTo>
                  <a:cubicBezTo>
                    <a:pt x="10640823" y="2859323"/>
                    <a:pt x="10574655" y="2937315"/>
                    <a:pt x="10492867" y="2937315"/>
                  </a:cubicBezTo>
                  <a:lnTo>
                    <a:pt x="147955" y="2937315"/>
                  </a:lnTo>
                  <a:cubicBezTo>
                    <a:pt x="66167" y="2937179"/>
                    <a:pt x="0" y="2859323"/>
                    <a:pt x="0" y="2763235"/>
                  </a:cubicBezTo>
                  <a:close/>
                </a:path>
              </a:pathLst>
            </a:custGeom>
            <a:solidFill>
              <a:srgbClr val="FFFFFF"/>
            </a:solidFill>
            <a:ln w="19065" cap="sq">
              <a:solidFill>
                <a:srgbClr val="D7E7F0"/>
              </a:solidFill>
              <a:prstDash val="solid"/>
              <a:miter/>
            </a:ln>
          </p:spPr>
          <p:txBody>
            <a:bodyPr/>
            <a:lstStyle/>
            <a:p>
              <a:endParaRPr lang="en-US"/>
            </a:p>
          </p:txBody>
        </p:sp>
      </p:grpSp>
      <p:grpSp>
        <p:nvGrpSpPr>
          <p:cNvPr id="77" name="Group 77"/>
          <p:cNvGrpSpPr/>
          <p:nvPr/>
        </p:nvGrpSpPr>
        <p:grpSpPr>
          <a:xfrm>
            <a:off x="1019975" y="6647926"/>
            <a:ext cx="115148" cy="2202929"/>
            <a:chOff x="0" y="0"/>
            <a:chExt cx="153530" cy="2937239"/>
          </a:xfrm>
        </p:grpSpPr>
        <p:sp>
          <p:nvSpPr>
            <p:cNvPr id="78" name="Freeform 78"/>
            <p:cNvSpPr/>
            <p:nvPr/>
          </p:nvSpPr>
          <p:spPr>
            <a:xfrm>
              <a:off x="0" y="0"/>
              <a:ext cx="153543" cy="2937179"/>
            </a:xfrm>
            <a:custGeom>
              <a:avLst/>
              <a:gdLst/>
              <a:ahLst/>
              <a:cxnLst/>
              <a:rect l="l" t="t" r="r" b="b"/>
              <a:pathLst>
                <a:path w="153543" h="2937179">
                  <a:moveTo>
                    <a:pt x="0" y="0"/>
                  </a:moveTo>
                  <a:lnTo>
                    <a:pt x="153543" y="0"/>
                  </a:lnTo>
                  <a:lnTo>
                    <a:pt x="153543" y="2937179"/>
                  </a:lnTo>
                  <a:lnTo>
                    <a:pt x="0" y="2937179"/>
                  </a:lnTo>
                  <a:close/>
                </a:path>
              </a:pathLst>
            </a:custGeom>
            <a:solidFill>
              <a:srgbClr val="2C9DA7"/>
            </a:solidFill>
            <a:ln w="19065" cap="sq">
              <a:solidFill>
                <a:srgbClr val="2C9DA7"/>
              </a:solidFill>
              <a:prstDash val="solid"/>
              <a:miter/>
            </a:ln>
          </p:spPr>
          <p:txBody>
            <a:bodyPr/>
            <a:lstStyle/>
            <a:p>
              <a:endParaRPr lang="en-US"/>
            </a:p>
          </p:txBody>
        </p:sp>
      </p:grpSp>
      <p:grpSp>
        <p:nvGrpSpPr>
          <p:cNvPr id="79" name="Group 79"/>
          <p:cNvGrpSpPr/>
          <p:nvPr/>
        </p:nvGrpSpPr>
        <p:grpSpPr>
          <a:xfrm>
            <a:off x="1331490" y="6877088"/>
            <a:ext cx="7412431" cy="486780"/>
            <a:chOff x="0" y="0"/>
            <a:chExt cx="9883242" cy="649040"/>
          </a:xfrm>
        </p:grpSpPr>
        <p:sp>
          <p:nvSpPr>
            <p:cNvPr id="80" name="Freeform 80"/>
            <p:cNvSpPr/>
            <p:nvPr/>
          </p:nvSpPr>
          <p:spPr>
            <a:xfrm>
              <a:off x="0" y="0"/>
              <a:ext cx="9883241" cy="649032"/>
            </a:xfrm>
            <a:custGeom>
              <a:avLst/>
              <a:gdLst/>
              <a:ahLst/>
              <a:cxnLst/>
              <a:rect l="l" t="t" r="r" b="b"/>
              <a:pathLst>
                <a:path w="9883241" h="649032">
                  <a:moveTo>
                    <a:pt x="0" y="0"/>
                  </a:moveTo>
                  <a:lnTo>
                    <a:pt x="9883241" y="0"/>
                  </a:lnTo>
                  <a:lnTo>
                    <a:pt x="9883241" y="649032"/>
                  </a:lnTo>
                  <a:lnTo>
                    <a:pt x="0" y="649032"/>
                  </a:lnTo>
                  <a:close/>
                </a:path>
              </a:pathLst>
            </a:custGeom>
            <a:blipFill>
              <a:blip r:embed="rId3">
                <a:alphaModFix amt="0"/>
              </a:blip>
              <a:stretch>
                <a:fillRect t="-257232" b="-236191"/>
              </a:stretch>
            </a:blipFill>
          </p:spPr>
          <p:txBody>
            <a:bodyPr/>
            <a:lstStyle/>
            <a:p>
              <a:endParaRPr lang="en-US"/>
            </a:p>
          </p:txBody>
        </p:sp>
        <p:sp>
          <p:nvSpPr>
            <p:cNvPr id="81" name="TextBox 81"/>
            <p:cNvSpPr txBox="1"/>
            <p:nvPr/>
          </p:nvSpPr>
          <p:spPr>
            <a:xfrm>
              <a:off x="0" y="0"/>
              <a:ext cx="9883242" cy="649040"/>
            </a:xfrm>
            <a:prstGeom prst="rect">
              <a:avLst/>
            </a:prstGeom>
          </p:spPr>
          <p:txBody>
            <a:bodyPr lIns="0" tIns="0" rIns="0" bIns="0" rtlCol="0" anchor="ctr"/>
            <a:lstStyle/>
            <a:p>
              <a:pPr algn="l">
                <a:lnSpc>
                  <a:spcPts val="3120"/>
                </a:lnSpc>
              </a:pPr>
              <a:r>
                <a:rPr lang="en-US" sz="2600" b="1">
                  <a:solidFill>
                    <a:srgbClr val="0B2E4A"/>
                  </a:solidFill>
                  <a:latin typeface="Aptos Bold"/>
                  <a:ea typeface="Aptos Bold"/>
                  <a:cs typeface="Aptos Bold"/>
                  <a:sym typeface="Aptos Bold"/>
                </a:rPr>
                <a:t>Tier 1: 60% of ARD</a:t>
              </a:r>
            </a:p>
          </p:txBody>
        </p:sp>
      </p:grpSp>
      <p:grpSp>
        <p:nvGrpSpPr>
          <p:cNvPr id="82" name="Group 82"/>
          <p:cNvGrpSpPr/>
          <p:nvPr/>
        </p:nvGrpSpPr>
        <p:grpSpPr>
          <a:xfrm>
            <a:off x="1372676" y="7412431"/>
            <a:ext cx="7343794" cy="1113848"/>
            <a:chOff x="0" y="0"/>
            <a:chExt cx="9791725" cy="1485130"/>
          </a:xfrm>
        </p:grpSpPr>
        <p:sp>
          <p:nvSpPr>
            <p:cNvPr id="83" name="Freeform 83"/>
            <p:cNvSpPr/>
            <p:nvPr/>
          </p:nvSpPr>
          <p:spPr>
            <a:xfrm>
              <a:off x="0" y="0"/>
              <a:ext cx="9791729" cy="1485133"/>
            </a:xfrm>
            <a:custGeom>
              <a:avLst/>
              <a:gdLst/>
              <a:ahLst/>
              <a:cxnLst/>
              <a:rect l="l" t="t" r="r" b="b"/>
              <a:pathLst>
                <a:path w="9791729" h="1485133">
                  <a:moveTo>
                    <a:pt x="0" y="0"/>
                  </a:moveTo>
                  <a:lnTo>
                    <a:pt x="9791729" y="0"/>
                  </a:lnTo>
                  <a:lnTo>
                    <a:pt x="9791729" y="1485133"/>
                  </a:lnTo>
                  <a:lnTo>
                    <a:pt x="0" y="1485133"/>
                  </a:lnTo>
                  <a:close/>
                </a:path>
              </a:pathLst>
            </a:custGeom>
            <a:blipFill>
              <a:blip r:embed="rId3">
                <a:alphaModFix amt="0"/>
              </a:blip>
              <a:stretch>
                <a:fillRect t="-88416" b="-68519"/>
              </a:stretch>
            </a:blipFill>
          </p:spPr>
          <p:txBody>
            <a:bodyPr/>
            <a:lstStyle/>
            <a:p>
              <a:endParaRPr lang="en-US"/>
            </a:p>
          </p:txBody>
        </p:sp>
        <p:sp>
          <p:nvSpPr>
            <p:cNvPr id="84" name="TextBox 84"/>
            <p:cNvSpPr txBox="1"/>
            <p:nvPr/>
          </p:nvSpPr>
          <p:spPr>
            <a:xfrm>
              <a:off x="0" y="0"/>
              <a:ext cx="9791725" cy="1485130"/>
            </a:xfrm>
            <a:prstGeom prst="rect">
              <a:avLst/>
            </a:prstGeom>
          </p:spPr>
          <p:txBody>
            <a:bodyPr lIns="0" tIns="0" rIns="0" bIns="0" rtlCol="0" anchor="ctr"/>
            <a:lstStyle/>
            <a:p>
              <a:pPr marL="496567" lvl="1" indent="-248284" algn="l">
                <a:lnSpc>
                  <a:spcPts val="2759"/>
                </a:lnSpc>
                <a:buFont typeface="Arial"/>
                <a:buChar char="•"/>
              </a:pPr>
              <a:r>
                <a:rPr lang="en-US" sz="2299">
                  <a:solidFill>
                    <a:srgbClr val="31404A"/>
                  </a:solidFill>
                  <a:latin typeface="Aptos"/>
                  <a:ea typeface="Aptos"/>
                  <a:cs typeface="Aptos"/>
                  <a:sym typeface="Aptos"/>
                </a:rPr>
                <a:t>First 60% of Annual Renewal Demand</a:t>
              </a:r>
            </a:p>
            <a:p>
              <a:pPr marL="496567" lvl="1" indent="-248284" algn="l">
                <a:lnSpc>
                  <a:spcPts val="2759"/>
                </a:lnSpc>
                <a:buFont typeface="Arial"/>
                <a:buChar char="•"/>
              </a:pPr>
              <a:r>
                <a:rPr lang="en-US" sz="2299">
                  <a:solidFill>
                    <a:srgbClr val="31404A"/>
                  </a:solidFill>
                  <a:latin typeface="Aptos"/>
                  <a:ea typeface="Aptos"/>
                  <a:cs typeface="Aptos"/>
                  <a:sym typeface="Aptos"/>
                </a:rPr>
                <a:t>Generally expected to be funded if threshold requirements are met and HUD approves</a:t>
              </a:r>
            </a:p>
          </p:txBody>
        </p:sp>
      </p:grpSp>
      <p:grpSp>
        <p:nvGrpSpPr>
          <p:cNvPr id="85" name="Group 85"/>
          <p:cNvGrpSpPr/>
          <p:nvPr/>
        </p:nvGrpSpPr>
        <p:grpSpPr>
          <a:xfrm>
            <a:off x="9599171" y="6647926"/>
            <a:ext cx="7774667" cy="2202929"/>
            <a:chOff x="0" y="0"/>
            <a:chExt cx="10366223" cy="2937239"/>
          </a:xfrm>
        </p:grpSpPr>
        <p:sp>
          <p:nvSpPr>
            <p:cNvPr id="86" name="Freeform 86"/>
            <p:cNvSpPr/>
            <p:nvPr/>
          </p:nvSpPr>
          <p:spPr>
            <a:xfrm>
              <a:off x="0" y="0"/>
              <a:ext cx="10366249" cy="2937315"/>
            </a:xfrm>
            <a:custGeom>
              <a:avLst/>
              <a:gdLst/>
              <a:ahLst/>
              <a:cxnLst/>
              <a:rect l="l" t="t" r="r" b="b"/>
              <a:pathLst>
                <a:path w="10366249" h="2937315">
                  <a:moveTo>
                    <a:pt x="0" y="174094"/>
                  </a:moveTo>
                  <a:cubicBezTo>
                    <a:pt x="0" y="77857"/>
                    <a:pt x="66167" y="0"/>
                    <a:pt x="147955" y="0"/>
                  </a:cubicBezTo>
                  <a:lnTo>
                    <a:pt x="10218293" y="0"/>
                  </a:lnTo>
                  <a:cubicBezTo>
                    <a:pt x="10299954" y="0"/>
                    <a:pt x="10366249" y="77857"/>
                    <a:pt x="10366249" y="174094"/>
                  </a:cubicBezTo>
                  <a:lnTo>
                    <a:pt x="10366249" y="2763235"/>
                  </a:lnTo>
                  <a:cubicBezTo>
                    <a:pt x="10366249" y="2859323"/>
                    <a:pt x="10300081" y="2937315"/>
                    <a:pt x="10218293" y="2937315"/>
                  </a:cubicBezTo>
                  <a:lnTo>
                    <a:pt x="147955" y="2937315"/>
                  </a:lnTo>
                  <a:cubicBezTo>
                    <a:pt x="66167" y="2937179"/>
                    <a:pt x="0" y="2859323"/>
                    <a:pt x="0" y="2763235"/>
                  </a:cubicBezTo>
                  <a:close/>
                </a:path>
              </a:pathLst>
            </a:custGeom>
            <a:solidFill>
              <a:srgbClr val="FFFFFF"/>
            </a:solidFill>
            <a:ln w="19065" cap="sq">
              <a:solidFill>
                <a:srgbClr val="D7E7F0"/>
              </a:solidFill>
              <a:prstDash val="solid"/>
              <a:miter/>
            </a:ln>
          </p:spPr>
          <p:txBody>
            <a:bodyPr/>
            <a:lstStyle/>
            <a:p>
              <a:endParaRPr lang="en-US"/>
            </a:p>
          </p:txBody>
        </p:sp>
      </p:grpSp>
      <p:grpSp>
        <p:nvGrpSpPr>
          <p:cNvPr id="87" name="Group 87"/>
          <p:cNvGrpSpPr/>
          <p:nvPr/>
        </p:nvGrpSpPr>
        <p:grpSpPr>
          <a:xfrm>
            <a:off x="9599171" y="6647926"/>
            <a:ext cx="115148" cy="2202929"/>
            <a:chOff x="0" y="0"/>
            <a:chExt cx="153530" cy="2937239"/>
          </a:xfrm>
        </p:grpSpPr>
        <p:sp>
          <p:nvSpPr>
            <p:cNvPr id="88" name="Freeform 88"/>
            <p:cNvSpPr/>
            <p:nvPr/>
          </p:nvSpPr>
          <p:spPr>
            <a:xfrm>
              <a:off x="0" y="0"/>
              <a:ext cx="153543" cy="2937179"/>
            </a:xfrm>
            <a:custGeom>
              <a:avLst/>
              <a:gdLst/>
              <a:ahLst/>
              <a:cxnLst/>
              <a:rect l="l" t="t" r="r" b="b"/>
              <a:pathLst>
                <a:path w="153543" h="2937179">
                  <a:moveTo>
                    <a:pt x="0" y="0"/>
                  </a:moveTo>
                  <a:lnTo>
                    <a:pt x="153543" y="0"/>
                  </a:lnTo>
                  <a:lnTo>
                    <a:pt x="153543" y="2937179"/>
                  </a:lnTo>
                  <a:lnTo>
                    <a:pt x="0" y="2937179"/>
                  </a:lnTo>
                  <a:close/>
                </a:path>
              </a:pathLst>
            </a:custGeom>
            <a:solidFill>
              <a:srgbClr val="28A7D6"/>
            </a:solidFill>
            <a:ln w="19065" cap="sq">
              <a:solidFill>
                <a:srgbClr val="28A7D6"/>
              </a:solidFill>
              <a:prstDash val="solid"/>
              <a:miter/>
            </a:ln>
          </p:spPr>
          <p:txBody>
            <a:bodyPr/>
            <a:lstStyle/>
            <a:p>
              <a:endParaRPr lang="en-US"/>
            </a:p>
          </p:txBody>
        </p:sp>
      </p:grpSp>
      <p:grpSp>
        <p:nvGrpSpPr>
          <p:cNvPr id="89" name="Group 89"/>
          <p:cNvGrpSpPr/>
          <p:nvPr/>
        </p:nvGrpSpPr>
        <p:grpSpPr>
          <a:xfrm>
            <a:off x="9842059" y="6877088"/>
            <a:ext cx="7206529" cy="486780"/>
            <a:chOff x="0" y="0"/>
            <a:chExt cx="9608706" cy="649040"/>
          </a:xfrm>
        </p:grpSpPr>
        <p:sp>
          <p:nvSpPr>
            <p:cNvPr id="90" name="Freeform 90"/>
            <p:cNvSpPr/>
            <p:nvPr/>
          </p:nvSpPr>
          <p:spPr>
            <a:xfrm>
              <a:off x="0" y="0"/>
              <a:ext cx="9608707" cy="649032"/>
            </a:xfrm>
            <a:custGeom>
              <a:avLst/>
              <a:gdLst/>
              <a:ahLst/>
              <a:cxnLst/>
              <a:rect l="l" t="t" r="r" b="b"/>
              <a:pathLst>
                <a:path w="9608707" h="649032">
                  <a:moveTo>
                    <a:pt x="0" y="0"/>
                  </a:moveTo>
                  <a:lnTo>
                    <a:pt x="9608707" y="0"/>
                  </a:lnTo>
                  <a:lnTo>
                    <a:pt x="9608707" y="649032"/>
                  </a:lnTo>
                  <a:lnTo>
                    <a:pt x="0" y="649032"/>
                  </a:lnTo>
                  <a:close/>
                </a:path>
              </a:pathLst>
            </a:custGeom>
            <a:blipFill>
              <a:blip r:embed="rId3">
                <a:alphaModFix amt="0"/>
              </a:blip>
              <a:stretch>
                <a:fillRect t="-248990" b="-227949"/>
              </a:stretch>
            </a:blipFill>
          </p:spPr>
          <p:txBody>
            <a:bodyPr/>
            <a:lstStyle/>
            <a:p>
              <a:endParaRPr lang="en-US"/>
            </a:p>
          </p:txBody>
        </p:sp>
        <p:sp>
          <p:nvSpPr>
            <p:cNvPr id="91" name="TextBox 91"/>
            <p:cNvSpPr txBox="1"/>
            <p:nvPr/>
          </p:nvSpPr>
          <p:spPr>
            <a:xfrm>
              <a:off x="0" y="0"/>
              <a:ext cx="9608706" cy="649040"/>
            </a:xfrm>
            <a:prstGeom prst="rect">
              <a:avLst/>
            </a:prstGeom>
          </p:spPr>
          <p:txBody>
            <a:bodyPr lIns="0" tIns="0" rIns="0" bIns="0" rtlCol="0" anchor="ctr"/>
            <a:lstStyle/>
            <a:p>
              <a:pPr algn="l">
                <a:lnSpc>
                  <a:spcPts val="3120"/>
                </a:lnSpc>
              </a:pPr>
              <a:r>
                <a:rPr lang="en-US" sz="2600" b="1">
                  <a:solidFill>
                    <a:srgbClr val="0B2E4A"/>
                  </a:solidFill>
                  <a:latin typeface="Aptos Bold"/>
                  <a:ea typeface="Aptos Bold"/>
                  <a:cs typeface="Aptos Bold"/>
                  <a:sym typeface="Aptos Bold"/>
                </a:rPr>
                <a:t>Tier 2: 40% of ARD</a:t>
              </a:r>
            </a:p>
          </p:txBody>
        </p:sp>
      </p:grpSp>
      <p:grpSp>
        <p:nvGrpSpPr>
          <p:cNvPr id="92" name="Group 92"/>
          <p:cNvGrpSpPr/>
          <p:nvPr/>
        </p:nvGrpSpPr>
        <p:grpSpPr>
          <a:xfrm>
            <a:off x="9883245" y="7325391"/>
            <a:ext cx="7137892" cy="892237"/>
            <a:chOff x="0" y="0"/>
            <a:chExt cx="9517190" cy="1189649"/>
          </a:xfrm>
        </p:grpSpPr>
        <p:sp>
          <p:nvSpPr>
            <p:cNvPr id="93" name="Freeform 93"/>
            <p:cNvSpPr/>
            <p:nvPr/>
          </p:nvSpPr>
          <p:spPr>
            <a:xfrm>
              <a:off x="0" y="0"/>
              <a:ext cx="9517195" cy="1189652"/>
            </a:xfrm>
            <a:custGeom>
              <a:avLst/>
              <a:gdLst/>
              <a:ahLst/>
              <a:cxnLst/>
              <a:rect l="l" t="t" r="r" b="b"/>
              <a:pathLst>
                <a:path w="9517195" h="1189652">
                  <a:moveTo>
                    <a:pt x="0" y="0"/>
                  </a:moveTo>
                  <a:lnTo>
                    <a:pt x="9517195" y="0"/>
                  </a:lnTo>
                  <a:lnTo>
                    <a:pt x="9517195" y="1189652"/>
                  </a:lnTo>
                  <a:lnTo>
                    <a:pt x="0" y="1189652"/>
                  </a:lnTo>
                  <a:close/>
                </a:path>
              </a:pathLst>
            </a:custGeom>
            <a:blipFill>
              <a:blip r:embed="rId3">
                <a:alphaModFix amt="0"/>
              </a:blip>
              <a:stretch>
                <a:fillRect t="-105880" b="-105879"/>
              </a:stretch>
            </a:blipFill>
          </p:spPr>
          <p:txBody>
            <a:bodyPr/>
            <a:lstStyle/>
            <a:p>
              <a:endParaRPr lang="en-US"/>
            </a:p>
          </p:txBody>
        </p:sp>
        <p:sp>
          <p:nvSpPr>
            <p:cNvPr id="94" name="TextBox 94"/>
            <p:cNvSpPr txBox="1"/>
            <p:nvPr/>
          </p:nvSpPr>
          <p:spPr>
            <a:xfrm>
              <a:off x="0" y="0"/>
              <a:ext cx="9517190" cy="1189649"/>
            </a:xfrm>
            <a:prstGeom prst="rect">
              <a:avLst/>
            </a:prstGeom>
          </p:spPr>
          <p:txBody>
            <a:bodyPr lIns="0" tIns="0" rIns="0" bIns="0" rtlCol="0" anchor="ctr"/>
            <a:lstStyle/>
            <a:p>
              <a:pPr algn="l">
                <a:lnSpc>
                  <a:spcPts val="2759"/>
                </a:lnSpc>
              </a:pPr>
              <a:r>
                <a:rPr lang="en-US" sz="2299">
                  <a:solidFill>
                    <a:srgbClr val="31404A"/>
                  </a:solidFill>
                  <a:latin typeface="Aptos"/>
                  <a:ea typeface="Aptos"/>
                  <a:cs typeface="Aptos"/>
                  <a:sym typeface="Aptos"/>
                </a:rPr>
                <a:t>Competes nationally based on local ranking, HUD merit review, risk assessment, and funding availability</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dirty="0">
                  <a:solidFill>
                    <a:srgbClr val="0A66B7"/>
                  </a:solidFill>
                  <a:latin typeface="Aptos Bold"/>
                  <a:ea typeface="Aptos Bold"/>
                  <a:cs typeface="Aptos Bold"/>
                  <a:sym typeface="Aptos Bold"/>
                </a:rPr>
                <a:t>KEY DATES</a:t>
              </a:r>
            </a:p>
          </p:txBody>
        </p:sp>
      </p:grpSp>
      <p:grpSp>
        <p:nvGrpSpPr>
          <p:cNvPr id="12" name="Group 12"/>
          <p:cNvGrpSpPr/>
          <p:nvPr/>
        </p:nvGrpSpPr>
        <p:grpSpPr>
          <a:xfrm>
            <a:off x="892235" y="1043235"/>
            <a:ext cx="16334804" cy="851057"/>
            <a:chOff x="0" y="0"/>
            <a:chExt cx="21779738" cy="1134743"/>
          </a:xfrm>
        </p:grpSpPr>
        <p:sp>
          <p:nvSpPr>
            <p:cNvPr id="13" name="Freeform 13"/>
            <p:cNvSpPr/>
            <p:nvPr/>
          </p:nvSpPr>
          <p:spPr>
            <a:xfrm>
              <a:off x="0" y="0"/>
              <a:ext cx="21779736" cy="1134740"/>
            </a:xfrm>
            <a:custGeom>
              <a:avLst/>
              <a:gdLst/>
              <a:ahLst/>
              <a:cxnLst/>
              <a:rect l="l" t="t" r="r" b="b"/>
              <a:pathLst>
                <a:path w="21779736" h="1134740">
                  <a:moveTo>
                    <a:pt x="0" y="0"/>
                  </a:moveTo>
                  <a:lnTo>
                    <a:pt x="21779736" y="0"/>
                  </a:lnTo>
                  <a:lnTo>
                    <a:pt x="21779736" y="1134740"/>
                  </a:lnTo>
                  <a:lnTo>
                    <a:pt x="0" y="1134740"/>
                  </a:lnTo>
                  <a:close/>
                </a:path>
              </a:pathLst>
            </a:custGeom>
            <a:blipFill>
              <a:blip r:embed="rId3">
                <a:alphaModFix amt="0"/>
              </a:blip>
              <a:stretch>
                <a:fillRect t="-323987" b="-323988"/>
              </a:stretch>
            </a:blipFill>
          </p:spPr>
          <p:txBody>
            <a:bodyPr/>
            <a:lstStyle/>
            <a:p>
              <a:endParaRPr lang="en-US"/>
            </a:p>
          </p:txBody>
        </p:sp>
        <p:sp>
          <p:nvSpPr>
            <p:cNvPr id="14" name="TextBox 14"/>
            <p:cNvSpPr txBox="1"/>
            <p:nvPr/>
          </p:nvSpPr>
          <p:spPr>
            <a:xfrm>
              <a:off x="0" y="0"/>
              <a:ext cx="21779738" cy="1134743"/>
            </a:xfrm>
            <a:prstGeom prst="rect">
              <a:avLst/>
            </a:prstGeom>
          </p:spPr>
          <p:txBody>
            <a:bodyPr lIns="0" tIns="0" rIns="0" bIns="0" rtlCol="0" anchor="ctr"/>
            <a:lstStyle/>
            <a:p>
              <a:pPr algn="l">
                <a:lnSpc>
                  <a:spcPts val="5040"/>
                </a:lnSpc>
              </a:pPr>
              <a:r>
                <a:rPr lang="en-US" sz="4200" b="1">
                  <a:solidFill>
                    <a:srgbClr val="0B2E4A"/>
                  </a:solidFill>
                  <a:latin typeface="Aptos Bold"/>
                  <a:ea typeface="Aptos Bold"/>
                  <a:cs typeface="Aptos Bold"/>
                  <a:sym typeface="Aptos Bold"/>
                </a:rPr>
                <a:t>FY2026 Competition Timeline</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225877" y="2392642"/>
            <a:ext cx="15873432" cy="540677"/>
            <a:chOff x="0" y="0"/>
            <a:chExt cx="21164575" cy="720903"/>
          </a:xfrm>
        </p:grpSpPr>
        <p:sp>
          <p:nvSpPr>
            <p:cNvPr id="18" name="Freeform 18"/>
            <p:cNvSpPr/>
            <p:nvPr/>
          </p:nvSpPr>
          <p:spPr>
            <a:xfrm>
              <a:off x="0" y="0"/>
              <a:ext cx="21164677" cy="720979"/>
            </a:xfrm>
            <a:custGeom>
              <a:avLst/>
              <a:gdLst/>
              <a:ahLst/>
              <a:cxnLst/>
              <a:rect l="l" t="t" r="r" b="b"/>
              <a:pathLst>
                <a:path w="21164677" h="720979">
                  <a:moveTo>
                    <a:pt x="0" y="75946"/>
                  </a:moveTo>
                  <a:cubicBezTo>
                    <a:pt x="0" y="34036"/>
                    <a:pt x="34036" y="0"/>
                    <a:pt x="75946" y="0"/>
                  </a:cubicBezTo>
                  <a:lnTo>
                    <a:pt x="21088731" y="0"/>
                  </a:lnTo>
                  <a:cubicBezTo>
                    <a:pt x="21130642" y="0"/>
                    <a:pt x="21164677" y="34036"/>
                    <a:pt x="21164677" y="75946"/>
                  </a:cubicBezTo>
                  <a:lnTo>
                    <a:pt x="21164677" y="645033"/>
                  </a:lnTo>
                  <a:cubicBezTo>
                    <a:pt x="21164677" y="686943"/>
                    <a:pt x="21130642" y="720979"/>
                    <a:pt x="21088731" y="720979"/>
                  </a:cubicBezTo>
                  <a:lnTo>
                    <a:pt x="75946" y="720979"/>
                  </a:lnTo>
                  <a:cubicBezTo>
                    <a:pt x="34036" y="720852"/>
                    <a:pt x="0" y="686943"/>
                    <a:pt x="0" y="645033"/>
                  </a:cubicBezTo>
                  <a:close/>
                </a:path>
              </a:pathLst>
            </a:custGeom>
            <a:solidFill>
              <a:srgbClr val="0B2E4A"/>
            </a:solidFill>
            <a:ln w="19065" cap="sq">
              <a:solidFill>
                <a:srgbClr val="0B2E4A"/>
              </a:solidFill>
              <a:prstDash val="solid"/>
              <a:miter/>
            </a:ln>
          </p:spPr>
          <p:txBody>
            <a:bodyPr/>
            <a:lstStyle/>
            <a:p>
              <a:endParaRPr lang="en-US"/>
            </a:p>
          </p:txBody>
        </p:sp>
      </p:grpSp>
      <p:grpSp>
        <p:nvGrpSpPr>
          <p:cNvPr id="19" name="Group 19"/>
          <p:cNvGrpSpPr/>
          <p:nvPr/>
        </p:nvGrpSpPr>
        <p:grpSpPr>
          <a:xfrm>
            <a:off x="1509941" y="2525716"/>
            <a:ext cx="3431677" cy="247079"/>
            <a:chOff x="0" y="0"/>
            <a:chExt cx="4575569" cy="329438"/>
          </a:xfrm>
        </p:grpSpPr>
        <p:sp>
          <p:nvSpPr>
            <p:cNvPr id="20" name="Freeform 20"/>
            <p:cNvSpPr/>
            <p:nvPr/>
          </p:nvSpPr>
          <p:spPr>
            <a:xfrm>
              <a:off x="0" y="0"/>
              <a:ext cx="4575575" cy="329441"/>
            </a:xfrm>
            <a:custGeom>
              <a:avLst/>
              <a:gdLst/>
              <a:ahLst/>
              <a:cxnLst/>
              <a:rect l="l" t="t" r="r" b="b"/>
              <a:pathLst>
                <a:path w="4575575" h="329441">
                  <a:moveTo>
                    <a:pt x="0" y="0"/>
                  </a:moveTo>
                  <a:lnTo>
                    <a:pt x="4575575" y="0"/>
                  </a:lnTo>
                  <a:lnTo>
                    <a:pt x="4575575" y="329441"/>
                  </a:lnTo>
                  <a:lnTo>
                    <a:pt x="0" y="329441"/>
                  </a:lnTo>
                  <a:close/>
                </a:path>
              </a:pathLst>
            </a:custGeom>
            <a:blipFill>
              <a:blip r:embed="rId3">
                <a:alphaModFix amt="0"/>
              </a:blip>
              <a:stretch>
                <a:fillRect t="-220625" b="-220624"/>
              </a:stretch>
            </a:blipFill>
          </p:spPr>
          <p:txBody>
            <a:bodyPr/>
            <a:lstStyle/>
            <a:p>
              <a:endParaRPr lang="en-US"/>
            </a:p>
          </p:txBody>
        </p:sp>
        <p:sp>
          <p:nvSpPr>
            <p:cNvPr id="21" name="TextBox 21"/>
            <p:cNvSpPr txBox="1"/>
            <p:nvPr/>
          </p:nvSpPr>
          <p:spPr>
            <a:xfrm>
              <a:off x="0" y="0"/>
              <a:ext cx="4575569" cy="329438"/>
            </a:xfrm>
            <a:prstGeom prst="rect">
              <a:avLst/>
            </a:prstGeom>
          </p:spPr>
          <p:txBody>
            <a:bodyPr lIns="0" tIns="0" rIns="0" bIns="0" rtlCol="0" anchor="ctr"/>
            <a:lstStyle/>
            <a:p>
              <a:pPr algn="l">
                <a:lnSpc>
                  <a:spcPts val="1711"/>
                </a:lnSpc>
              </a:pPr>
              <a:r>
                <a:rPr lang="en-US" sz="1426" b="1">
                  <a:solidFill>
                    <a:srgbClr val="FFFFFF"/>
                  </a:solidFill>
                  <a:latin typeface="Aptos Bold"/>
                  <a:ea typeface="Aptos Bold"/>
                  <a:cs typeface="Aptos Bold"/>
                  <a:sym typeface="Aptos Bold"/>
                </a:rPr>
                <a:t>Date</a:t>
              </a:r>
            </a:p>
          </p:txBody>
        </p:sp>
      </p:grpSp>
      <p:grpSp>
        <p:nvGrpSpPr>
          <p:cNvPr id="22" name="Group 22"/>
          <p:cNvGrpSpPr/>
          <p:nvPr/>
        </p:nvGrpSpPr>
        <p:grpSpPr>
          <a:xfrm>
            <a:off x="5353421" y="2525716"/>
            <a:ext cx="11118647" cy="247079"/>
            <a:chOff x="0" y="0"/>
            <a:chExt cx="14824862" cy="329438"/>
          </a:xfrm>
        </p:grpSpPr>
        <p:sp>
          <p:nvSpPr>
            <p:cNvPr id="23" name="Freeform 23"/>
            <p:cNvSpPr/>
            <p:nvPr/>
          </p:nvSpPr>
          <p:spPr>
            <a:xfrm>
              <a:off x="0" y="0"/>
              <a:ext cx="14824863" cy="329441"/>
            </a:xfrm>
            <a:custGeom>
              <a:avLst/>
              <a:gdLst/>
              <a:ahLst/>
              <a:cxnLst/>
              <a:rect l="l" t="t" r="r" b="b"/>
              <a:pathLst>
                <a:path w="14824863" h="329441">
                  <a:moveTo>
                    <a:pt x="0" y="0"/>
                  </a:moveTo>
                  <a:lnTo>
                    <a:pt x="14824863" y="0"/>
                  </a:lnTo>
                  <a:lnTo>
                    <a:pt x="14824863" y="329441"/>
                  </a:lnTo>
                  <a:lnTo>
                    <a:pt x="0" y="329441"/>
                  </a:lnTo>
                  <a:close/>
                </a:path>
              </a:pathLst>
            </a:custGeom>
            <a:blipFill>
              <a:blip r:embed="rId3">
                <a:alphaModFix amt="0"/>
              </a:blip>
              <a:stretch>
                <a:fillRect t="-826827" b="-826826"/>
              </a:stretch>
            </a:blipFill>
          </p:spPr>
          <p:txBody>
            <a:bodyPr/>
            <a:lstStyle/>
            <a:p>
              <a:endParaRPr lang="en-US"/>
            </a:p>
          </p:txBody>
        </p:sp>
        <p:sp>
          <p:nvSpPr>
            <p:cNvPr id="24" name="TextBox 24"/>
            <p:cNvSpPr txBox="1"/>
            <p:nvPr/>
          </p:nvSpPr>
          <p:spPr>
            <a:xfrm>
              <a:off x="0" y="0"/>
              <a:ext cx="14824862" cy="329438"/>
            </a:xfrm>
            <a:prstGeom prst="rect">
              <a:avLst/>
            </a:prstGeom>
          </p:spPr>
          <p:txBody>
            <a:bodyPr lIns="0" tIns="0" rIns="0" bIns="0" rtlCol="0" anchor="ctr"/>
            <a:lstStyle/>
            <a:p>
              <a:pPr algn="l">
                <a:lnSpc>
                  <a:spcPts val="1711"/>
                </a:lnSpc>
              </a:pPr>
              <a:r>
                <a:rPr lang="en-US" sz="1426" b="1">
                  <a:solidFill>
                    <a:srgbClr val="FFFFFF"/>
                  </a:solidFill>
                  <a:latin typeface="Aptos Bold"/>
                  <a:ea typeface="Aptos Bold"/>
                  <a:cs typeface="Aptos Bold"/>
                  <a:sym typeface="Aptos Bold"/>
                </a:rPr>
                <a:t>Milestone</a:t>
              </a:r>
            </a:p>
          </p:txBody>
        </p:sp>
      </p:grpSp>
      <p:grpSp>
        <p:nvGrpSpPr>
          <p:cNvPr id="25" name="Group 25"/>
          <p:cNvGrpSpPr/>
          <p:nvPr/>
        </p:nvGrpSpPr>
        <p:grpSpPr>
          <a:xfrm>
            <a:off x="1230640" y="3056296"/>
            <a:ext cx="15863897" cy="435064"/>
            <a:chOff x="0" y="0"/>
            <a:chExt cx="21151863" cy="580085"/>
          </a:xfrm>
        </p:grpSpPr>
        <p:sp>
          <p:nvSpPr>
            <p:cNvPr id="26" name="Freeform 26"/>
            <p:cNvSpPr/>
            <p:nvPr/>
          </p:nvSpPr>
          <p:spPr>
            <a:xfrm>
              <a:off x="0" y="0"/>
              <a:ext cx="21151850" cy="580136"/>
            </a:xfrm>
            <a:custGeom>
              <a:avLst/>
              <a:gdLst/>
              <a:ahLst/>
              <a:cxnLst/>
              <a:rect l="l" t="t" r="r" b="b"/>
              <a:pathLst>
                <a:path w="21151850" h="580136">
                  <a:moveTo>
                    <a:pt x="0" y="0"/>
                  </a:moveTo>
                  <a:lnTo>
                    <a:pt x="21151850" y="0"/>
                  </a:lnTo>
                  <a:lnTo>
                    <a:pt x="21151850" y="580136"/>
                  </a:lnTo>
                  <a:lnTo>
                    <a:pt x="0" y="580136"/>
                  </a:lnTo>
                  <a:close/>
                </a:path>
              </a:pathLst>
            </a:custGeom>
            <a:solidFill>
              <a:srgbClr val="FFFFFF"/>
            </a:solidFill>
            <a:ln w="9532" cap="sq">
              <a:solidFill>
                <a:srgbClr val="E1EEF5"/>
              </a:solidFill>
              <a:prstDash val="solid"/>
              <a:miter/>
            </a:ln>
          </p:spPr>
          <p:txBody>
            <a:bodyPr/>
            <a:lstStyle/>
            <a:p>
              <a:endParaRPr lang="en-US"/>
            </a:p>
          </p:txBody>
        </p:sp>
      </p:grpSp>
      <p:grpSp>
        <p:nvGrpSpPr>
          <p:cNvPr id="27" name="Group 27"/>
          <p:cNvGrpSpPr/>
          <p:nvPr/>
        </p:nvGrpSpPr>
        <p:grpSpPr>
          <a:xfrm>
            <a:off x="1509941" y="3170872"/>
            <a:ext cx="3568951" cy="219627"/>
            <a:chOff x="0" y="0"/>
            <a:chExt cx="4758601" cy="292837"/>
          </a:xfrm>
        </p:grpSpPr>
        <p:sp>
          <p:nvSpPr>
            <p:cNvPr id="28" name="Freeform 28"/>
            <p:cNvSpPr/>
            <p:nvPr/>
          </p:nvSpPr>
          <p:spPr>
            <a:xfrm>
              <a:off x="0" y="0"/>
              <a:ext cx="4758598" cy="292837"/>
            </a:xfrm>
            <a:custGeom>
              <a:avLst/>
              <a:gdLst/>
              <a:ahLst/>
              <a:cxnLst/>
              <a:rect l="l" t="t" r="r" b="b"/>
              <a:pathLst>
                <a:path w="4758598" h="292837">
                  <a:moveTo>
                    <a:pt x="0" y="0"/>
                  </a:moveTo>
                  <a:lnTo>
                    <a:pt x="4758598" y="0"/>
                  </a:lnTo>
                  <a:lnTo>
                    <a:pt x="4758598" y="292837"/>
                  </a:lnTo>
                  <a:lnTo>
                    <a:pt x="0" y="292837"/>
                  </a:lnTo>
                  <a:close/>
                </a:path>
              </a:pathLst>
            </a:custGeom>
            <a:blipFill>
              <a:blip r:embed="rId3">
                <a:alphaModFix amt="0"/>
              </a:blip>
              <a:stretch>
                <a:fillRect t="-266632" b="-266632"/>
              </a:stretch>
            </a:blipFill>
          </p:spPr>
          <p:txBody>
            <a:bodyPr/>
            <a:lstStyle/>
            <a:p>
              <a:endParaRPr lang="en-US"/>
            </a:p>
          </p:txBody>
        </p:sp>
        <p:sp>
          <p:nvSpPr>
            <p:cNvPr id="29" name="TextBox 29"/>
            <p:cNvSpPr txBox="1"/>
            <p:nvPr/>
          </p:nvSpPr>
          <p:spPr>
            <a:xfrm>
              <a:off x="0" y="0"/>
              <a:ext cx="4758601" cy="292837"/>
            </a:xfrm>
            <a:prstGeom prst="rect">
              <a:avLst/>
            </a:prstGeom>
          </p:spPr>
          <p:txBody>
            <a:bodyPr lIns="0" tIns="0" rIns="0" bIns="0" rtlCol="0" anchor="ctr"/>
            <a:lstStyle/>
            <a:p>
              <a:pPr algn="l">
                <a:lnSpc>
                  <a:spcPts val="1567"/>
                </a:lnSpc>
              </a:pPr>
              <a:r>
                <a:rPr lang="en-US" sz="1306" dirty="0">
                  <a:solidFill>
                    <a:srgbClr val="0A66B7"/>
                  </a:solidFill>
                  <a:latin typeface="Aptos"/>
                  <a:ea typeface="Aptos"/>
                  <a:cs typeface="Aptos"/>
                  <a:sym typeface="Aptos"/>
                </a:rPr>
                <a:t>June 1, 2026</a:t>
              </a:r>
            </a:p>
          </p:txBody>
        </p:sp>
      </p:grpSp>
      <p:grpSp>
        <p:nvGrpSpPr>
          <p:cNvPr id="30" name="Group 30"/>
          <p:cNvGrpSpPr/>
          <p:nvPr/>
        </p:nvGrpSpPr>
        <p:grpSpPr>
          <a:xfrm>
            <a:off x="5353421" y="3170872"/>
            <a:ext cx="11324549" cy="219627"/>
            <a:chOff x="0" y="0"/>
            <a:chExt cx="15099398" cy="292837"/>
          </a:xfrm>
        </p:grpSpPr>
        <p:sp>
          <p:nvSpPr>
            <p:cNvPr id="31" name="Freeform 31"/>
            <p:cNvSpPr/>
            <p:nvPr/>
          </p:nvSpPr>
          <p:spPr>
            <a:xfrm>
              <a:off x="0" y="0"/>
              <a:ext cx="15099396" cy="292837"/>
            </a:xfrm>
            <a:custGeom>
              <a:avLst/>
              <a:gdLst/>
              <a:ahLst/>
              <a:cxnLst/>
              <a:rect l="l" t="t" r="r" b="b"/>
              <a:pathLst>
                <a:path w="15099396" h="292837">
                  <a:moveTo>
                    <a:pt x="0" y="0"/>
                  </a:moveTo>
                  <a:lnTo>
                    <a:pt x="15099396" y="0"/>
                  </a:lnTo>
                  <a:lnTo>
                    <a:pt x="15099396" y="292837"/>
                  </a:lnTo>
                  <a:lnTo>
                    <a:pt x="0" y="292837"/>
                  </a:lnTo>
                  <a:close/>
                </a:path>
              </a:pathLst>
            </a:custGeom>
            <a:blipFill>
              <a:blip r:embed="rId3">
                <a:alphaModFix amt="0"/>
              </a:blip>
              <a:stretch>
                <a:fillRect t="-954697" b="-954697"/>
              </a:stretch>
            </a:blipFill>
          </p:spPr>
          <p:txBody>
            <a:bodyPr/>
            <a:lstStyle/>
            <a:p>
              <a:endParaRPr lang="en-US"/>
            </a:p>
          </p:txBody>
        </p:sp>
        <p:sp>
          <p:nvSpPr>
            <p:cNvPr id="32" name="TextBox 32"/>
            <p:cNvSpPr txBox="1"/>
            <p:nvPr/>
          </p:nvSpPr>
          <p:spPr>
            <a:xfrm>
              <a:off x="0" y="0"/>
              <a:ext cx="15099398" cy="292837"/>
            </a:xfrm>
            <a:prstGeom prst="rect">
              <a:avLst/>
            </a:prstGeom>
          </p:spPr>
          <p:txBody>
            <a:bodyPr lIns="0" tIns="0" rIns="0" bIns="0" rtlCol="0" anchor="ctr"/>
            <a:lstStyle/>
            <a:p>
              <a:pPr algn="l">
                <a:lnSpc>
                  <a:spcPts val="1567"/>
                </a:lnSpc>
              </a:pPr>
              <a:r>
                <a:rPr lang="en-US" sz="1306">
                  <a:solidFill>
                    <a:srgbClr val="31404A"/>
                  </a:solidFill>
                  <a:latin typeface="Aptos"/>
                  <a:ea typeface="Aptos"/>
                  <a:cs typeface="Aptos"/>
                  <a:sym typeface="Aptos"/>
                </a:rPr>
                <a:t>HUD releases FY2026 CoC NOFO</a:t>
              </a:r>
            </a:p>
          </p:txBody>
        </p:sp>
      </p:grpSp>
      <p:grpSp>
        <p:nvGrpSpPr>
          <p:cNvPr id="33" name="Group 33"/>
          <p:cNvGrpSpPr/>
          <p:nvPr/>
        </p:nvGrpSpPr>
        <p:grpSpPr>
          <a:xfrm>
            <a:off x="1230640" y="3536728"/>
            <a:ext cx="15863897" cy="435064"/>
            <a:chOff x="0" y="0"/>
            <a:chExt cx="21151863" cy="580085"/>
          </a:xfrm>
        </p:grpSpPr>
        <p:sp>
          <p:nvSpPr>
            <p:cNvPr id="34" name="Freeform 34"/>
            <p:cNvSpPr/>
            <p:nvPr/>
          </p:nvSpPr>
          <p:spPr>
            <a:xfrm>
              <a:off x="0" y="0"/>
              <a:ext cx="21151850" cy="580136"/>
            </a:xfrm>
            <a:custGeom>
              <a:avLst/>
              <a:gdLst/>
              <a:ahLst/>
              <a:cxnLst/>
              <a:rect l="l" t="t" r="r" b="b"/>
              <a:pathLst>
                <a:path w="21151850" h="580136">
                  <a:moveTo>
                    <a:pt x="0" y="0"/>
                  </a:moveTo>
                  <a:lnTo>
                    <a:pt x="21151850" y="0"/>
                  </a:lnTo>
                  <a:lnTo>
                    <a:pt x="21151850" y="580136"/>
                  </a:lnTo>
                  <a:lnTo>
                    <a:pt x="0" y="580136"/>
                  </a:lnTo>
                  <a:close/>
                </a:path>
              </a:pathLst>
            </a:custGeom>
            <a:solidFill>
              <a:srgbClr val="F3FAFD"/>
            </a:solidFill>
            <a:ln w="9532" cap="sq">
              <a:solidFill>
                <a:srgbClr val="E1EEF5"/>
              </a:solidFill>
              <a:prstDash val="solid"/>
              <a:miter/>
            </a:ln>
          </p:spPr>
          <p:txBody>
            <a:bodyPr/>
            <a:lstStyle/>
            <a:p>
              <a:endParaRPr lang="en-US"/>
            </a:p>
          </p:txBody>
        </p:sp>
      </p:grpSp>
      <p:grpSp>
        <p:nvGrpSpPr>
          <p:cNvPr id="35" name="Group 35"/>
          <p:cNvGrpSpPr/>
          <p:nvPr/>
        </p:nvGrpSpPr>
        <p:grpSpPr>
          <a:xfrm>
            <a:off x="1509941" y="3651304"/>
            <a:ext cx="3568951" cy="238850"/>
            <a:chOff x="0" y="0"/>
            <a:chExt cx="4758601" cy="318467"/>
          </a:xfrm>
        </p:grpSpPr>
        <p:sp>
          <p:nvSpPr>
            <p:cNvPr id="36" name="Freeform 36"/>
            <p:cNvSpPr/>
            <p:nvPr/>
          </p:nvSpPr>
          <p:spPr>
            <a:xfrm>
              <a:off x="0" y="0"/>
              <a:ext cx="4758598" cy="318467"/>
            </a:xfrm>
            <a:custGeom>
              <a:avLst/>
              <a:gdLst/>
              <a:ahLst/>
              <a:cxnLst/>
              <a:rect l="l" t="t" r="r" b="b"/>
              <a:pathLst>
                <a:path w="4758598" h="318467">
                  <a:moveTo>
                    <a:pt x="0" y="0"/>
                  </a:moveTo>
                  <a:lnTo>
                    <a:pt x="4758598" y="0"/>
                  </a:lnTo>
                  <a:lnTo>
                    <a:pt x="4758598" y="318467"/>
                  </a:lnTo>
                  <a:lnTo>
                    <a:pt x="0" y="318467"/>
                  </a:lnTo>
                  <a:close/>
                </a:path>
              </a:pathLst>
            </a:custGeom>
            <a:blipFill>
              <a:blip r:embed="rId3">
                <a:alphaModFix amt="0"/>
              </a:blip>
              <a:stretch>
                <a:fillRect t="-245173" b="-237125"/>
              </a:stretch>
            </a:blipFill>
          </p:spPr>
          <p:txBody>
            <a:bodyPr/>
            <a:lstStyle/>
            <a:p>
              <a:endParaRPr lang="en-US"/>
            </a:p>
          </p:txBody>
        </p:sp>
        <p:sp>
          <p:nvSpPr>
            <p:cNvPr id="37" name="TextBox 37"/>
            <p:cNvSpPr txBox="1"/>
            <p:nvPr/>
          </p:nvSpPr>
          <p:spPr>
            <a:xfrm>
              <a:off x="0" y="0"/>
              <a:ext cx="4758601" cy="318467"/>
            </a:xfrm>
            <a:prstGeom prst="rect">
              <a:avLst/>
            </a:prstGeom>
          </p:spPr>
          <p:txBody>
            <a:bodyPr lIns="0" tIns="0" rIns="0" bIns="0" rtlCol="0" anchor="ctr"/>
            <a:lstStyle/>
            <a:p>
              <a:pPr algn="l">
                <a:lnSpc>
                  <a:spcPts val="1567"/>
                </a:lnSpc>
              </a:pPr>
              <a:r>
                <a:rPr lang="en-US" sz="1306">
                  <a:solidFill>
                    <a:srgbClr val="0A66B7"/>
                  </a:solidFill>
                  <a:latin typeface="Aptos"/>
                  <a:ea typeface="Aptos"/>
                  <a:cs typeface="Aptos"/>
                  <a:sym typeface="Aptos"/>
                </a:rPr>
                <a:t>June 30, 2026</a:t>
              </a:r>
            </a:p>
          </p:txBody>
        </p:sp>
      </p:grpSp>
      <p:grpSp>
        <p:nvGrpSpPr>
          <p:cNvPr id="38" name="Group 38"/>
          <p:cNvGrpSpPr/>
          <p:nvPr/>
        </p:nvGrpSpPr>
        <p:grpSpPr>
          <a:xfrm>
            <a:off x="5353421" y="3651304"/>
            <a:ext cx="11324549" cy="219627"/>
            <a:chOff x="0" y="0"/>
            <a:chExt cx="15099398" cy="292837"/>
          </a:xfrm>
        </p:grpSpPr>
        <p:sp>
          <p:nvSpPr>
            <p:cNvPr id="39" name="Freeform 39"/>
            <p:cNvSpPr/>
            <p:nvPr/>
          </p:nvSpPr>
          <p:spPr>
            <a:xfrm>
              <a:off x="0" y="0"/>
              <a:ext cx="15099396" cy="292837"/>
            </a:xfrm>
            <a:custGeom>
              <a:avLst/>
              <a:gdLst/>
              <a:ahLst/>
              <a:cxnLst/>
              <a:rect l="l" t="t" r="r" b="b"/>
              <a:pathLst>
                <a:path w="15099396" h="292837">
                  <a:moveTo>
                    <a:pt x="0" y="0"/>
                  </a:moveTo>
                  <a:lnTo>
                    <a:pt x="15099396" y="0"/>
                  </a:lnTo>
                  <a:lnTo>
                    <a:pt x="15099396" y="292837"/>
                  </a:lnTo>
                  <a:lnTo>
                    <a:pt x="0" y="292837"/>
                  </a:lnTo>
                  <a:close/>
                </a:path>
              </a:pathLst>
            </a:custGeom>
            <a:blipFill>
              <a:blip r:embed="rId3">
                <a:alphaModFix amt="0"/>
              </a:blip>
              <a:stretch>
                <a:fillRect t="-954697" b="-954697"/>
              </a:stretch>
            </a:blipFill>
          </p:spPr>
          <p:txBody>
            <a:bodyPr/>
            <a:lstStyle/>
            <a:p>
              <a:endParaRPr lang="en-US"/>
            </a:p>
          </p:txBody>
        </p:sp>
        <p:sp>
          <p:nvSpPr>
            <p:cNvPr id="40" name="TextBox 40"/>
            <p:cNvSpPr txBox="1"/>
            <p:nvPr/>
          </p:nvSpPr>
          <p:spPr>
            <a:xfrm>
              <a:off x="0" y="0"/>
              <a:ext cx="15099398" cy="292837"/>
            </a:xfrm>
            <a:prstGeom prst="rect">
              <a:avLst/>
            </a:prstGeom>
          </p:spPr>
          <p:txBody>
            <a:bodyPr lIns="0" tIns="0" rIns="0" bIns="0" rtlCol="0" anchor="ctr"/>
            <a:lstStyle/>
            <a:p>
              <a:pPr algn="l">
                <a:lnSpc>
                  <a:spcPts val="1567"/>
                </a:lnSpc>
              </a:pPr>
              <a:r>
                <a:rPr lang="en-US" sz="1306">
                  <a:solidFill>
                    <a:srgbClr val="31404A"/>
                  </a:solidFill>
                  <a:latin typeface="Aptos"/>
                  <a:ea typeface="Aptos"/>
                  <a:cs typeface="Aptos"/>
                  <a:sym typeface="Aptos"/>
                </a:rPr>
                <a:t>NY-513 local competition opens</a:t>
              </a:r>
            </a:p>
          </p:txBody>
        </p:sp>
      </p:grpSp>
      <p:grpSp>
        <p:nvGrpSpPr>
          <p:cNvPr id="41" name="Group 41"/>
          <p:cNvGrpSpPr/>
          <p:nvPr/>
        </p:nvGrpSpPr>
        <p:grpSpPr>
          <a:xfrm>
            <a:off x="1230640" y="4017159"/>
            <a:ext cx="15863897" cy="435064"/>
            <a:chOff x="0" y="0"/>
            <a:chExt cx="21151863" cy="580085"/>
          </a:xfrm>
        </p:grpSpPr>
        <p:sp>
          <p:nvSpPr>
            <p:cNvPr id="42" name="Freeform 42"/>
            <p:cNvSpPr/>
            <p:nvPr/>
          </p:nvSpPr>
          <p:spPr>
            <a:xfrm>
              <a:off x="0" y="0"/>
              <a:ext cx="21151850" cy="580136"/>
            </a:xfrm>
            <a:custGeom>
              <a:avLst/>
              <a:gdLst/>
              <a:ahLst/>
              <a:cxnLst/>
              <a:rect l="l" t="t" r="r" b="b"/>
              <a:pathLst>
                <a:path w="21151850" h="580136">
                  <a:moveTo>
                    <a:pt x="0" y="0"/>
                  </a:moveTo>
                  <a:lnTo>
                    <a:pt x="21151850" y="0"/>
                  </a:lnTo>
                  <a:lnTo>
                    <a:pt x="21151850" y="580136"/>
                  </a:lnTo>
                  <a:lnTo>
                    <a:pt x="0" y="580136"/>
                  </a:lnTo>
                  <a:close/>
                </a:path>
              </a:pathLst>
            </a:custGeom>
            <a:solidFill>
              <a:srgbClr val="FFFFFF"/>
            </a:solidFill>
            <a:ln w="9532" cap="sq">
              <a:solidFill>
                <a:srgbClr val="E1EEF5"/>
              </a:solidFill>
              <a:prstDash val="solid"/>
              <a:miter/>
            </a:ln>
          </p:spPr>
          <p:txBody>
            <a:bodyPr/>
            <a:lstStyle/>
            <a:p>
              <a:endParaRPr lang="en-US"/>
            </a:p>
          </p:txBody>
        </p:sp>
      </p:grpSp>
      <p:grpSp>
        <p:nvGrpSpPr>
          <p:cNvPr id="43" name="Group 43"/>
          <p:cNvGrpSpPr/>
          <p:nvPr/>
        </p:nvGrpSpPr>
        <p:grpSpPr>
          <a:xfrm>
            <a:off x="1509941" y="4131745"/>
            <a:ext cx="3568951" cy="219627"/>
            <a:chOff x="0" y="0"/>
            <a:chExt cx="4758601" cy="292837"/>
          </a:xfrm>
        </p:grpSpPr>
        <p:sp>
          <p:nvSpPr>
            <p:cNvPr id="44" name="Freeform 44"/>
            <p:cNvSpPr/>
            <p:nvPr/>
          </p:nvSpPr>
          <p:spPr>
            <a:xfrm>
              <a:off x="0" y="0"/>
              <a:ext cx="4758598" cy="292837"/>
            </a:xfrm>
            <a:custGeom>
              <a:avLst/>
              <a:gdLst/>
              <a:ahLst/>
              <a:cxnLst/>
              <a:rect l="l" t="t" r="r" b="b"/>
              <a:pathLst>
                <a:path w="4758598" h="292837">
                  <a:moveTo>
                    <a:pt x="0" y="0"/>
                  </a:moveTo>
                  <a:lnTo>
                    <a:pt x="4758598" y="0"/>
                  </a:lnTo>
                  <a:lnTo>
                    <a:pt x="4758598" y="292837"/>
                  </a:lnTo>
                  <a:lnTo>
                    <a:pt x="0" y="292837"/>
                  </a:lnTo>
                  <a:close/>
                </a:path>
              </a:pathLst>
            </a:custGeom>
            <a:blipFill>
              <a:blip r:embed="rId3">
                <a:alphaModFix amt="0"/>
              </a:blip>
              <a:stretch>
                <a:fillRect t="-266632" b="-266632"/>
              </a:stretch>
            </a:blipFill>
          </p:spPr>
          <p:txBody>
            <a:bodyPr/>
            <a:lstStyle/>
            <a:p>
              <a:endParaRPr lang="en-US"/>
            </a:p>
          </p:txBody>
        </p:sp>
        <p:sp>
          <p:nvSpPr>
            <p:cNvPr id="45" name="TextBox 45"/>
            <p:cNvSpPr txBox="1"/>
            <p:nvPr/>
          </p:nvSpPr>
          <p:spPr>
            <a:xfrm>
              <a:off x="0" y="0"/>
              <a:ext cx="4758601" cy="292837"/>
            </a:xfrm>
            <a:prstGeom prst="rect">
              <a:avLst/>
            </a:prstGeom>
          </p:spPr>
          <p:txBody>
            <a:bodyPr lIns="0" tIns="0" rIns="0" bIns="0" rtlCol="0" anchor="ctr"/>
            <a:lstStyle/>
            <a:p>
              <a:pPr algn="l">
                <a:lnSpc>
                  <a:spcPts val="1567"/>
                </a:lnSpc>
              </a:pPr>
              <a:r>
                <a:rPr lang="en-US" sz="1306">
                  <a:solidFill>
                    <a:srgbClr val="0A66B7"/>
                  </a:solidFill>
                  <a:latin typeface="Aptos"/>
                  <a:ea typeface="Aptos"/>
                  <a:cs typeface="Aptos"/>
                  <a:sym typeface="Aptos"/>
                </a:rPr>
                <a:t>July 7, 2026</a:t>
              </a:r>
            </a:p>
          </p:txBody>
        </p:sp>
      </p:grpSp>
      <p:grpSp>
        <p:nvGrpSpPr>
          <p:cNvPr id="46" name="Group 46"/>
          <p:cNvGrpSpPr/>
          <p:nvPr/>
        </p:nvGrpSpPr>
        <p:grpSpPr>
          <a:xfrm>
            <a:off x="5353421" y="4131745"/>
            <a:ext cx="11324549" cy="219627"/>
            <a:chOff x="0" y="0"/>
            <a:chExt cx="15099398" cy="292837"/>
          </a:xfrm>
        </p:grpSpPr>
        <p:sp>
          <p:nvSpPr>
            <p:cNvPr id="47" name="Freeform 47"/>
            <p:cNvSpPr/>
            <p:nvPr/>
          </p:nvSpPr>
          <p:spPr>
            <a:xfrm>
              <a:off x="0" y="0"/>
              <a:ext cx="15099396" cy="292837"/>
            </a:xfrm>
            <a:custGeom>
              <a:avLst/>
              <a:gdLst/>
              <a:ahLst/>
              <a:cxnLst/>
              <a:rect l="l" t="t" r="r" b="b"/>
              <a:pathLst>
                <a:path w="15099396" h="292837">
                  <a:moveTo>
                    <a:pt x="0" y="0"/>
                  </a:moveTo>
                  <a:lnTo>
                    <a:pt x="15099396" y="0"/>
                  </a:lnTo>
                  <a:lnTo>
                    <a:pt x="15099396" y="292837"/>
                  </a:lnTo>
                  <a:lnTo>
                    <a:pt x="0" y="292837"/>
                  </a:lnTo>
                  <a:close/>
                </a:path>
              </a:pathLst>
            </a:custGeom>
            <a:blipFill>
              <a:blip r:embed="rId3">
                <a:alphaModFix amt="0"/>
              </a:blip>
              <a:stretch>
                <a:fillRect t="-954697" b="-954697"/>
              </a:stretch>
            </a:blipFill>
          </p:spPr>
          <p:txBody>
            <a:bodyPr/>
            <a:lstStyle/>
            <a:p>
              <a:endParaRPr lang="en-US"/>
            </a:p>
          </p:txBody>
        </p:sp>
        <p:sp>
          <p:nvSpPr>
            <p:cNvPr id="48" name="TextBox 48"/>
            <p:cNvSpPr txBox="1"/>
            <p:nvPr/>
          </p:nvSpPr>
          <p:spPr>
            <a:xfrm>
              <a:off x="0" y="0"/>
              <a:ext cx="15099398" cy="292837"/>
            </a:xfrm>
            <a:prstGeom prst="rect">
              <a:avLst/>
            </a:prstGeom>
          </p:spPr>
          <p:txBody>
            <a:bodyPr lIns="0" tIns="0" rIns="0" bIns="0" rtlCol="0" anchor="ctr"/>
            <a:lstStyle/>
            <a:p>
              <a:pPr algn="l">
                <a:lnSpc>
                  <a:spcPts val="1567"/>
                </a:lnSpc>
              </a:pPr>
              <a:r>
                <a:rPr lang="en-US" sz="1306">
                  <a:solidFill>
                    <a:srgbClr val="31404A"/>
                  </a:solidFill>
                  <a:latin typeface="Aptos"/>
                  <a:ea typeface="Aptos"/>
                  <a:cs typeface="Aptos"/>
                  <a:sym typeface="Aptos"/>
                </a:rPr>
                <a:t>Community provider information session</a:t>
              </a:r>
            </a:p>
          </p:txBody>
        </p:sp>
      </p:grpSp>
      <p:grpSp>
        <p:nvGrpSpPr>
          <p:cNvPr id="49" name="Group 49"/>
          <p:cNvGrpSpPr/>
          <p:nvPr/>
        </p:nvGrpSpPr>
        <p:grpSpPr>
          <a:xfrm>
            <a:off x="1230640" y="4497600"/>
            <a:ext cx="15863897" cy="435064"/>
            <a:chOff x="0" y="0"/>
            <a:chExt cx="21151863" cy="580085"/>
          </a:xfrm>
        </p:grpSpPr>
        <p:sp>
          <p:nvSpPr>
            <p:cNvPr id="50" name="Freeform 50"/>
            <p:cNvSpPr/>
            <p:nvPr/>
          </p:nvSpPr>
          <p:spPr>
            <a:xfrm>
              <a:off x="0" y="0"/>
              <a:ext cx="21151850" cy="580136"/>
            </a:xfrm>
            <a:custGeom>
              <a:avLst/>
              <a:gdLst/>
              <a:ahLst/>
              <a:cxnLst/>
              <a:rect l="l" t="t" r="r" b="b"/>
              <a:pathLst>
                <a:path w="21151850" h="580136">
                  <a:moveTo>
                    <a:pt x="0" y="0"/>
                  </a:moveTo>
                  <a:lnTo>
                    <a:pt x="21151850" y="0"/>
                  </a:lnTo>
                  <a:lnTo>
                    <a:pt x="21151850" y="580136"/>
                  </a:lnTo>
                  <a:lnTo>
                    <a:pt x="0" y="580136"/>
                  </a:lnTo>
                  <a:close/>
                </a:path>
              </a:pathLst>
            </a:custGeom>
            <a:solidFill>
              <a:srgbClr val="F3FAFD"/>
            </a:solidFill>
            <a:ln w="9532" cap="sq">
              <a:solidFill>
                <a:srgbClr val="E1EEF5"/>
              </a:solidFill>
              <a:prstDash val="solid"/>
              <a:miter/>
            </a:ln>
          </p:spPr>
          <p:txBody>
            <a:bodyPr/>
            <a:lstStyle/>
            <a:p>
              <a:endParaRPr lang="en-US"/>
            </a:p>
          </p:txBody>
        </p:sp>
      </p:grpSp>
      <p:grpSp>
        <p:nvGrpSpPr>
          <p:cNvPr id="51" name="Group 51"/>
          <p:cNvGrpSpPr/>
          <p:nvPr/>
        </p:nvGrpSpPr>
        <p:grpSpPr>
          <a:xfrm>
            <a:off x="1509941" y="4612176"/>
            <a:ext cx="3568951" cy="219627"/>
            <a:chOff x="0" y="0"/>
            <a:chExt cx="4758601" cy="292837"/>
          </a:xfrm>
        </p:grpSpPr>
        <p:sp>
          <p:nvSpPr>
            <p:cNvPr id="52" name="Freeform 52"/>
            <p:cNvSpPr/>
            <p:nvPr/>
          </p:nvSpPr>
          <p:spPr>
            <a:xfrm>
              <a:off x="0" y="0"/>
              <a:ext cx="4758598" cy="292837"/>
            </a:xfrm>
            <a:custGeom>
              <a:avLst/>
              <a:gdLst/>
              <a:ahLst/>
              <a:cxnLst/>
              <a:rect l="l" t="t" r="r" b="b"/>
              <a:pathLst>
                <a:path w="4758598" h="292837">
                  <a:moveTo>
                    <a:pt x="0" y="0"/>
                  </a:moveTo>
                  <a:lnTo>
                    <a:pt x="4758598" y="0"/>
                  </a:lnTo>
                  <a:lnTo>
                    <a:pt x="4758598" y="292837"/>
                  </a:lnTo>
                  <a:lnTo>
                    <a:pt x="0" y="292837"/>
                  </a:lnTo>
                  <a:close/>
                </a:path>
              </a:pathLst>
            </a:custGeom>
            <a:blipFill>
              <a:blip r:embed="rId3">
                <a:alphaModFix amt="0"/>
              </a:blip>
              <a:stretch>
                <a:fillRect t="-266632" b="-266632"/>
              </a:stretch>
            </a:blipFill>
          </p:spPr>
          <p:txBody>
            <a:bodyPr/>
            <a:lstStyle/>
            <a:p>
              <a:endParaRPr lang="en-US"/>
            </a:p>
          </p:txBody>
        </p:sp>
        <p:sp>
          <p:nvSpPr>
            <p:cNvPr id="53" name="TextBox 53"/>
            <p:cNvSpPr txBox="1"/>
            <p:nvPr/>
          </p:nvSpPr>
          <p:spPr>
            <a:xfrm>
              <a:off x="0" y="0"/>
              <a:ext cx="4758601" cy="292837"/>
            </a:xfrm>
            <a:prstGeom prst="rect">
              <a:avLst/>
            </a:prstGeom>
          </p:spPr>
          <p:txBody>
            <a:bodyPr lIns="0" tIns="0" rIns="0" bIns="0" rtlCol="0" anchor="ctr"/>
            <a:lstStyle/>
            <a:p>
              <a:pPr algn="l">
                <a:lnSpc>
                  <a:spcPts val="1567"/>
                </a:lnSpc>
              </a:pPr>
              <a:r>
                <a:rPr lang="en-US" sz="1306">
                  <a:solidFill>
                    <a:srgbClr val="0A66B7"/>
                  </a:solidFill>
                  <a:latin typeface="Aptos"/>
                  <a:ea typeface="Aptos"/>
                  <a:cs typeface="Aptos"/>
                  <a:sym typeface="Aptos"/>
                </a:rPr>
                <a:t>July 15, 2026</a:t>
              </a:r>
            </a:p>
          </p:txBody>
        </p:sp>
      </p:grpSp>
      <p:grpSp>
        <p:nvGrpSpPr>
          <p:cNvPr id="54" name="Group 54"/>
          <p:cNvGrpSpPr/>
          <p:nvPr/>
        </p:nvGrpSpPr>
        <p:grpSpPr>
          <a:xfrm>
            <a:off x="5353421" y="4612176"/>
            <a:ext cx="11324549" cy="219627"/>
            <a:chOff x="0" y="0"/>
            <a:chExt cx="15099398" cy="292837"/>
          </a:xfrm>
        </p:grpSpPr>
        <p:sp>
          <p:nvSpPr>
            <p:cNvPr id="55" name="Freeform 55"/>
            <p:cNvSpPr/>
            <p:nvPr/>
          </p:nvSpPr>
          <p:spPr>
            <a:xfrm>
              <a:off x="0" y="0"/>
              <a:ext cx="15099396" cy="292837"/>
            </a:xfrm>
            <a:custGeom>
              <a:avLst/>
              <a:gdLst/>
              <a:ahLst/>
              <a:cxnLst/>
              <a:rect l="l" t="t" r="r" b="b"/>
              <a:pathLst>
                <a:path w="15099396" h="292837">
                  <a:moveTo>
                    <a:pt x="0" y="0"/>
                  </a:moveTo>
                  <a:lnTo>
                    <a:pt x="15099396" y="0"/>
                  </a:lnTo>
                  <a:lnTo>
                    <a:pt x="15099396" y="292837"/>
                  </a:lnTo>
                  <a:lnTo>
                    <a:pt x="0" y="292837"/>
                  </a:lnTo>
                  <a:close/>
                </a:path>
              </a:pathLst>
            </a:custGeom>
            <a:blipFill>
              <a:blip r:embed="rId3">
                <a:alphaModFix amt="0"/>
              </a:blip>
              <a:stretch>
                <a:fillRect t="-954697" b="-954697"/>
              </a:stretch>
            </a:blipFill>
          </p:spPr>
          <p:txBody>
            <a:bodyPr/>
            <a:lstStyle/>
            <a:p>
              <a:endParaRPr lang="en-US"/>
            </a:p>
          </p:txBody>
        </p:sp>
        <p:sp>
          <p:nvSpPr>
            <p:cNvPr id="56" name="TextBox 56"/>
            <p:cNvSpPr txBox="1"/>
            <p:nvPr/>
          </p:nvSpPr>
          <p:spPr>
            <a:xfrm>
              <a:off x="0" y="0"/>
              <a:ext cx="15099398" cy="292837"/>
            </a:xfrm>
            <a:prstGeom prst="rect">
              <a:avLst/>
            </a:prstGeom>
          </p:spPr>
          <p:txBody>
            <a:bodyPr lIns="0" tIns="0" rIns="0" bIns="0" rtlCol="0" anchor="ctr"/>
            <a:lstStyle/>
            <a:p>
              <a:pPr algn="l">
                <a:lnSpc>
                  <a:spcPts val="1567"/>
                </a:lnSpc>
              </a:pPr>
              <a:r>
                <a:rPr lang="en-US" sz="1306">
                  <a:solidFill>
                    <a:srgbClr val="31404A"/>
                  </a:solidFill>
                  <a:latin typeface="Aptos"/>
                  <a:ea typeface="Aptos"/>
                  <a:cs typeface="Aptos"/>
                  <a:sym typeface="Aptos"/>
                </a:rPr>
                <a:t>New project applications due</a:t>
              </a:r>
            </a:p>
          </p:txBody>
        </p:sp>
      </p:grpSp>
      <p:grpSp>
        <p:nvGrpSpPr>
          <p:cNvPr id="57" name="Group 57"/>
          <p:cNvGrpSpPr/>
          <p:nvPr/>
        </p:nvGrpSpPr>
        <p:grpSpPr>
          <a:xfrm>
            <a:off x="1230640" y="4978032"/>
            <a:ext cx="15863897" cy="435064"/>
            <a:chOff x="0" y="0"/>
            <a:chExt cx="21151863" cy="580085"/>
          </a:xfrm>
        </p:grpSpPr>
        <p:sp>
          <p:nvSpPr>
            <p:cNvPr id="58" name="Freeform 58"/>
            <p:cNvSpPr/>
            <p:nvPr/>
          </p:nvSpPr>
          <p:spPr>
            <a:xfrm>
              <a:off x="0" y="0"/>
              <a:ext cx="21151850" cy="580136"/>
            </a:xfrm>
            <a:custGeom>
              <a:avLst/>
              <a:gdLst/>
              <a:ahLst/>
              <a:cxnLst/>
              <a:rect l="l" t="t" r="r" b="b"/>
              <a:pathLst>
                <a:path w="21151850" h="580136">
                  <a:moveTo>
                    <a:pt x="0" y="0"/>
                  </a:moveTo>
                  <a:lnTo>
                    <a:pt x="21151850" y="0"/>
                  </a:lnTo>
                  <a:lnTo>
                    <a:pt x="21151850" y="580136"/>
                  </a:lnTo>
                  <a:lnTo>
                    <a:pt x="0" y="580136"/>
                  </a:lnTo>
                  <a:close/>
                </a:path>
              </a:pathLst>
            </a:custGeom>
            <a:solidFill>
              <a:srgbClr val="FFFFFF"/>
            </a:solidFill>
            <a:ln w="9532" cap="sq">
              <a:solidFill>
                <a:srgbClr val="E1EEF5"/>
              </a:solidFill>
              <a:prstDash val="solid"/>
              <a:miter/>
            </a:ln>
          </p:spPr>
          <p:txBody>
            <a:bodyPr/>
            <a:lstStyle/>
            <a:p>
              <a:endParaRPr lang="en-US"/>
            </a:p>
          </p:txBody>
        </p:sp>
      </p:grpSp>
      <p:grpSp>
        <p:nvGrpSpPr>
          <p:cNvPr id="59" name="Group 59"/>
          <p:cNvGrpSpPr/>
          <p:nvPr/>
        </p:nvGrpSpPr>
        <p:grpSpPr>
          <a:xfrm>
            <a:off x="1509941" y="5092617"/>
            <a:ext cx="3568951" cy="219627"/>
            <a:chOff x="0" y="0"/>
            <a:chExt cx="4758601" cy="292837"/>
          </a:xfrm>
        </p:grpSpPr>
        <p:sp>
          <p:nvSpPr>
            <p:cNvPr id="60" name="Freeform 60"/>
            <p:cNvSpPr/>
            <p:nvPr/>
          </p:nvSpPr>
          <p:spPr>
            <a:xfrm>
              <a:off x="0" y="0"/>
              <a:ext cx="4758598" cy="292837"/>
            </a:xfrm>
            <a:custGeom>
              <a:avLst/>
              <a:gdLst/>
              <a:ahLst/>
              <a:cxnLst/>
              <a:rect l="l" t="t" r="r" b="b"/>
              <a:pathLst>
                <a:path w="4758598" h="292837">
                  <a:moveTo>
                    <a:pt x="0" y="0"/>
                  </a:moveTo>
                  <a:lnTo>
                    <a:pt x="4758598" y="0"/>
                  </a:lnTo>
                  <a:lnTo>
                    <a:pt x="4758598" y="292837"/>
                  </a:lnTo>
                  <a:lnTo>
                    <a:pt x="0" y="292837"/>
                  </a:lnTo>
                  <a:close/>
                </a:path>
              </a:pathLst>
            </a:custGeom>
            <a:blipFill>
              <a:blip r:embed="rId3">
                <a:alphaModFix amt="0"/>
              </a:blip>
              <a:stretch>
                <a:fillRect t="-266632" b="-266632"/>
              </a:stretch>
            </a:blipFill>
          </p:spPr>
          <p:txBody>
            <a:bodyPr/>
            <a:lstStyle/>
            <a:p>
              <a:endParaRPr lang="en-US"/>
            </a:p>
          </p:txBody>
        </p:sp>
        <p:sp>
          <p:nvSpPr>
            <p:cNvPr id="61" name="TextBox 61"/>
            <p:cNvSpPr txBox="1"/>
            <p:nvPr/>
          </p:nvSpPr>
          <p:spPr>
            <a:xfrm>
              <a:off x="0" y="0"/>
              <a:ext cx="4758601" cy="292837"/>
            </a:xfrm>
            <a:prstGeom prst="rect">
              <a:avLst/>
            </a:prstGeom>
          </p:spPr>
          <p:txBody>
            <a:bodyPr lIns="0" tIns="0" rIns="0" bIns="0" rtlCol="0" anchor="ctr"/>
            <a:lstStyle/>
            <a:p>
              <a:pPr algn="l">
                <a:lnSpc>
                  <a:spcPts val="1567"/>
                </a:lnSpc>
              </a:pPr>
              <a:r>
                <a:rPr lang="en-US" sz="1306">
                  <a:solidFill>
                    <a:srgbClr val="0A66B7"/>
                  </a:solidFill>
                  <a:latin typeface="Aptos"/>
                  <a:ea typeface="Aptos"/>
                  <a:cs typeface="Aptos"/>
                  <a:sym typeface="Aptos"/>
                </a:rPr>
                <a:t>July 23, 2026</a:t>
              </a:r>
            </a:p>
          </p:txBody>
        </p:sp>
      </p:grpSp>
      <p:grpSp>
        <p:nvGrpSpPr>
          <p:cNvPr id="62" name="Group 62"/>
          <p:cNvGrpSpPr/>
          <p:nvPr/>
        </p:nvGrpSpPr>
        <p:grpSpPr>
          <a:xfrm>
            <a:off x="5353421" y="5092617"/>
            <a:ext cx="11324549" cy="219627"/>
            <a:chOff x="0" y="0"/>
            <a:chExt cx="15099398" cy="292837"/>
          </a:xfrm>
        </p:grpSpPr>
        <p:sp>
          <p:nvSpPr>
            <p:cNvPr id="63" name="Freeform 63"/>
            <p:cNvSpPr/>
            <p:nvPr/>
          </p:nvSpPr>
          <p:spPr>
            <a:xfrm>
              <a:off x="0" y="0"/>
              <a:ext cx="15099396" cy="292837"/>
            </a:xfrm>
            <a:custGeom>
              <a:avLst/>
              <a:gdLst/>
              <a:ahLst/>
              <a:cxnLst/>
              <a:rect l="l" t="t" r="r" b="b"/>
              <a:pathLst>
                <a:path w="15099396" h="292837">
                  <a:moveTo>
                    <a:pt x="0" y="0"/>
                  </a:moveTo>
                  <a:lnTo>
                    <a:pt x="15099396" y="0"/>
                  </a:lnTo>
                  <a:lnTo>
                    <a:pt x="15099396" y="292837"/>
                  </a:lnTo>
                  <a:lnTo>
                    <a:pt x="0" y="292837"/>
                  </a:lnTo>
                  <a:close/>
                </a:path>
              </a:pathLst>
            </a:custGeom>
            <a:blipFill>
              <a:blip r:embed="rId3">
                <a:alphaModFix amt="0"/>
              </a:blip>
              <a:stretch>
                <a:fillRect t="-954697" b="-954697"/>
              </a:stretch>
            </a:blipFill>
          </p:spPr>
          <p:txBody>
            <a:bodyPr/>
            <a:lstStyle/>
            <a:p>
              <a:endParaRPr lang="en-US"/>
            </a:p>
          </p:txBody>
        </p:sp>
        <p:sp>
          <p:nvSpPr>
            <p:cNvPr id="64" name="TextBox 64"/>
            <p:cNvSpPr txBox="1"/>
            <p:nvPr/>
          </p:nvSpPr>
          <p:spPr>
            <a:xfrm>
              <a:off x="0" y="0"/>
              <a:ext cx="15099398" cy="292837"/>
            </a:xfrm>
            <a:prstGeom prst="rect">
              <a:avLst/>
            </a:prstGeom>
          </p:spPr>
          <p:txBody>
            <a:bodyPr lIns="0" tIns="0" rIns="0" bIns="0" rtlCol="0" anchor="ctr"/>
            <a:lstStyle/>
            <a:p>
              <a:pPr algn="l">
                <a:lnSpc>
                  <a:spcPts val="1567"/>
                </a:lnSpc>
              </a:pPr>
              <a:r>
                <a:rPr lang="en-US" sz="1306">
                  <a:solidFill>
                    <a:srgbClr val="31404A"/>
                  </a:solidFill>
                  <a:latin typeface="Aptos"/>
                  <a:ea typeface="Aptos"/>
                  <a:cs typeface="Aptos"/>
                  <a:sym typeface="Aptos"/>
                </a:rPr>
                <a:t>CoC Rank and Review</a:t>
              </a:r>
            </a:p>
          </p:txBody>
        </p:sp>
      </p:grpSp>
      <p:grpSp>
        <p:nvGrpSpPr>
          <p:cNvPr id="65" name="Group 65"/>
          <p:cNvGrpSpPr/>
          <p:nvPr/>
        </p:nvGrpSpPr>
        <p:grpSpPr>
          <a:xfrm>
            <a:off x="1230640" y="5458473"/>
            <a:ext cx="15863897" cy="435064"/>
            <a:chOff x="0" y="0"/>
            <a:chExt cx="21151863" cy="580085"/>
          </a:xfrm>
        </p:grpSpPr>
        <p:sp>
          <p:nvSpPr>
            <p:cNvPr id="66" name="Freeform 66"/>
            <p:cNvSpPr/>
            <p:nvPr/>
          </p:nvSpPr>
          <p:spPr>
            <a:xfrm>
              <a:off x="0" y="0"/>
              <a:ext cx="21151850" cy="580136"/>
            </a:xfrm>
            <a:custGeom>
              <a:avLst/>
              <a:gdLst/>
              <a:ahLst/>
              <a:cxnLst/>
              <a:rect l="l" t="t" r="r" b="b"/>
              <a:pathLst>
                <a:path w="21151850" h="580136">
                  <a:moveTo>
                    <a:pt x="0" y="0"/>
                  </a:moveTo>
                  <a:lnTo>
                    <a:pt x="21151850" y="0"/>
                  </a:lnTo>
                  <a:lnTo>
                    <a:pt x="21151850" y="580136"/>
                  </a:lnTo>
                  <a:lnTo>
                    <a:pt x="0" y="580136"/>
                  </a:lnTo>
                  <a:close/>
                </a:path>
              </a:pathLst>
            </a:custGeom>
            <a:solidFill>
              <a:srgbClr val="F3FAFD"/>
            </a:solidFill>
            <a:ln w="9532" cap="sq">
              <a:solidFill>
                <a:srgbClr val="E1EEF5"/>
              </a:solidFill>
              <a:prstDash val="solid"/>
              <a:miter/>
            </a:ln>
          </p:spPr>
          <p:txBody>
            <a:bodyPr/>
            <a:lstStyle/>
            <a:p>
              <a:endParaRPr lang="en-US"/>
            </a:p>
          </p:txBody>
        </p:sp>
      </p:grpSp>
      <p:grpSp>
        <p:nvGrpSpPr>
          <p:cNvPr id="67" name="Group 67"/>
          <p:cNvGrpSpPr/>
          <p:nvPr/>
        </p:nvGrpSpPr>
        <p:grpSpPr>
          <a:xfrm>
            <a:off x="1509941" y="5573049"/>
            <a:ext cx="3568951" cy="219627"/>
            <a:chOff x="0" y="0"/>
            <a:chExt cx="4758601" cy="292837"/>
          </a:xfrm>
        </p:grpSpPr>
        <p:sp>
          <p:nvSpPr>
            <p:cNvPr id="68" name="Freeform 68"/>
            <p:cNvSpPr/>
            <p:nvPr/>
          </p:nvSpPr>
          <p:spPr>
            <a:xfrm>
              <a:off x="0" y="0"/>
              <a:ext cx="4758598" cy="292837"/>
            </a:xfrm>
            <a:custGeom>
              <a:avLst/>
              <a:gdLst/>
              <a:ahLst/>
              <a:cxnLst/>
              <a:rect l="l" t="t" r="r" b="b"/>
              <a:pathLst>
                <a:path w="4758598" h="292837">
                  <a:moveTo>
                    <a:pt x="0" y="0"/>
                  </a:moveTo>
                  <a:lnTo>
                    <a:pt x="4758598" y="0"/>
                  </a:lnTo>
                  <a:lnTo>
                    <a:pt x="4758598" y="292837"/>
                  </a:lnTo>
                  <a:lnTo>
                    <a:pt x="0" y="292837"/>
                  </a:lnTo>
                  <a:close/>
                </a:path>
              </a:pathLst>
            </a:custGeom>
            <a:blipFill>
              <a:blip r:embed="rId3">
                <a:alphaModFix amt="0"/>
              </a:blip>
              <a:stretch>
                <a:fillRect t="-266632" b="-266632"/>
              </a:stretch>
            </a:blipFill>
          </p:spPr>
          <p:txBody>
            <a:bodyPr/>
            <a:lstStyle/>
            <a:p>
              <a:endParaRPr lang="en-US"/>
            </a:p>
          </p:txBody>
        </p:sp>
        <p:sp>
          <p:nvSpPr>
            <p:cNvPr id="69" name="TextBox 69"/>
            <p:cNvSpPr txBox="1"/>
            <p:nvPr/>
          </p:nvSpPr>
          <p:spPr>
            <a:xfrm>
              <a:off x="0" y="0"/>
              <a:ext cx="4758601" cy="292837"/>
            </a:xfrm>
            <a:prstGeom prst="rect">
              <a:avLst/>
            </a:prstGeom>
          </p:spPr>
          <p:txBody>
            <a:bodyPr lIns="0" tIns="0" rIns="0" bIns="0" rtlCol="0" anchor="ctr"/>
            <a:lstStyle/>
            <a:p>
              <a:pPr algn="l">
                <a:lnSpc>
                  <a:spcPts val="1567"/>
                </a:lnSpc>
              </a:pPr>
              <a:r>
                <a:rPr lang="en-US" sz="1306">
                  <a:solidFill>
                    <a:srgbClr val="0A66B7"/>
                  </a:solidFill>
                  <a:latin typeface="Aptos"/>
                  <a:ea typeface="Aptos"/>
                  <a:cs typeface="Aptos"/>
                  <a:sym typeface="Aptos"/>
                </a:rPr>
                <a:t>July 31, 2026 – 5:00 PM</a:t>
              </a:r>
            </a:p>
          </p:txBody>
        </p:sp>
      </p:grpSp>
      <p:grpSp>
        <p:nvGrpSpPr>
          <p:cNvPr id="70" name="Group 70"/>
          <p:cNvGrpSpPr/>
          <p:nvPr/>
        </p:nvGrpSpPr>
        <p:grpSpPr>
          <a:xfrm>
            <a:off x="5353421" y="5573049"/>
            <a:ext cx="11324549" cy="219627"/>
            <a:chOff x="0" y="0"/>
            <a:chExt cx="15099398" cy="292837"/>
          </a:xfrm>
        </p:grpSpPr>
        <p:sp>
          <p:nvSpPr>
            <p:cNvPr id="71" name="Freeform 71"/>
            <p:cNvSpPr/>
            <p:nvPr/>
          </p:nvSpPr>
          <p:spPr>
            <a:xfrm>
              <a:off x="0" y="0"/>
              <a:ext cx="15099396" cy="292837"/>
            </a:xfrm>
            <a:custGeom>
              <a:avLst/>
              <a:gdLst/>
              <a:ahLst/>
              <a:cxnLst/>
              <a:rect l="l" t="t" r="r" b="b"/>
              <a:pathLst>
                <a:path w="15099396" h="292837">
                  <a:moveTo>
                    <a:pt x="0" y="0"/>
                  </a:moveTo>
                  <a:lnTo>
                    <a:pt x="15099396" y="0"/>
                  </a:lnTo>
                  <a:lnTo>
                    <a:pt x="15099396" y="292837"/>
                  </a:lnTo>
                  <a:lnTo>
                    <a:pt x="0" y="292837"/>
                  </a:lnTo>
                  <a:close/>
                </a:path>
              </a:pathLst>
            </a:custGeom>
            <a:blipFill>
              <a:blip r:embed="rId3">
                <a:alphaModFix amt="0"/>
              </a:blip>
              <a:stretch>
                <a:fillRect t="-954697" b="-954697"/>
              </a:stretch>
            </a:blipFill>
          </p:spPr>
          <p:txBody>
            <a:bodyPr/>
            <a:lstStyle/>
            <a:p>
              <a:endParaRPr lang="en-US"/>
            </a:p>
          </p:txBody>
        </p:sp>
        <p:sp>
          <p:nvSpPr>
            <p:cNvPr id="72" name="TextBox 72"/>
            <p:cNvSpPr txBox="1"/>
            <p:nvPr/>
          </p:nvSpPr>
          <p:spPr>
            <a:xfrm>
              <a:off x="0" y="0"/>
              <a:ext cx="15099398" cy="292837"/>
            </a:xfrm>
            <a:prstGeom prst="rect">
              <a:avLst/>
            </a:prstGeom>
          </p:spPr>
          <p:txBody>
            <a:bodyPr lIns="0" tIns="0" rIns="0" bIns="0" rtlCol="0" anchor="ctr"/>
            <a:lstStyle/>
            <a:p>
              <a:pPr algn="l">
                <a:lnSpc>
                  <a:spcPts val="1567"/>
                </a:lnSpc>
              </a:pPr>
              <a:r>
                <a:rPr lang="en-US" sz="1306">
                  <a:solidFill>
                    <a:srgbClr val="31404A"/>
                  </a:solidFill>
                  <a:latin typeface="Aptos"/>
                  <a:ea typeface="Aptos"/>
                  <a:cs typeface="Aptos"/>
                  <a:sym typeface="Aptos"/>
                </a:rPr>
                <a:t>Final project ranking determined</a:t>
              </a:r>
            </a:p>
          </p:txBody>
        </p:sp>
      </p:grpSp>
      <p:grpSp>
        <p:nvGrpSpPr>
          <p:cNvPr id="73" name="Group 73"/>
          <p:cNvGrpSpPr/>
          <p:nvPr/>
        </p:nvGrpSpPr>
        <p:grpSpPr>
          <a:xfrm>
            <a:off x="1230640" y="5938904"/>
            <a:ext cx="15863897" cy="435064"/>
            <a:chOff x="0" y="0"/>
            <a:chExt cx="21151863" cy="580085"/>
          </a:xfrm>
        </p:grpSpPr>
        <p:sp>
          <p:nvSpPr>
            <p:cNvPr id="74" name="Freeform 74"/>
            <p:cNvSpPr/>
            <p:nvPr/>
          </p:nvSpPr>
          <p:spPr>
            <a:xfrm>
              <a:off x="0" y="0"/>
              <a:ext cx="21151850" cy="580136"/>
            </a:xfrm>
            <a:custGeom>
              <a:avLst/>
              <a:gdLst/>
              <a:ahLst/>
              <a:cxnLst/>
              <a:rect l="l" t="t" r="r" b="b"/>
              <a:pathLst>
                <a:path w="21151850" h="580136">
                  <a:moveTo>
                    <a:pt x="0" y="0"/>
                  </a:moveTo>
                  <a:lnTo>
                    <a:pt x="21151850" y="0"/>
                  </a:lnTo>
                  <a:lnTo>
                    <a:pt x="21151850" y="580136"/>
                  </a:lnTo>
                  <a:lnTo>
                    <a:pt x="0" y="580136"/>
                  </a:lnTo>
                  <a:close/>
                </a:path>
              </a:pathLst>
            </a:custGeom>
            <a:solidFill>
              <a:srgbClr val="FFFFFF"/>
            </a:solidFill>
            <a:ln w="9532" cap="sq">
              <a:solidFill>
                <a:srgbClr val="E1EEF5"/>
              </a:solidFill>
              <a:prstDash val="solid"/>
              <a:miter/>
            </a:ln>
          </p:spPr>
          <p:txBody>
            <a:bodyPr/>
            <a:lstStyle/>
            <a:p>
              <a:endParaRPr lang="en-US"/>
            </a:p>
          </p:txBody>
        </p:sp>
      </p:grpSp>
      <p:grpSp>
        <p:nvGrpSpPr>
          <p:cNvPr id="75" name="Group 75"/>
          <p:cNvGrpSpPr/>
          <p:nvPr/>
        </p:nvGrpSpPr>
        <p:grpSpPr>
          <a:xfrm>
            <a:off x="1509941" y="6053490"/>
            <a:ext cx="3568951" cy="219627"/>
            <a:chOff x="0" y="0"/>
            <a:chExt cx="4758601" cy="292837"/>
          </a:xfrm>
        </p:grpSpPr>
        <p:sp>
          <p:nvSpPr>
            <p:cNvPr id="76" name="Freeform 76"/>
            <p:cNvSpPr/>
            <p:nvPr/>
          </p:nvSpPr>
          <p:spPr>
            <a:xfrm>
              <a:off x="0" y="0"/>
              <a:ext cx="4758598" cy="292837"/>
            </a:xfrm>
            <a:custGeom>
              <a:avLst/>
              <a:gdLst/>
              <a:ahLst/>
              <a:cxnLst/>
              <a:rect l="l" t="t" r="r" b="b"/>
              <a:pathLst>
                <a:path w="4758598" h="292837">
                  <a:moveTo>
                    <a:pt x="0" y="0"/>
                  </a:moveTo>
                  <a:lnTo>
                    <a:pt x="4758598" y="0"/>
                  </a:lnTo>
                  <a:lnTo>
                    <a:pt x="4758598" y="292837"/>
                  </a:lnTo>
                  <a:lnTo>
                    <a:pt x="0" y="292837"/>
                  </a:lnTo>
                  <a:close/>
                </a:path>
              </a:pathLst>
            </a:custGeom>
            <a:blipFill>
              <a:blip r:embed="rId3">
                <a:alphaModFix amt="0"/>
              </a:blip>
              <a:stretch>
                <a:fillRect t="-266632" b="-266632"/>
              </a:stretch>
            </a:blipFill>
          </p:spPr>
          <p:txBody>
            <a:bodyPr/>
            <a:lstStyle/>
            <a:p>
              <a:endParaRPr lang="en-US"/>
            </a:p>
          </p:txBody>
        </p:sp>
        <p:sp>
          <p:nvSpPr>
            <p:cNvPr id="77" name="TextBox 77"/>
            <p:cNvSpPr txBox="1"/>
            <p:nvPr/>
          </p:nvSpPr>
          <p:spPr>
            <a:xfrm>
              <a:off x="0" y="0"/>
              <a:ext cx="4758601" cy="292837"/>
            </a:xfrm>
            <a:prstGeom prst="rect">
              <a:avLst/>
            </a:prstGeom>
          </p:spPr>
          <p:txBody>
            <a:bodyPr lIns="0" tIns="0" rIns="0" bIns="0" rtlCol="0" anchor="ctr"/>
            <a:lstStyle/>
            <a:p>
              <a:pPr algn="l">
                <a:lnSpc>
                  <a:spcPts val="1567"/>
                </a:lnSpc>
              </a:pPr>
              <a:r>
                <a:rPr lang="en-US" sz="1306">
                  <a:solidFill>
                    <a:srgbClr val="0A66B7"/>
                  </a:solidFill>
                  <a:latin typeface="Aptos"/>
                  <a:ea typeface="Aptos"/>
                  <a:cs typeface="Aptos"/>
                  <a:sym typeface="Aptos"/>
                </a:rPr>
                <a:t>August 10, 2026 – 12:00 PM</a:t>
              </a:r>
            </a:p>
          </p:txBody>
        </p:sp>
      </p:grpSp>
      <p:grpSp>
        <p:nvGrpSpPr>
          <p:cNvPr id="78" name="Group 78"/>
          <p:cNvGrpSpPr/>
          <p:nvPr/>
        </p:nvGrpSpPr>
        <p:grpSpPr>
          <a:xfrm>
            <a:off x="5353421" y="6053490"/>
            <a:ext cx="11324549" cy="219627"/>
            <a:chOff x="0" y="0"/>
            <a:chExt cx="15099398" cy="292837"/>
          </a:xfrm>
        </p:grpSpPr>
        <p:sp>
          <p:nvSpPr>
            <p:cNvPr id="79" name="Freeform 79"/>
            <p:cNvSpPr/>
            <p:nvPr/>
          </p:nvSpPr>
          <p:spPr>
            <a:xfrm>
              <a:off x="0" y="0"/>
              <a:ext cx="15099396" cy="292837"/>
            </a:xfrm>
            <a:custGeom>
              <a:avLst/>
              <a:gdLst/>
              <a:ahLst/>
              <a:cxnLst/>
              <a:rect l="l" t="t" r="r" b="b"/>
              <a:pathLst>
                <a:path w="15099396" h="292837">
                  <a:moveTo>
                    <a:pt x="0" y="0"/>
                  </a:moveTo>
                  <a:lnTo>
                    <a:pt x="15099396" y="0"/>
                  </a:lnTo>
                  <a:lnTo>
                    <a:pt x="15099396" y="292837"/>
                  </a:lnTo>
                  <a:lnTo>
                    <a:pt x="0" y="292837"/>
                  </a:lnTo>
                  <a:close/>
                </a:path>
              </a:pathLst>
            </a:custGeom>
            <a:blipFill>
              <a:blip r:embed="rId3">
                <a:alphaModFix amt="0"/>
              </a:blip>
              <a:stretch>
                <a:fillRect t="-954697" b="-954697"/>
              </a:stretch>
            </a:blipFill>
          </p:spPr>
          <p:txBody>
            <a:bodyPr/>
            <a:lstStyle/>
            <a:p>
              <a:endParaRPr lang="en-US"/>
            </a:p>
          </p:txBody>
        </p:sp>
        <p:sp>
          <p:nvSpPr>
            <p:cNvPr id="80" name="TextBox 80"/>
            <p:cNvSpPr txBox="1"/>
            <p:nvPr/>
          </p:nvSpPr>
          <p:spPr>
            <a:xfrm>
              <a:off x="0" y="0"/>
              <a:ext cx="15099398" cy="292837"/>
            </a:xfrm>
            <a:prstGeom prst="rect">
              <a:avLst/>
            </a:prstGeom>
          </p:spPr>
          <p:txBody>
            <a:bodyPr lIns="0" tIns="0" rIns="0" bIns="0" rtlCol="0" anchor="ctr"/>
            <a:lstStyle/>
            <a:p>
              <a:pPr algn="l">
                <a:lnSpc>
                  <a:spcPts val="1567"/>
                </a:lnSpc>
              </a:pPr>
              <a:r>
                <a:rPr lang="en-US" sz="1306">
                  <a:solidFill>
                    <a:srgbClr val="31404A"/>
                  </a:solidFill>
                  <a:latin typeface="Aptos"/>
                  <a:ea typeface="Aptos"/>
                  <a:cs typeface="Aptos"/>
                  <a:sym typeface="Aptos"/>
                </a:rPr>
                <a:t>Appeal deadline</a:t>
              </a:r>
            </a:p>
          </p:txBody>
        </p:sp>
      </p:grpSp>
      <p:grpSp>
        <p:nvGrpSpPr>
          <p:cNvPr id="81" name="Group 81"/>
          <p:cNvGrpSpPr/>
          <p:nvPr/>
        </p:nvGrpSpPr>
        <p:grpSpPr>
          <a:xfrm>
            <a:off x="1230640" y="6419345"/>
            <a:ext cx="15863897" cy="435064"/>
            <a:chOff x="0" y="0"/>
            <a:chExt cx="21151863" cy="580085"/>
          </a:xfrm>
        </p:grpSpPr>
        <p:sp>
          <p:nvSpPr>
            <p:cNvPr id="82" name="Freeform 82"/>
            <p:cNvSpPr/>
            <p:nvPr/>
          </p:nvSpPr>
          <p:spPr>
            <a:xfrm>
              <a:off x="0" y="0"/>
              <a:ext cx="21151850" cy="580136"/>
            </a:xfrm>
            <a:custGeom>
              <a:avLst/>
              <a:gdLst/>
              <a:ahLst/>
              <a:cxnLst/>
              <a:rect l="l" t="t" r="r" b="b"/>
              <a:pathLst>
                <a:path w="21151850" h="580136">
                  <a:moveTo>
                    <a:pt x="0" y="0"/>
                  </a:moveTo>
                  <a:lnTo>
                    <a:pt x="21151850" y="0"/>
                  </a:lnTo>
                  <a:lnTo>
                    <a:pt x="21151850" y="580136"/>
                  </a:lnTo>
                  <a:lnTo>
                    <a:pt x="0" y="580136"/>
                  </a:lnTo>
                  <a:close/>
                </a:path>
              </a:pathLst>
            </a:custGeom>
            <a:solidFill>
              <a:srgbClr val="F3FAFD"/>
            </a:solidFill>
            <a:ln w="9532" cap="sq">
              <a:solidFill>
                <a:srgbClr val="E1EEF5"/>
              </a:solidFill>
              <a:prstDash val="solid"/>
              <a:miter/>
            </a:ln>
          </p:spPr>
          <p:txBody>
            <a:bodyPr/>
            <a:lstStyle/>
            <a:p>
              <a:endParaRPr lang="en-US"/>
            </a:p>
          </p:txBody>
        </p:sp>
      </p:grpSp>
      <p:grpSp>
        <p:nvGrpSpPr>
          <p:cNvPr id="83" name="Group 83"/>
          <p:cNvGrpSpPr/>
          <p:nvPr/>
        </p:nvGrpSpPr>
        <p:grpSpPr>
          <a:xfrm>
            <a:off x="1509941" y="6533921"/>
            <a:ext cx="3568951" cy="219627"/>
            <a:chOff x="0" y="0"/>
            <a:chExt cx="4758601" cy="292837"/>
          </a:xfrm>
        </p:grpSpPr>
        <p:sp>
          <p:nvSpPr>
            <p:cNvPr id="84" name="Freeform 84"/>
            <p:cNvSpPr/>
            <p:nvPr/>
          </p:nvSpPr>
          <p:spPr>
            <a:xfrm>
              <a:off x="0" y="0"/>
              <a:ext cx="4758598" cy="292837"/>
            </a:xfrm>
            <a:custGeom>
              <a:avLst/>
              <a:gdLst/>
              <a:ahLst/>
              <a:cxnLst/>
              <a:rect l="l" t="t" r="r" b="b"/>
              <a:pathLst>
                <a:path w="4758598" h="292837">
                  <a:moveTo>
                    <a:pt x="0" y="0"/>
                  </a:moveTo>
                  <a:lnTo>
                    <a:pt x="4758598" y="0"/>
                  </a:lnTo>
                  <a:lnTo>
                    <a:pt x="4758598" y="292837"/>
                  </a:lnTo>
                  <a:lnTo>
                    <a:pt x="0" y="292837"/>
                  </a:lnTo>
                  <a:close/>
                </a:path>
              </a:pathLst>
            </a:custGeom>
            <a:blipFill>
              <a:blip r:embed="rId3">
                <a:alphaModFix amt="0"/>
              </a:blip>
              <a:stretch>
                <a:fillRect t="-266632" b="-266632"/>
              </a:stretch>
            </a:blipFill>
          </p:spPr>
          <p:txBody>
            <a:bodyPr/>
            <a:lstStyle/>
            <a:p>
              <a:endParaRPr lang="en-US"/>
            </a:p>
          </p:txBody>
        </p:sp>
        <p:sp>
          <p:nvSpPr>
            <p:cNvPr id="85" name="TextBox 85"/>
            <p:cNvSpPr txBox="1"/>
            <p:nvPr/>
          </p:nvSpPr>
          <p:spPr>
            <a:xfrm>
              <a:off x="0" y="0"/>
              <a:ext cx="4758601" cy="292837"/>
            </a:xfrm>
            <a:prstGeom prst="rect">
              <a:avLst/>
            </a:prstGeom>
          </p:spPr>
          <p:txBody>
            <a:bodyPr lIns="0" tIns="0" rIns="0" bIns="0" rtlCol="0" anchor="ctr"/>
            <a:lstStyle/>
            <a:p>
              <a:pPr algn="l">
                <a:lnSpc>
                  <a:spcPts val="1567"/>
                </a:lnSpc>
              </a:pPr>
              <a:r>
                <a:rPr lang="en-US" sz="1306">
                  <a:solidFill>
                    <a:srgbClr val="0A66B7"/>
                  </a:solidFill>
                  <a:latin typeface="Aptos"/>
                  <a:ea typeface="Aptos"/>
                  <a:cs typeface="Aptos"/>
                  <a:sym typeface="Aptos"/>
                </a:rPr>
                <a:t>August 11, 2026 – 5:00 PM</a:t>
              </a:r>
            </a:p>
          </p:txBody>
        </p:sp>
      </p:grpSp>
      <p:grpSp>
        <p:nvGrpSpPr>
          <p:cNvPr id="86" name="Group 86"/>
          <p:cNvGrpSpPr/>
          <p:nvPr/>
        </p:nvGrpSpPr>
        <p:grpSpPr>
          <a:xfrm>
            <a:off x="5353421" y="6533921"/>
            <a:ext cx="11324549" cy="219627"/>
            <a:chOff x="0" y="0"/>
            <a:chExt cx="15099398" cy="292837"/>
          </a:xfrm>
        </p:grpSpPr>
        <p:sp>
          <p:nvSpPr>
            <p:cNvPr id="87" name="Freeform 87"/>
            <p:cNvSpPr/>
            <p:nvPr/>
          </p:nvSpPr>
          <p:spPr>
            <a:xfrm>
              <a:off x="0" y="0"/>
              <a:ext cx="15099396" cy="292837"/>
            </a:xfrm>
            <a:custGeom>
              <a:avLst/>
              <a:gdLst/>
              <a:ahLst/>
              <a:cxnLst/>
              <a:rect l="l" t="t" r="r" b="b"/>
              <a:pathLst>
                <a:path w="15099396" h="292837">
                  <a:moveTo>
                    <a:pt x="0" y="0"/>
                  </a:moveTo>
                  <a:lnTo>
                    <a:pt x="15099396" y="0"/>
                  </a:lnTo>
                  <a:lnTo>
                    <a:pt x="15099396" y="292837"/>
                  </a:lnTo>
                  <a:lnTo>
                    <a:pt x="0" y="292837"/>
                  </a:lnTo>
                  <a:close/>
                </a:path>
              </a:pathLst>
            </a:custGeom>
            <a:blipFill>
              <a:blip r:embed="rId3">
                <a:alphaModFix amt="0"/>
              </a:blip>
              <a:stretch>
                <a:fillRect t="-954697" b="-954697"/>
              </a:stretch>
            </a:blipFill>
          </p:spPr>
          <p:txBody>
            <a:bodyPr/>
            <a:lstStyle/>
            <a:p>
              <a:endParaRPr lang="en-US"/>
            </a:p>
          </p:txBody>
        </p:sp>
        <p:sp>
          <p:nvSpPr>
            <p:cNvPr id="88" name="TextBox 88"/>
            <p:cNvSpPr txBox="1"/>
            <p:nvPr/>
          </p:nvSpPr>
          <p:spPr>
            <a:xfrm>
              <a:off x="0" y="0"/>
              <a:ext cx="15099398" cy="292837"/>
            </a:xfrm>
            <a:prstGeom prst="rect">
              <a:avLst/>
            </a:prstGeom>
          </p:spPr>
          <p:txBody>
            <a:bodyPr lIns="0" tIns="0" rIns="0" bIns="0" rtlCol="0" anchor="ctr"/>
            <a:lstStyle/>
            <a:p>
              <a:pPr algn="l">
                <a:lnSpc>
                  <a:spcPts val="1567"/>
                </a:lnSpc>
              </a:pPr>
              <a:r>
                <a:rPr lang="en-US" sz="1306" dirty="0">
                  <a:solidFill>
                    <a:srgbClr val="31404A"/>
                  </a:solidFill>
                  <a:latin typeface="Aptos"/>
                  <a:ea typeface="Aptos"/>
                  <a:cs typeface="Aptos"/>
                  <a:sym typeface="Aptos"/>
                </a:rPr>
                <a:t>Project applications entered into </a:t>
              </a:r>
              <a:r>
                <a:rPr lang="en-US" sz="1306" dirty="0" err="1">
                  <a:solidFill>
                    <a:srgbClr val="31404A"/>
                  </a:solidFill>
                  <a:latin typeface="Aptos"/>
                  <a:ea typeface="Aptos"/>
                  <a:cs typeface="Aptos"/>
                  <a:sym typeface="Aptos"/>
                </a:rPr>
                <a:t>eSnaps</a:t>
              </a:r>
              <a:endParaRPr lang="en-US" sz="1306" dirty="0">
                <a:solidFill>
                  <a:srgbClr val="31404A"/>
                </a:solidFill>
                <a:latin typeface="Aptos"/>
                <a:ea typeface="Aptos"/>
                <a:cs typeface="Aptos"/>
                <a:sym typeface="Aptos"/>
              </a:endParaRPr>
            </a:p>
          </p:txBody>
        </p:sp>
      </p:grpSp>
      <p:grpSp>
        <p:nvGrpSpPr>
          <p:cNvPr id="89" name="Group 89"/>
          <p:cNvGrpSpPr/>
          <p:nvPr/>
        </p:nvGrpSpPr>
        <p:grpSpPr>
          <a:xfrm>
            <a:off x="1230640" y="6899777"/>
            <a:ext cx="15863897" cy="435064"/>
            <a:chOff x="0" y="0"/>
            <a:chExt cx="21151863" cy="580085"/>
          </a:xfrm>
        </p:grpSpPr>
        <p:sp>
          <p:nvSpPr>
            <p:cNvPr id="90" name="Freeform 90"/>
            <p:cNvSpPr/>
            <p:nvPr/>
          </p:nvSpPr>
          <p:spPr>
            <a:xfrm>
              <a:off x="0" y="0"/>
              <a:ext cx="21151850" cy="580136"/>
            </a:xfrm>
            <a:custGeom>
              <a:avLst/>
              <a:gdLst/>
              <a:ahLst/>
              <a:cxnLst/>
              <a:rect l="l" t="t" r="r" b="b"/>
              <a:pathLst>
                <a:path w="21151850" h="580136">
                  <a:moveTo>
                    <a:pt x="0" y="0"/>
                  </a:moveTo>
                  <a:lnTo>
                    <a:pt x="21151850" y="0"/>
                  </a:lnTo>
                  <a:lnTo>
                    <a:pt x="21151850" y="580136"/>
                  </a:lnTo>
                  <a:lnTo>
                    <a:pt x="0" y="580136"/>
                  </a:lnTo>
                  <a:close/>
                </a:path>
              </a:pathLst>
            </a:custGeom>
            <a:solidFill>
              <a:srgbClr val="FFFFFF"/>
            </a:solidFill>
            <a:ln w="9532" cap="sq">
              <a:solidFill>
                <a:srgbClr val="E1EEF5"/>
              </a:solidFill>
              <a:prstDash val="solid"/>
              <a:miter/>
            </a:ln>
          </p:spPr>
          <p:txBody>
            <a:bodyPr/>
            <a:lstStyle/>
            <a:p>
              <a:endParaRPr lang="en-US"/>
            </a:p>
          </p:txBody>
        </p:sp>
      </p:grpSp>
      <p:grpSp>
        <p:nvGrpSpPr>
          <p:cNvPr id="91" name="Group 91"/>
          <p:cNvGrpSpPr/>
          <p:nvPr/>
        </p:nvGrpSpPr>
        <p:grpSpPr>
          <a:xfrm>
            <a:off x="1509941" y="7014353"/>
            <a:ext cx="3568951" cy="219627"/>
            <a:chOff x="0" y="0"/>
            <a:chExt cx="4758601" cy="292837"/>
          </a:xfrm>
        </p:grpSpPr>
        <p:sp>
          <p:nvSpPr>
            <p:cNvPr id="92" name="Freeform 92"/>
            <p:cNvSpPr/>
            <p:nvPr/>
          </p:nvSpPr>
          <p:spPr>
            <a:xfrm>
              <a:off x="0" y="0"/>
              <a:ext cx="4758598" cy="292837"/>
            </a:xfrm>
            <a:custGeom>
              <a:avLst/>
              <a:gdLst/>
              <a:ahLst/>
              <a:cxnLst/>
              <a:rect l="l" t="t" r="r" b="b"/>
              <a:pathLst>
                <a:path w="4758598" h="292837">
                  <a:moveTo>
                    <a:pt x="0" y="0"/>
                  </a:moveTo>
                  <a:lnTo>
                    <a:pt x="4758598" y="0"/>
                  </a:lnTo>
                  <a:lnTo>
                    <a:pt x="4758598" y="292837"/>
                  </a:lnTo>
                  <a:lnTo>
                    <a:pt x="0" y="292837"/>
                  </a:lnTo>
                  <a:close/>
                </a:path>
              </a:pathLst>
            </a:custGeom>
            <a:blipFill>
              <a:blip r:embed="rId3">
                <a:alphaModFix amt="0"/>
              </a:blip>
              <a:stretch>
                <a:fillRect t="-266632" b="-266632"/>
              </a:stretch>
            </a:blipFill>
          </p:spPr>
          <p:txBody>
            <a:bodyPr/>
            <a:lstStyle/>
            <a:p>
              <a:endParaRPr lang="en-US"/>
            </a:p>
          </p:txBody>
        </p:sp>
        <p:sp>
          <p:nvSpPr>
            <p:cNvPr id="93" name="TextBox 93"/>
            <p:cNvSpPr txBox="1"/>
            <p:nvPr/>
          </p:nvSpPr>
          <p:spPr>
            <a:xfrm>
              <a:off x="0" y="0"/>
              <a:ext cx="4758601" cy="292837"/>
            </a:xfrm>
            <a:prstGeom prst="rect">
              <a:avLst/>
            </a:prstGeom>
          </p:spPr>
          <p:txBody>
            <a:bodyPr lIns="0" tIns="0" rIns="0" bIns="0" rtlCol="0" anchor="ctr"/>
            <a:lstStyle/>
            <a:p>
              <a:pPr algn="l">
                <a:lnSpc>
                  <a:spcPts val="1567"/>
                </a:lnSpc>
              </a:pPr>
              <a:r>
                <a:rPr lang="en-US" sz="1306">
                  <a:solidFill>
                    <a:srgbClr val="0A66B7"/>
                  </a:solidFill>
                  <a:latin typeface="Aptos"/>
                  <a:ea typeface="Aptos"/>
                  <a:cs typeface="Aptos"/>
                  <a:sym typeface="Aptos"/>
                </a:rPr>
                <a:t>August 18, 2026 – 8:00 PM</a:t>
              </a:r>
            </a:p>
          </p:txBody>
        </p:sp>
      </p:grpSp>
      <p:grpSp>
        <p:nvGrpSpPr>
          <p:cNvPr id="94" name="Group 94"/>
          <p:cNvGrpSpPr/>
          <p:nvPr/>
        </p:nvGrpSpPr>
        <p:grpSpPr>
          <a:xfrm>
            <a:off x="5353421" y="7014353"/>
            <a:ext cx="11324549" cy="219627"/>
            <a:chOff x="0" y="0"/>
            <a:chExt cx="15099398" cy="292837"/>
          </a:xfrm>
        </p:grpSpPr>
        <p:sp>
          <p:nvSpPr>
            <p:cNvPr id="95" name="Freeform 95"/>
            <p:cNvSpPr/>
            <p:nvPr/>
          </p:nvSpPr>
          <p:spPr>
            <a:xfrm>
              <a:off x="0" y="0"/>
              <a:ext cx="15099396" cy="292837"/>
            </a:xfrm>
            <a:custGeom>
              <a:avLst/>
              <a:gdLst/>
              <a:ahLst/>
              <a:cxnLst/>
              <a:rect l="l" t="t" r="r" b="b"/>
              <a:pathLst>
                <a:path w="15099396" h="292837">
                  <a:moveTo>
                    <a:pt x="0" y="0"/>
                  </a:moveTo>
                  <a:lnTo>
                    <a:pt x="15099396" y="0"/>
                  </a:lnTo>
                  <a:lnTo>
                    <a:pt x="15099396" y="292837"/>
                  </a:lnTo>
                  <a:lnTo>
                    <a:pt x="0" y="292837"/>
                  </a:lnTo>
                  <a:close/>
                </a:path>
              </a:pathLst>
            </a:custGeom>
            <a:blipFill>
              <a:blip r:embed="rId3">
                <a:alphaModFix amt="0"/>
              </a:blip>
              <a:stretch>
                <a:fillRect t="-954697" b="-954697"/>
              </a:stretch>
            </a:blipFill>
          </p:spPr>
          <p:txBody>
            <a:bodyPr/>
            <a:lstStyle/>
            <a:p>
              <a:endParaRPr lang="en-US" dirty="0"/>
            </a:p>
          </p:txBody>
        </p:sp>
        <p:sp>
          <p:nvSpPr>
            <p:cNvPr id="96" name="TextBox 96"/>
            <p:cNvSpPr txBox="1"/>
            <p:nvPr/>
          </p:nvSpPr>
          <p:spPr>
            <a:xfrm>
              <a:off x="0" y="0"/>
              <a:ext cx="15099398" cy="292837"/>
            </a:xfrm>
            <a:prstGeom prst="rect">
              <a:avLst/>
            </a:prstGeom>
          </p:spPr>
          <p:txBody>
            <a:bodyPr lIns="0" tIns="0" rIns="0" bIns="0" rtlCol="0" anchor="ctr"/>
            <a:lstStyle/>
            <a:p>
              <a:pPr algn="l">
                <a:lnSpc>
                  <a:spcPts val="1567"/>
                </a:lnSpc>
              </a:pPr>
              <a:r>
                <a:rPr lang="en-US" sz="1306" dirty="0">
                  <a:solidFill>
                    <a:srgbClr val="31404A"/>
                  </a:solidFill>
                  <a:latin typeface="Aptos"/>
                  <a:ea typeface="Aptos"/>
                  <a:cs typeface="Aptos"/>
                  <a:sym typeface="Aptos"/>
                </a:rPr>
                <a:t>Priority Listing &amp; Application posted for public review (Public Comment Deadline: August 20, 2026)</a:t>
              </a:r>
            </a:p>
          </p:txBody>
        </p:sp>
      </p:grpSp>
      <p:grpSp>
        <p:nvGrpSpPr>
          <p:cNvPr id="97" name="Group 97"/>
          <p:cNvGrpSpPr/>
          <p:nvPr/>
        </p:nvGrpSpPr>
        <p:grpSpPr>
          <a:xfrm>
            <a:off x="1230640" y="7380208"/>
            <a:ext cx="15863897" cy="435064"/>
            <a:chOff x="0" y="0"/>
            <a:chExt cx="21151863" cy="580085"/>
          </a:xfrm>
        </p:grpSpPr>
        <p:sp>
          <p:nvSpPr>
            <p:cNvPr id="98" name="Freeform 98"/>
            <p:cNvSpPr/>
            <p:nvPr/>
          </p:nvSpPr>
          <p:spPr>
            <a:xfrm>
              <a:off x="0" y="0"/>
              <a:ext cx="21151850" cy="580136"/>
            </a:xfrm>
            <a:custGeom>
              <a:avLst/>
              <a:gdLst/>
              <a:ahLst/>
              <a:cxnLst/>
              <a:rect l="l" t="t" r="r" b="b"/>
              <a:pathLst>
                <a:path w="21151850" h="580136">
                  <a:moveTo>
                    <a:pt x="0" y="0"/>
                  </a:moveTo>
                  <a:lnTo>
                    <a:pt x="21151850" y="0"/>
                  </a:lnTo>
                  <a:lnTo>
                    <a:pt x="21151850" y="580136"/>
                  </a:lnTo>
                  <a:lnTo>
                    <a:pt x="0" y="580136"/>
                  </a:lnTo>
                  <a:close/>
                </a:path>
              </a:pathLst>
            </a:custGeom>
            <a:solidFill>
              <a:srgbClr val="F3FAFD"/>
            </a:solidFill>
            <a:ln w="9532" cap="sq">
              <a:solidFill>
                <a:srgbClr val="E1EEF5"/>
              </a:solidFill>
              <a:prstDash val="solid"/>
              <a:miter/>
            </a:ln>
          </p:spPr>
          <p:txBody>
            <a:bodyPr/>
            <a:lstStyle/>
            <a:p>
              <a:endParaRPr lang="en-US"/>
            </a:p>
          </p:txBody>
        </p:sp>
      </p:grpSp>
      <p:grpSp>
        <p:nvGrpSpPr>
          <p:cNvPr id="99" name="Group 99"/>
          <p:cNvGrpSpPr/>
          <p:nvPr/>
        </p:nvGrpSpPr>
        <p:grpSpPr>
          <a:xfrm>
            <a:off x="1509941" y="7494794"/>
            <a:ext cx="3568951" cy="219627"/>
            <a:chOff x="0" y="0"/>
            <a:chExt cx="4758601" cy="292837"/>
          </a:xfrm>
        </p:grpSpPr>
        <p:sp>
          <p:nvSpPr>
            <p:cNvPr id="100" name="Freeform 100"/>
            <p:cNvSpPr/>
            <p:nvPr/>
          </p:nvSpPr>
          <p:spPr>
            <a:xfrm>
              <a:off x="0" y="0"/>
              <a:ext cx="4758598" cy="292837"/>
            </a:xfrm>
            <a:custGeom>
              <a:avLst/>
              <a:gdLst/>
              <a:ahLst/>
              <a:cxnLst/>
              <a:rect l="l" t="t" r="r" b="b"/>
              <a:pathLst>
                <a:path w="4758598" h="292837">
                  <a:moveTo>
                    <a:pt x="0" y="0"/>
                  </a:moveTo>
                  <a:lnTo>
                    <a:pt x="4758598" y="0"/>
                  </a:lnTo>
                  <a:lnTo>
                    <a:pt x="4758598" y="292837"/>
                  </a:lnTo>
                  <a:lnTo>
                    <a:pt x="0" y="292837"/>
                  </a:lnTo>
                  <a:close/>
                </a:path>
              </a:pathLst>
            </a:custGeom>
            <a:blipFill>
              <a:blip r:embed="rId3">
                <a:alphaModFix amt="0"/>
              </a:blip>
              <a:stretch>
                <a:fillRect t="-266632" b="-266632"/>
              </a:stretch>
            </a:blipFill>
          </p:spPr>
          <p:txBody>
            <a:bodyPr/>
            <a:lstStyle/>
            <a:p>
              <a:endParaRPr lang="en-US"/>
            </a:p>
          </p:txBody>
        </p:sp>
        <p:sp>
          <p:nvSpPr>
            <p:cNvPr id="101" name="TextBox 101"/>
            <p:cNvSpPr txBox="1"/>
            <p:nvPr/>
          </p:nvSpPr>
          <p:spPr>
            <a:xfrm>
              <a:off x="0" y="0"/>
              <a:ext cx="4758601" cy="292837"/>
            </a:xfrm>
            <a:prstGeom prst="rect">
              <a:avLst/>
            </a:prstGeom>
          </p:spPr>
          <p:txBody>
            <a:bodyPr lIns="0" tIns="0" rIns="0" bIns="0" rtlCol="0" anchor="ctr"/>
            <a:lstStyle/>
            <a:p>
              <a:pPr algn="l">
                <a:lnSpc>
                  <a:spcPts val="1567"/>
                </a:lnSpc>
              </a:pPr>
              <a:r>
                <a:rPr lang="en-US" sz="1306">
                  <a:solidFill>
                    <a:srgbClr val="0A66B7"/>
                  </a:solidFill>
                  <a:latin typeface="Aptos"/>
                  <a:ea typeface="Aptos"/>
                  <a:cs typeface="Aptos"/>
                  <a:sym typeface="Aptos"/>
                </a:rPr>
                <a:t>August 21, 2026 – 8:00 PM</a:t>
              </a:r>
            </a:p>
          </p:txBody>
        </p:sp>
      </p:grpSp>
      <p:grpSp>
        <p:nvGrpSpPr>
          <p:cNvPr id="102" name="Group 102"/>
          <p:cNvGrpSpPr/>
          <p:nvPr/>
        </p:nvGrpSpPr>
        <p:grpSpPr>
          <a:xfrm>
            <a:off x="5353421" y="7494794"/>
            <a:ext cx="11324549" cy="219627"/>
            <a:chOff x="0" y="0"/>
            <a:chExt cx="15099398" cy="292837"/>
          </a:xfrm>
        </p:grpSpPr>
        <p:sp>
          <p:nvSpPr>
            <p:cNvPr id="103" name="Freeform 103"/>
            <p:cNvSpPr/>
            <p:nvPr/>
          </p:nvSpPr>
          <p:spPr>
            <a:xfrm>
              <a:off x="0" y="0"/>
              <a:ext cx="15099396" cy="292837"/>
            </a:xfrm>
            <a:custGeom>
              <a:avLst/>
              <a:gdLst/>
              <a:ahLst/>
              <a:cxnLst/>
              <a:rect l="l" t="t" r="r" b="b"/>
              <a:pathLst>
                <a:path w="15099396" h="292837">
                  <a:moveTo>
                    <a:pt x="0" y="0"/>
                  </a:moveTo>
                  <a:lnTo>
                    <a:pt x="15099396" y="0"/>
                  </a:lnTo>
                  <a:lnTo>
                    <a:pt x="15099396" y="292837"/>
                  </a:lnTo>
                  <a:lnTo>
                    <a:pt x="0" y="292837"/>
                  </a:lnTo>
                  <a:close/>
                </a:path>
              </a:pathLst>
            </a:custGeom>
            <a:blipFill>
              <a:blip r:embed="rId3">
                <a:alphaModFix amt="0"/>
              </a:blip>
              <a:stretch>
                <a:fillRect t="-954697" b="-954697"/>
              </a:stretch>
            </a:blipFill>
          </p:spPr>
          <p:txBody>
            <a:bodyPr/>
            <a:lstStyle/>
            <a:p>
              <a:endParaRPr lang="en-US"/>
            </a:p>
          </p:txBody>
        </p:sp>
        <p:sp>
          <p:nvSpPr>
            <p:cNvPr id="104" name="TextBox 104"/>
            <p:cNvSpPr txBox="1"/>
            <p:nvPr/>
          </p:nvSpPr>
          <p:spPr>
            <a:xfrm>
              <a:off x="0" y="0"/>
              <a:ext cx="15099398" cy="292837"/>
            </a:xfrm>
            <a:prstGeom prst="rect">
              <a:avLst/>
            </a:prstGeom>
          </p:spPr>
          <p:txBody>
            <a:bodyPr lIns="0" tIns="0" rIns="0" bIns="0" rtlCol="0" anchor="ctr"/>
            <a:lstStyle/>
            <a:p>
              <a:pPr algn="l">
                <a:lnSpc>
                  <a:spcPts val="1567"/>
                </a:lnSpc>
              </a:pPr>
              <a:r>
                <a:rPr lang="en-US" sz="1306">
                  <a:solidFill>
                    <a:srgbClr val="31404A"/>
                  </a:solidFill>
                  <a:latin typeface="Aptos"/>
                  <a:ea typeface="Aptos"/>
                  <a:cs typeface="Aptos"/>
                  <a:sym typeface="Aptos"/>
                </a:rPr>
                <a:t>Final Priority Listing posted</a:t>
              </a:r>
            </a:p>
          </p:txBody>
        </p:sp>
      </p:grpSp>
      <p:grpSp>
        <p:nvGrpSpPr>
          <p:cNvPr id="105" name="Group 105"/>
          <p:cNvGrpSpPr/>
          <p:nvPr/>
        </p:nvGrpSpPr>
        <p:grpSpPr>
          <a:xfrm>
            <a:off x="1230640" y="7860649"/>
            <a:ext cx="15863897" cy="435064"/>
            <a:chOff x="0" y="0"/>
            <a:chExt cx="21151863" cy="580085"/>
          </a:xfrm>
        </p:grpSpPr>
        <p:sp>
          <p:nvSpPr>
            <p:cNvPr id="106" name="Freeform 106"/>
            <p:cNvSpPr/>
            <p:nvPr/>
          </p:nvSpPr>
          <p:spPr>
            <a:xfrm>
              <a:off x="0" y="0"/>
              <a:ext cx="21151850" cy="580136"/>
            </a:xfrm>
            <a:custGeom>
              <a:avLst/>
              <a:gdLst/>
              <a:ahLst/>
              <a:cxnLst/>
              <a:rect l="l" t="t" r="r" b="b"/>
              <a:pathLst>
                <a:path w="21151850" h="580136">
                  <a:moveTo>
                    <a:pt x="0" y="0"/>
                  </a:moveTo>
                  <a:lnTo>
                    <a:pt x="21151850" y="0"/>
                  </a:lnTo>
                  <a:lnTo>
                    <a:pt x="21151850" y="580136"/>
                  </a:lnTo>
                  <a:lnTo>
                    <a:pt x="0" y="580136"/>
                  </a:lnTo>
                  <a:close/>
                </a:path>
              </a:pathLst>
            </a:custGeom>
            <a:solidFill>
              <a:srgbClr val="FFFFFF"/>
            </a:solidFill>
            <a:ln w="9532" cap="sq">
              <a:solidFill>
                <a:srgbClr val="E1EEF5"/>
              </a:solidFill>
              <a:prstDash val="solid"/>
              <a:miter/>
            </a:ln>
          </p:spPr>
          <p:txBody>
            <a:bodyPr/>
            <a:lstStyle/>
            <a:p>
              <a:endParaRPr lang="en-US"/>
            </a:p>
          </p:txBody>
        </p:sp>
      </p:grpSp>
      <p:grpSp>
        <p:nvGrpSpPr>
          <p:cNvPr id="107" name="Group 107"/>
          <p:cNvGrpSpPr/>
          <p:nvPr/>
        </p:nvGrpSpPr>
        <p:grpSpPr>
          <a:xfrm>
            <a:off x="1509941" y="7975225"/>
            <a:ext cx="3568951" cy="219627"/>
            <a:chOff x="0" y="0"/>
            <a:chExt cx="4758601" cy="292837"/>
          </a:xfrm>
        </p:grpSpPr>
        <p:sp>
          <p:nvSpPr>
            <p:cNvPr id="108" name="Freeform 108"/>
            <p:cNvSpPr/>
            <p:nvPr/>
          </p:nvSpPr>
          <p:spPr>
            <a:xfrm>
              <a:off x="0" y="0"/>
              <a:ext cx="4758598" cy="292837"/>
            </a:xfrm>
            <a:custGeom>
              <a:avLst/>
              <a:gdLst/>
              <a:ahLst/>
              <a:cxnLst/>
              <a:rect l="l" t="t" r="r" b="b"/>
              <a:pathLst>
                <a:path w="4758598" h="292837">
                  <a:moveTo>
                    <a:pt x="0" y="0"/>
                  </a:moveTo>
                  <a:lnTo>
                    <a:pt x="4758598" y="0"/>
                  </a:lnTo>
                  <a:lnTo>
                    <a:pt x="4758598" y="292837"/>
                  </a:lnTo>
                  <a:lnTo>
                    <a:pt x="0" y="292837"/>
                  </a:lnTo>
                  <a:close/>
                </a:path>
              </a:pathLst>
            </a:custGeom>
            <a:blipFill>
              <a:blip r:embed="rId3">
                <a:alphaModFix amt="0"/>
              </a:blip>
              <a:stretch>
                <a:fillRect t="-266632" b="-266632"/>
              </a:stretch>
            </a:blipFill>
          </p:spPr>
          <p:txBody>
            <a:bodyPr/>
            <a:lstStyle/>
            <a:p>
              <a:endParaRPr lang="en-US"/>
            </a:p>
          </p:txBody>
        </p:sp>
        <p:sp>
          <p:nvSpPr>
            <p:cNvPr id="109" name="TextBox 109"/>
            <p:cNvSpPr txBox="1"/>
            <p:nvPr/>
          </p:nvSpPr>
          <p:spPr>
            <a:xfrm>
              <a:off x="0" y="0"/>
              <a:ext cx="4758601" cy="292837"/>
            </a:xfrm>
            <a:prstGeom prst="rect">
              <a:avLst/>
            </a:prstGeom>
          </p:spPr>
          <p:txBody>
            <a:bodyPr lIns="0" tIns="0" rIns="0" bIns="0" rtlCol="0" anchor="ctr"/>
            <a:lstStyle/>
            <a:p>
              <a:pPr algn="l">
                <a:lnSpc>
                  <a:spcPts val="1567"/>
                </a:lnSpc>
              </a:pPr>
              <a:r>
                <a:rPr lang="en-US" sz="1306">
                  <a:solidFill>
                    <a:srgbClr val="0A66B7"/>
                  </a:solidFill>
                  <a:latin typeface="Aptos"/>
                  <a:ea typeface="Aptos"/>
                  <a:cs typeface="Aptos"/>
                  <a:sym typeface="Aptos"/>
                </a:rPr>
                <a:t>August 25, 2026 – 12:00 PM</a:t>
              </a:r>
            </a:p>
          </p:txBody>
        </p:sp>
      </p:grpSp>
      <p:grpSp>
        <p:nvGrpSpPr>
          <p:cNvPr id="110" name="Group 110"/>
          <p:cNvGrpSpPr/>
          <p:nvPr/>
        </p:nvGrpSpPr>
        <p:grpSpPr>
          <a:xfrm>
            <a:off x="5353421" y="7975225"/>
            <a:ext cx="11324549" cy="219627"/>
            <a:chOff x="0" y="0"/>
            <a:chExt cx="15099398" cy="292837"/>
          </a:xfrm>
        </p:grpSpPr>
        <p:sp>
          <p:nvSpPr>
            <p:cNvPr id="111" name="Freeform 111"/>
            <p:cNvSpPr/>
            <p:nvPr/>
          </p:nvSpPr>
          <p:spPr>
            <a:xfrm>
              <a:off x="0" y="0"/>
              <a:ext cx="15099396" cy="292837"/>
            </a:xfrm>
            <a:custGeom>
              <a:avLst/>
              <a:gdLst/>
              <a:ahLst/>
              <a:cxnLst/>
              <a:rect l="l" t="t" r="r" b="b"/>
              <a:pathLst>
                <a:path w="15099396" h="292837">
                  <a:moveTo>
                    <a:pt x="0" y="0"/>
                  </a:moveTo>
                  <a:lnTo>
                    <a:pt x="15099396" y="0"/>
                  </a:lnTo>
                  <a:lnTo>
                    <a:pt x="15099396" y="292837"/>
                  </a:lnTo>
                  <a:lnTo>
                    <a:pt x="0" y="292837"/>
                  </a:lnTo>
                  <a:close/>
                </a:path>
              </a:pathLst>
            </a:custGeom>
            <a:blipFill>
              <a:blip r:embed="rId3">
                <a:alphaModFix amt="0"/>
              </a:blip>
              <a:stretch>
                <a:fillRect t="-954697" b="-954697"/>
              </a:stretch>
            </a:blipFill>
          </p:spPr>
          <p:txBody>
            <a:bodyPr/>
            <a:lstStyle/>
            <a:p>
              <a:endParaRPr lang="en-US"/>
            </a:p>
          </p:txBody>
        </p:sp>
        <p:sp>
          <p:nvSpPr>
            <p:cNvPr id="112" name="TextBox 112"/>
            <p:cNvSpPr txBox="1"/>
            <p:nvPr/>
          </p:nvSpPr>
          <p:spPr>
            <a:xfrm>
              <a:off x="0" y="0"/>
              <a:ext cx="15099398" cy="292837"/>
            </a:xfrm>
            <a:prstGeom prst="rect">
              <a:avLst/>
            </a:prstGeom>
          </p:spPr>
          <p:txBody>
            <a:bodyPr lIns="0" tIns="0" rIns="0" bIns="0" rtlCol="0" anchor="ctr"/>
            <a:lstStyle/>
            <a:p>
              <a:pPr algn="l">
                <a:lnSpc>
                  <a:spcPts val="1567"/>
                </a:lnSpc>
              </a:pPr>
              <a:r>
                <a:rPr lang="en-US" sz="1306">
                  <a:solidFill>
                    <a:srgbClr val="31404A"/>
                  </a:solidFill>
                  <a:latin typeface="Aptos"/>
                  <a:ea typeface="Aptos"/>
                  <a:cs typeface="Aptos"/>
                  <a:sym typeface="Aptos"/>
                </a:rPr>
                <a:t>NY-513 submission target</a:t>
              </a:r>
            </a:p>
          </p:txBody>
        </p:sp>
      </p:grpSp>
      <p:grpSp>
        <p:nvGrpSpPr>
          <p:cNvPr id="113" name="Group 113"/>
          <p:cNvGrpSpPr/>
          <p:nvPr/>
        </p:nvGrpSpPr>
        <p:grpSpPr>
          <a:xfrm>
            <a:off x="1230640" y="8341081"/>
            <a:ext cx="15863897" cy="435064"/>
            <a:chOff x="0" y="0"/>
            <a:chExt cx="21151863" cy="580085"/>
          </a:xfrm>
        </p:grpSpPr>
        <p:sp>
          <p:nvSpPr>
            <p:cNvPr id="114" name="Freeform 114"/>
            <p:cNvSpPr/>
            <p:nvPr/>
          </p:nvSpPr>
          <p:spPr>
            <a:xfrm>
              <a:off x="0" y="0"/>
              <a:ext cx="21151850" cy="580136"/>
            </a:xfrm>
            <a:custGeom>
              <a:avLst/>
              <a:gdLst/>
              <a:ahLst/>
              <a:cxnLst/>
              <a:rect l="l" t="t" r="r" b="b"/>
              <a:pathLst>
                <a:path w="21151850" h="580136">
                  <a:moveTo>
                    <a:pt x="0" y="0"/>
                  </a:moveTo>
                  <a:lnTo>
                    <a:pt x="21151850" y="0"/>
                  </a:lnTo>
                  <a:lnTo>
                    <a:pt x="21151850" y="580136"/>
                  </a:lnTo>
                  <a:lnTo>
                    <a:pt x="0" y="580136"/>
                  </a:lnTo>
                  <a:close/>
                </a:path>
              </a:pathLst>
            </a:custGeom>
            <a:solidFill>
              <a:srgbClr val="F3FAFD"/>
            </a:solidFill>
            <a:ln w="9532" cap="sq">
              <a:solidFill>
                <a:srgbClr val="E1EEF5"/>
              </a:solidFill>
              <a:prstDash val="solid"/>
              <a:miter/>
            </a:ln>
          </p:spPr>
          <p:txBody>
            <a:bodyPr/>
            <a:lstStyle/>
            <a:p>
              <a:endParaRPr lang="en-US"/>
            </a:p>
          </p:txBody>
        </p:sp>
      </p:grpSp>
      <p:grpSp>
        <p:nvGrpSpPr>
          <p:cNvPr id="115" name="Group 115"/>
          <p:cNvGrpSpPr/>
          <p:nvPr/>
        </p:nvGrpSpPr>
        <p:grpSpPr>
          <a:xfrm>
            <a:off x="1509941" y="8455666"/>
            <a:ext cx="3568951" cy="238850"/>
            <a:chOff x="0" y="0"/>
            <a:chExt cx="4758601" cy="318467"/>
          </a:xfrm>
        </p:grpSpPr>
        <p:sp>
          <p:nvSpPr>
            <p:cNvPr id="116" name="Freeform 116"/>
            <p:cNvSpPr/>
            <p:nvPr/>
          </p:nvSpPr>
          <p:spPr>
            <a:xfrm>
              <a:off x="0" y="0"/>
              <a:ext cx="4758598" cy="318467"/>
            </a:xfrm>
            <a:custGeom>
              <a:avLst/>
              <a:gdLst/>
              <a:ahLst/>
              <a:cxnLst/>
              <a:rect l="l" t="t" r="r" b="b"/>
              <a:pathLst>
                <a:path w="4758598" h="318467">
                  <a:moveTo>
                    <a:pt x="0" y="0"/>
                  </a:moveTo>
                  <a:lnTo>
                    <a:pt x="4758598" y="0"/>
                  </a:lnTo>
                  <a:lnTo>
                    <a:pt x="4758598" y="318467"/>
                  </a:lnTo>
                  <a:lnTo>
                    <a:pt x="0" y="318467"/>
                  </a:lnTo>
                  <a:close/>
                </a:path>
              </a:pathLst>
            </a:custGeom>
            <a:blipFill>
              <a:blip r:embed="rId3">
                <a:alphaModFix amt="0"/>
              </a:blip>
              <a:stretch>
                <a:fillRect t="-245173" b="-237125"/>
              </a:stretch>
            </a:blipFill>
          </p:spPr>
          <p:txBody>
            <a:bodyPr/>
            <a:lstStyle/>
            <a:p>
              <a:endParaRPr lang="en-US"/>
            </a:p>
          </p:txBody>
        </p:sp>
        <p:sp>
          <p:nvSpPr>
            <p:cNvPr id="117" name="TextBox 117"/>
            <p:cNvSpPr txBox="1"/>
            <p:nvPr/>
          </p:nvSpPr>
          <p:spPr>
            <a:xfrm>
              <a:off x="0" y="0"/>
              <a:ext cx="4758601" cy="318467"/>
            </a:xfrm>
            <a:prstGeom prst="rect">
              <a:avLst/>
            </a:prstGeom>
          </p:spPr>
          <p:txBody>
            <a:bodyPr lIns="0" tIns="0" rIns="0" bIns="0" rtlCol="0" anchor="ctr"/>
            <a:lstStyle/>
            <a:p>
              <a:pPr algn="l">
                <a:lnSpc>
                  <a:spcPts val="1567"/>
                </a:lnSpc>
              </a:pPr>
              <a:r>
                <a:rPr lang="en-US" sz="1306">
                  <a:solidFill>
                    <a:srgbClr val="0A66B7"/>
                  </a:solidFill>
                  <a:latin typeface="Aptos"/>
                  <a:ea typeface="Aptos"/>
                  <a:cs typeface="Aptos"/>
                  <a:sym typeface="Aptos"/>
                </a:rPr>
                <a:t>August 26, 2026 – 8:00 PM ET</a:t>
              </a:r>
            </a:p>
          </p:txBody>
        </p:sp>
      </p:grpSp>
      <p:grpSp>
        <p:nvGrpSpPr>
          <p:cNvPr id="118" name="Group 118"/>
          <p:cNvGrpSpPr/>
          <p:nvPr/>
        </p:nvGrpSpPr>
        <p:grpSpPr>
          <a:xfrm>
            <a:off x="5353421" y="8455666"/>
            <a:ext cx="11324549" cy="219627"/>
            <a:chOff x="0" y="0"/>
            <a:chExt cx="15099398" cy="292837"/>
          </a:xfrm>
        </p:grpSpPr>
        <p:sp>
          <p:nvSpPr>
            <p:cNvPr id="119" name="Freeform 119"/>
            <p:cNvSpPr/>
            <p:nvPr/>
          </p:nvSpPr>
          <p:spPr>
            <a:xfrm>
              <a:off x="0" y="0"/>
              <a:ext cx="15099396" cy="292837"/>
            </a:xfrm>
            <a:custGeom>
              <a:avLst/>
              <a:gdLst/>
              <a:ahLst/>
              <a:cxnLst/>
              <a:rect l="l" t="t" r="r" b="b"/>
              <a:pathLst>
                <a:path w="15099396" h="292837">
                  <a:moveTo>
                    <a:pt x="0" y="0"/>
                  </a:moveTo>
                  <a:lnTo>
                    <a:pt x="15099396" y="0"/>
                  </a:lnTo>
                  <a:lnTo>
                    <a:pt x="15099396" y="292837"/>
                  </a:lnTo>
                  <a:lnTo>
                    <a:pt x="0" y="292837"/>
                  </a:lnTo>
                  <a:close/>
                </a:path>
              </a:pathLst>
            </a:custGeom>
            <a:blipFill>
              <a:blip r:embed="rId3">
                <a:alphaModFix amt="0"/>
              </a:blip>
              <a:stretch>
                <a:fillRect t="-954697" b="-954697"/>
              </a:stretch>
            </a:blipFill>
          </p:spPr>
          <p:txBody>
            <a:bodyPr/>
            <a:lstStyle/>
            <a:p>
              <a:endParaRPr lang="en-US"/>
            </a:p>
          </p:txBody>
        </p:sp>
        <p:sp>
          <p:nvSpPr>
            <p:cNvPr id="120" name="TextBox 120"/>
            <p:cNvSpPr txBox="1"/>
            <p:nvPr/>
          </p:nvSpPr>
          <p:spPr>
            <a:xfrm>
              <a:off x="0" y="0"/>
              <a:ext cx="15099398" cy="292837"/>
            </a:xfrm>
            <a:prstGeom prst="rect">
              <a:avLst/>
            </a:prstGeom>
          </p:spPr>
          <p:txBody>
            <a:bodyPr lIns="0" tIns="0" rIns="0" bIns="0" rtlCol="0" anchor="ctr"/>
            <a:lstStyle/>
            <a:p>
              <a:pPr algn="l">
                <a:lnSpc>
                  <a:spcPts val="1567"/>
                </a:lnSpc>
              </a:pPr>
              <a:r>
                <a:rPr lang="en-US" sz="1306">
                  <a:solidFill>
                    <a:srgbClr val="31404A"/>
                  </a:solidFill>
                  <a:latin typeface="Aptos"/>
                  <a:ea typeface="Aptos"/>
                  <a:cs typeface="Aptos"/>
                  <a:sym typeface="Aptos"/>
                </a:rPr>
                <a:t>HUD CoC Consolidated Application due</a:t>
              </a:r>
            </a:p>
          </p:txBody>
        </p:sp>
      </p:grpSp>
      <p:grpSp>
        <p:nvGrpSpPr>
          <p:cNvPr id="121" name="Group 121"/>
          <p:cNvGrpSpPr/>
          <p:nvPr/>
        </p:nvGrpSpPr>
        <p:grpSpPr>
          <a:xfrm>
            <a:off x="1230640" y="8821522"/>
            <a:ext cx="15863897" cy="435064"/>
            <a:chOff x="0" y="0"/>
            <a:chExt cx="21151863" cy="580085"/>
          </a:xfrm>
        </p:grpSpPr>
        <p:sp>
          <p:nvSpPr>
            <p:cNvPr id="122" name="Freeform 122"/>
            <p:cNvSpPr/>
            <p:nvPr/>
          </p:nvSpPr>
          <p:spPr>
            <a:xfrm>
              <a:off x="0" y="0"/>
              <a:ext cx="21151850" cy="580136"/>
            </a:xfrm>
            <a:custGeom>
              <a:avLst/>
              <a:gdLst/>
              <a:ahLst/>
              <a:cxnLst/>
              <a:rect l="l" t="t" r="r" b="b"/>
              <a:pathLst>
                <a:path w="21151850" h="580136">
                  <a:moveTo>
                    <a:pt x="0" y="0"/>
                  </a:moveTo>
                  <a:lnTo>
                    <a:pt x="21151850" y="0"/>
                  </a:lnTo>
                  <a:lnTo>
                    <a:pt x="21151850" y="580136"/>
                  </a:lnTo>
                  <a:lnTo>
                    <a:pt x="0" y="580136"/>
                  </a:lnTo>
                  <a:close/>
                </a:path>
              </a:pathLst>
            </a:custGeom>
            <a:solidFill>
              <a:srgbClr val="FFFFFF"/>
            </a:solidFill>
            <a:ln w="9532" cap="sq">
              <a:solidFill>
                <a:srgbClr val="E1EEF5"/>
              </a:solidFill>
              <a:prstDash val="solid"/>
              <a:miter/>
            </a:ln>
          </p:spPr>
          <p:txBody>
            <a:bodyPr/>
            <a:lstStyle/>
            <a:p>
              <a:endParaRPr lang="en-US"/>
            </a:p>
          </p:txBody>
        </p:sp>
      </p:grpSp>
      <p:grpSp>
        <p:nvGrpSpPr>
          <p:cNvPr id="123" name="Group 123"/>
          <p:cNvGrpSpPr/>
          <p:nvPr/>
        </p:nvGrpSpPr>
        <p:grpSpPr>
          <a:xfrm>
            <a:off x="1509941" y="8936098"/>
            <a:ext cx="3568951" cy="219627"/>
            <a:chOff x="0" y="0"/>
            <a:chExt cx="4758601" cy="292837"/>
          </a:xfrm>
        </p:grpSpPr>
        <p:sp>
          <p:nvSpPr>
            <p:cNvPr id="124" name="Freeform 124"/>
            <p:cNvSpPr/>
            <p:nvPr/>
          </p:nvSpPr>
          <p:spPr>
            <a:xfrm>
              <a:off x="0" y="0"/>
              <a:ext cx="4758598" cy="292837"/>
            </a:xfrm>
            <a:custGeom>
              <a:avLst/>
              <a:gdLst/>
              <a:ahLst/>
              <a:cxnLst/>
              <a:rect l="l" t="t" r="r" b="b"/>
              <a:pathLst>
                <a:path w="4758598" h="292837">
                  <a:moveTo>
                    <a:pt x="0" y="0"/>
                  </a:moveTo>
                  <a:lnTo>
                    <a:pt x="4758598" y="0"/>
                  </a:lnTo>
                  <a:lnTo>
                    <a:pt x="4758598" y="292837"/>
                  </a:lnTo>
                  <a:lnTo>
                    <a:pt x="0" y="292837"/>
                  </a:lnTo>
                  <a:close/>
                </a:path>
              </a:pathLst>
            </a:custGeom>
            <a:blipFill>
              <a:blip r:embed="rId3">
                <a:alphaModFix amt="0"/>
              </a:blip>
              <a:stretch>
                <a:fillRect t="-266632" b="-266632"/>
              </a:stretch>
            </a:blipFill>
          </p:spPr>
          <p:txBody>
            <a:bodyPr/>
            <a:lstStyle/>
            <a:p>
              <a:endParaRPr lang="en-US"/>
            </a:p>
          </p:txBody>
        </p:sp>
        <p:sp>
          <p:nvSpPr>
            <p:cNvPr id="125" name="TextBox 125"/>
            <p:cNvSpPr txBox="1"/>
            <p:nvPr/>
          </p:nvSpPr>
          <p:spPr>
            <a:xfrm>
              <a:off x="0" y="0"/>
              <a:ext cx="4758601" cy="292837"/>
            </a:xfrm>
            <a:prstGeom prst="rect">
              <a:avLst/>
            </a:prstGeom>
          </p:spPr>
          <p:txBody>
            <a:bodyPr lIns="0" tIns="0" rIns="0" bIns="0" rtlCol="0" anchor="ctr"/>
            <a:lstStyle/>
            <a:p>
              <a:pPr algn="l">
                <a:lnSpc>
                  <a:spcPts val="1567"/>
                </a:lnSpc>
              </a:pPr>
              <a:r>
                <a:rPr lang="en-US" sz="1306">
                  <a:solidFill>
                    <a:srgbClr val="0A66B7"/>
                  </a:solidFill>
                  <a:latin typeface="Aptos"/>
                  <a:ea typeface="Aptos"/>
                  <a:cs typeface="Aptos"/>
                  <a:sym typeface="Aptos"/>
                </a:rPr>
                <a:t>December 1, 2026</a:t>
              </a:r>
            </a:p>
          </p:txBody>
        </p:sp>
      </p:grpSp>
      <p:grpSp>
        <p:nvGrpSpPr>
          <p:cNvPr id="126" name="Group 126"/>
          <p:cNvGrpSpPr/>
          <p:nvPr/>
        </p:nvGrpSpPr>
        <p:grpSpPr>
          <a:xfrm>
            <a:off x="5353421" y="8936098"/>
            <a:ext cx="11324549" cy="219627"/>
            <a:chOff x="0" y="0"/>
            <a:chExt cx="15099398" cy="292837"/>
          </a:xfrm>
        </p:grpSpPr>
        <p:sp>
          <p:nvSpPr>
            <p:cNvPr id="127" name="Freeform 127"/>
            <p:cNvSpPr/>
            <p:nvPr/>
          </p:nvSpPr>
          <p:spPr>
            <a:xfrm>
              <a:off x="0" y="0"/>
              <a:ext cx="15099396" cy="292837"/>
            </a:xfrm>
            <a:custGeom>
              <a:avLst/>
              <a:gdLst/>
              <a:ahLst/>
              <a:cxnLst/>
              <a:rect l="l" t="t" r="r" b="b"/>
              <a:pathLst>
                <a:path w="15099396" h="292837">
                  <a:moveTo>
                    <a:pt x="0" y="0"/>
                  </a:moveTo>
                  <a:lnTo>
                    <a:pt x="15099396" y="0"/>
                  </a:lnTo>
                  <a:lnTo>
                    <a:pt x="15099396" y="292837"/>
                  </a:lnTo>
                  <a:lnTo>
                    <a:pt x="0" y="292837"/>
                  </a:lnTo>
                  <a:close/>
                </a:path>
              </a:pathLst>
            </a:custGeom>
            <a:blipFill>
              <a:blip r:embed="rId3">
                <a:alphaModFix amt="0"/>
              </a:blip>
              <a:stretch>
                <a:fillRect t="-954697" b="-954697"/>
              </a:stretch>
            </a:blipFill>
          </p:spPr>
          <p:txBody>
            <a:bodyPr/>
            <a:lstStyle/>
            <a:p>
              <a:endParaRPr lang="en-US"/>
            </a:p>
          </p:txBody>
        </p:sp>
        <p:sp>
          <p:nvSpPr>
            <p:cNvPr id="128" name="TextBox 128"/>
            <p:cNvSpPr txBox="1"/>
            <p:nvPr/>
          </p:nvSpPr>
          <p:spPr>
            <a:xfrm>
              <a:off x="0" y="0"/>
              <a:ext cx="15099398" cy="292837"/>
            </a:xfrm>
            <a:prstGeom prst="rect">
              <a:avLst/>
            </a:prstGeom>
          </p:spPr>
          <p:txBody>
            <a:bodyPr lIns="0" tIns="0" rIns="0" bIns="0" rtlCol="0" anchor="ctr"/>
            <a:lstStyle/>
            <a:p>
              <a:pPr algn="l">
                <a:lnSpc>
                  <a:spcPts val="1567"/>
                </a:lnSpc>
              </a:pPr>
              <a:r>
                <a:rPr lang="en-US" sz="1306">
                  <a:solidFill>
                    <a:srgbClr val="31404A"/>
                  </a:solidFill>
                  <a:latin typeface="Aptos"/>
                  <a:ea typeface="Aptos"/>
                  <a:cs typeface="Aptos"/>
                  <a:sym typeface="Aptos"/>
                </a:rPr>
                <a:t>Anticipated HUD award announcement</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POLICY CHANGES</a:t>
              </a:r>
            </a:p>
          </p:txBody>
        </p:sp>
      </p:grpSp>
      <p:grpSp>
        <p:nvGrpSpPr>
          <p:cNvPr id="12" name="Group 12"/>
          <p:cNvGrpSpPr/>
          <p:nvPr/>
        </p:nvGrpSpPr>
        <p:grpSpPr>
          <a:xfrm>
            <a:off x="892235" y="1043235"/>
            <a:ext cx="16334804" cy="851059"/>
            <a:chOff x="0" y="0"/>
            <a:chExt cx="21779738" cy="1134745"/>
          </a:xfrm>
        </p:grpSpPr>
        <p:sp>
          <p:nvSpPr>
            <p:cNvPr id="13" name="Freeform 13"/>
            <p:cNvSpPr/>
            <p:nvPr/>
          </p:nvSpPr>
          <p:spPr>
            <a:xfrm>
              <a:off x="0" y="0"/>
              <a:ext cx="21779736" cy="1134743"/>
            </a:xfrm>
            <a:custGeom>
              <a:avLst/>
              <a:gdLst/>
              <a:ahLst/>
              <a:cxnLst/>
              <a:rect l="l" t="t" r="r" b="b"/>
              <a:pathLst>
                <a:path w="21779736" h="1134743">
                  <a:moveTo>
                    <a:pt x="0" y="0"/>
                  </a:moveTo>
                  <a:lnTo>
                    <a:pt x="21779736" y="0"/>
                  </a:lnTo>
                  <a:lnTo>
                    <a:pt x="21779736" y="1134743"/>
                  </a:lnTo>
                  <a:lnTo>
                    <a:pt x="0" y="1134743"/>
                  </a:lnTo>
                  <a:close/>
                </a:path>
              </a:pathLst>
            </a:custGeom>
            <a:blipFill>
              <a:blip r:embed="rId3">
                <a:alphaModFix amt="0"/>
              </a:blip>
              <a:stretch>
                <a:fillRect t="-323986" b="-323987"/>
              </a:stretch>
            </a:blipFill>
          </p:spPr>
          <p:txBody>
            <a:bodyPr/>
            <a:lstStyle/>
            <a:p>
              <a:endParaRPr lang="en-US"/>
            </a:p>
          </p:txBody>
        </p:sp>
        <p:sp>
          <p:nvSpPr>
            <p:cNvPr id="14" name="TextBox 14"/>
            <p:cNvSpPr txBox="1"/>
            <p:nvPr/>
          </p:nvSpPr>
          <p:spPr>
            <a:xfrm>
              <a:off x="0" y="0"/>
              <a:ext cx="21779738" cy="1134745"/>
            </a:xfrm>
            <a:prstGeom prst="rect">
              <a:avLst/>
            </a:prstGeom>
          </p:spPr>
          <p:txBody>
            <a:bodyPr lIns="0" tIns="0" rIns="0" bIns="0" rtlCol="0" anchor="ctr"/>
            <a:lstStyle/>
            <a:p>
              <a:pPr algn="l">
                <a:lnSpc>
                  <a:spcPts val="4143"/>
                </a:lnSpc>
              </a:pPr>
              <a:r>
                <a:rPr lang="en-US" sz="3452" b="1">
                  <a:solidFill>
                    <a:srgbClr val="0B2E4A"/>
                  </a:solidFill>
                  <a:latin typeface="Aptos Bold"/>
                  <a:ea typeface="Aptos Bold"/>
                  <a:cs typeface="Aptos Bold"/>
                  <a:sym typeface="Aptos Bold"/>
                </a:rPr>
                <a:t>What’s New in FY2026</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93375" y="2466042"/>
            <a:ext cx="16207064" cy="942946"/>
            <a:chOff x="0" y="0"/>
            <a:chExt cx="21609418" cy="1257262"/>
          </a:xfrm>
        </p:grpSpPr>
        <p:sp>
          <p:nvSpPr>
            <p:cNvPr id="18" name="Freeform 18"/>
            <p:cNvSpPr/>
            <p:nvPr/>
          </p:nvSpPr>
          <p:spPr>
            <a:xfrm>
              <a:off x="0" y="0"/>
              <a:ext cx="21609431" cy="1257300"/>
            </a:xfrm>
            <a:custGeom>
              <a:avLst/>
              <a:gdLst/>
              <a:ahLst/>
              <a:cxnLst/>
              <a:rect l="l" t="t" r="r" b="b"/>
              <a:pathLst>
                <a:path w="21609431" h="1257300">
                  <a:moveTo>
                    <a:pt x="0" y="0"/>
                  </a:moveTo>
                  <a:lnTo>
                    <a:pt x="21609431" y="0"/>
                  </a:lnTo>
                  <a:lnTo>
                    <a:pt x="21609431" y="1257300"/>
                  </a:lnTo>
                  <a:lnTo>
                    <a:pt x="0" y="1257300"/>
                  </a:lnTo>
                  <a:close/>
                </a:path>
              </a:pathLst>
            </a:custGeom>
            <a:solidFill>
              <a:srgbClr val="0B2E4A"/>
            </a:solidFill>
            <a:ln w="9532" cap="sq">
              <a:solidFill>
                <a:srgbClr val="DDEBF2"/>
              </a:solidFill>
              <a:prstDash val="solid"/>
              <a:miter/>
            </a:ln>
          </p:spPr>
          <p:txBody>
            <a:bodyPr/>
            <a:lstStyle/>
            <a:p>
              <a:endParaRPr lang="en-US"/>
            </a:p>
          </p:txBody>
        </p:sp>
      </p:grpSp>
      <p:grpSp>
        <p:nvGrpSpPr>
          <p:cNvPr id="19" name="Group 19"/>
          <p:cNvGrpSpPr/>
          <p:nvPr/>
        </p:nvGrpSpPr>
        <p:grpSpPr>
          <a:xfrm>
            <a:off x="1304039" y="2566902"/>
            <a:ext cx="5325970" cy="796150"/>
            <a:chOff x="0" y="0"/>
            <a:chExt cx="7101294" cy="1061533"/>
          </a:xfrm>
        </p:grpSpPr>
        <p:sp>
          <p:nvSpPr>
            <p:cNvPr id="20" name="Freeform 20"/>
            <p:cNvSpPr/>
            <p:nvPr/>
          </p:nvSpPr>
          <p:spPr>
            <a:xfrm>
              <a:off x="0" y="0"/>
              <a:ext cx="7101292" cy="1061537"/>
            </a:xfrm>
            <a:custGeom>
              <a:avLst/>
              <a:gdLst/>
              <a:ahLst/>
              <a:cxnLst/>
              <a:rect l="l" t="t" r="r" b="b"/>
              <a:pathLst>
                <a:path w="7101292" h="1061537">
                  <a:moveTo>
                    <a:pt x="0" y="0"/>
                  </a:moveTo>
                  <a:lnTo>
                    <a:pt x="7101292" y="0"/>
                  </a:lnTo>
                  <a:lnTo>
                    <a:pt x="7101292" y="1061537"/>
                  </a:lnTo>
                  <a:lnTo>
                    <a:pt x="0" y="1061537"/>
                  </a:lnTo>
                  <a:close/>
                </a:path>
              </a:pathLst>
            </a:custGeom>
            <a:blipFill>
              <a:blip r:embed="rId3">
                <a:alphaModFix amt="0"/>
              </a:blip>
              <a:stretch>
                <a:fillRect t="-80348" b="-80347"/>
              </a:stretch>
            </a:blipFill>
          </p:spPr>
          <p:txBody>
            <a:bodyPr/>
            <a:lstStyle/>
            <a:p>
              <a:endParaRPr lang="en-US"/>
            </a:p>
          </p:txBody>
        </p:sp>
        <p:sp>
          <p:nvSpPr>
            <p:cNvPr id="21" name="TextBox 21"/>
            <p:cNvSpPr txBox="1"/>
            <p:nvPr/>
          </p:nvSpPr>
          <p:spPr>
            <a:xfrm>
              <a:off x="0" y="0"/>
              <a:ext cx="7101294" cy="1061533"/>
            </a:xfrm>
            <a:prstGeom prst="rect">
              <a:avLst/>
            </a:prstGeom>
          </p:spPr>
          <p:txBody>
            <a:bodyPr lIns="0" tIns="0" rIns="0" bIns="0" rtlCol="0" anchor="ctr"/>
            <a:lstStyle/>
            <a:p>
              <a:pPr algn="l">
                <a:lnSpc>
                  <a:spcPts val="3240"/>
                </a:lnSpc>
              </a:pPr>
              <a:r>
                <a:rPr lang="en-US" sz="2700" b="1">
                  <a:solidFill>
                    <a:srgbClr val="FFFFFF"/>
                  </a:solidFill>
                  <a:latin typeface="Aptos Bold"/>
                  <a:ea typeface="Aptos Bold"/>
                  <a:cs typeface="Aptos Bold"/>
                  <a:sym typeface="Aptos Bold"/>
                </a:rPr>
                <a:t>What’s New</a:t>
              </a:r>
            </a:p>
          </p:txBody>
        </p:sp>
      </p:grpSp>
      <p:grpSp>
        <p:nvGrpSpPr>
          <p:cNvPr id="22" name="Group 22"/>
          <p:cNvGrpSpPr/>
          <p:nvPr/>
        </p:nvGrpSpPr>
        <p:grpSpPr>
          <a:xfrm>
            <a:off x="6904539" y="2566902"/>
            <a:ext cx="10185225" cy="796150"/>
            <a:chOff x="0" y="0"/>
            <a:chExt cx="13580300" cy="1061533"/>
          </a:xfrm>
        </p:grpSpPr>
        <p:sp>
          <p:nvSpPr>
            <p:cNvPr id="23" name="Freeform 23"/>
            <p:cNvSpPr/>
            <p:nvPr/>
          </p:nvSpPr>
          <p:spPr>
            <a:xfrm>
              <a:off x="0" y="0"/>
              <a:ext cx="13580306" cy="1061537"/>
            </a:xfrm>
            <a:custGeom>
              <a:avLst/>
              <a:gdLst/>
              <a:ahLst/>
              <a:cxnLst/>
              <a:rect l="l" t="t" r="r" b="b"/>
              <a:pathLst>
                <a:path w="13580306" h="1061537">
                  <a:moveTo>
                    <a:pt x="0" y="0"/>
                  </a:moveTo>
                  <a:lnTo>
                    <a:pt x="13580306" y="0"/>
                  </a:lnTo>
                  <a:lnTo>
                    <a:pt x="13580306" y="1061537"/>
                  </a:lnTo>
                  <a:lnTo>
                    <a:pt x="0" y="1061537"/>
                  </a:lnTo>
                  <a:close/>
                </a:path>
              </a:pathLst>
            </a:custGeom>
            <a:blipFill>
              <a:blip r:embed="rId3">
                <a:alphaModFix amt="0"/>
              </a:blip>
              <a:stretch>
                <a:fillRect t="-199273" b="-199272"/>
              </a:stretch>
            </a:blipFill>
          </p:spPr>
          <p:txBody>
            <a:bodyPr/>
            <a:lstStyle/>
            <a:p>
              <a:endParaRPr lang="en-US"/>
            </a:p>
          </p:txBody>
        </p:sp>
        <p:sp>
          <p:nvSpPr>
            <p:cNvPr id="24" name="TextBox 24"/>
            <p:cNvSpPr txBox="1"/>
            <p:nvPr/>
          </p:nvSpPr>
          <p:spPr>
            <a:xfrm>
              <a:off x="0" y="0"/>
              <a:ext cx="13580300" cy="1061533"/>
            </a:xfrm>
            <a:prstGeom prst="rect">
              <a:avLst/>
            </a:prstGeom>
          </p:spPr>
          <p:txBody>
            <a:bodyPr lIns="0" tIns="0" rIns="0" bIns="0" rtlCol="0" anchor="ctr"/>
            <a:lstStyle/>
            <a:p>
              <a:pPr algn="l">
                <a:lnSpc>
                  <a:spcPts val="3240"/>
                </a:lnSpc>
              </a:pPr>
              <a:r>
                <a:rPr lang="en-US" sz="2700" b="1">
                  <a:solidFill>
                    <a:srgbClr val="FFFFFF"/>
                  </a:solidFill>
                  <a:latin typeface="Aptos Bold"/>
                  <a:ea typeface="Aptos Bold"/>
                  <a:cs typeface="Aptos Bold"/>
                  <a:sym typeface="Aptos Bold"/>
                </a:rPr>
                <a:t>Why It Matters</a:t>
              </a:r>
            </a:p>
          </p:txBody>
        </p:sp>
      </p:grpSp>
      <p:grpSp>
        <p:nvGrpSpPr>
          <p:cNvPr id="25" name="Group 25"/>
          <p:cNvGrpSpPr/>
          <p:nvPr/>
        </p:nvGrpSpPr>
        <p:grpSpPr>
          <a:xfrm>
            <a:off x="1093375" y="3426914"/>
            <a:ext cx="16207064" cy="942946"/>
            <a:chOff x="0" y="0"/>
            <a:chExt cx="21609418" cy="1257262"/>
          </a:xfrm>
        </p:grpSpPr>
        <p:sp>
          <p:nvSpPr>
            <p:cNvPr id="26" name="Freeform 26"/>
            <p:cNvSpPr/>
            <p:nvPr/>
          </p:nvSpPr>
          <p:spPr>
            <a:xfrm>
              <a:off x="0" y="0"/>
              <a:ext cx="21609431" cy="1257300"/>
            </a:xfrm>
            <a:custGeom>
              <a:avLst/>
              <a:gdLst/>
              <a:ahLst/>
              <a:cxnLst/>
              <a:rect l="l" t="t" r="r" b="b"/>
              <a:pathLst>
                <a:path w="21609431" h="1257300">
                  <a:moveTo>
                    <a:pt x="0" y="0"/>
                  </a:moveTo>
                  <a:lnTo>
                    <a:pt x="21609431" y="0"/>
                  </a:lnTo>
                  <a:lnTo>
                    <a:pt x="21609431" y="1257300"/>
                  </a:lnTo>
                  <a:lnTo>
                    <a:pt x="0" y="1257300"/>
                  </a:lnTo>
                  <a:close/>
                </a:path>
              </a:pathLst>
            </a:custGeom>
            <a:solidFill>
              <a:srgbClr val="F2F9FC"/>
            </a:solidFill>
            <a:ln w="9532" cap="sq">
              <a:solidFill>
                <a:srgbClr val="DDEBF2"/>
              </a:solidFill>
              <a:prstDash val="solid"/>
              <a:miter/>
            </a:ln>
          </p:spPr>
          <p:txBody>
            <a:bodyPr/>
            <a:lstStyle/>
            <a:p>
              <a:endParaRPr lang="en-US"/>
            </a:p>
          </p:txBody>
        </p:sp>
      </p:grpSp>
      <p:grpSp>
        <p:nvGrpSpPr>
          <p:cNvPr id="27" name="Group 27"/>
          <p:cNvGrpSpPr/>
          <p:nvPr/>
        </p:nvGrpSpPr>
        <p:grpSpPr>
          <a:xfrm>
            <a:off x="1304039" y="3527765"/>
            <a:ext cx="5325970" cy="796150"/>
            <a:chOff x="0" y="0"/>
            <a:chExt cx="7101294" cy="1061533"/>
          </a:xfrm>
        </p:grpSpPr>
        <p:sp>
          <p:nvSpPr>
            <p:cNvPr id="28" name="Freeform 28"/>
            <p:cNvSpPr/>
            <p:nvPr/>
          </p:nvSpPr>
          <p:spPr>
            <a:xfrm>
              <a:off x="0" y="0"/>
              <a:ext cx="7101292" cy="1061537"/>
            </a:xfrm>
            <a:custGeom>
              <a:avLst/>
              <a:gdLst/>
              <a:ahLst/>
              <a:cxnLst/>
              <a:rect l="l" t="t" r="r" b="b"/>
              <a:pathLst>
                <a:path w="7101292" h="1061537">
                  <a:moveTo>
                    <a:pt x="0" y="0"/>
                  </a:moveTo>
                  <a:lnTo>
                    <a:pt x="7101292" y="0"/>
                  </a:lnTo>
                  <a:lnTo>
                    <a:pt x="7101292" y="1061537"/>
                  </a:lnTo>
                  <a:lnTo>
                    <a:pt x="0" y="1061537"/>
                  </a:lnTo>
                  <a:close/>
                </a:path>
              </a:pathLst>
            </a:custGeom>
            <a:blipFill>
              <a:blip r:embed="rId3">
                <a:alphaModFix amt="0"/>
              </a:blip>
              <a:stretch>
                <a:fillRect t="-80348" b="-80347"/>
              </a:stretch>
            </a:blipFill>
          </p:spPr>
          <p:txBody>
            <a:bodyPr/>
            <a:lstStyle/>
            <a:p>
              <a:endParaRPr lang="en-US"/>
            </a:p>
          </p:txBody>
        </p:sp>
        <p:sp>
          <p:nvSpPr>
            <p:cNvPr id="29" name="TextBox 29"/>
            <p:cNvSpPr txBox="1"/>
            <p:nvPr/>
          </p:nvSpPr>
          <p:spPr>
            <a:xfrm>
              <a:off x="0" y="0"/>
              <a:ext cx="7101294" cy="1061533"/>
            </a:xfrm>
            <a:prstGeom prst="rect">
              <a:avLst/>
            </a:prstGeom>
          </p:spPr>
          <p:txBody>
            <a:bodyPr lIns="0" tIns="0" rIns="0" bIns="0" rtlCol="0" anchor="ctr"/>
            <a:lstStyle/>
            <a:p>
              <a:pPr algn="l">
                <a:lnSpc>
                  <a:spcPts val="2879"/>
                </a:lnSpc>
              </a:pPr>
              <a:r>
                <a:rPr lang="en-US" sz="2400" b="1">
                  <a:solidFill>
                    <a:srgbClr val="0B2E4A"/>
                  </a:solidFill>
                  <a:latin typeface="Aptos Bold"/>
                  <a:ea typeface="Aptos Bold"/>
                  <a:cs typeface="Aptos Bold"/>
                  <a:sym typeface="Aptos Bold"/>
                </a:rPr>
                <a:t>Tier 1 reduced from 90% to 60%</a:t>
              </a:r>
            </a:p>
          </p:txBody>
        </p:sp>
      </p:grpSp>
      <p:grpSp>
        <p:nvGrpSpPr>
          <p:cNvPr id="30" name="Group 30"/>
          <p:cNvGrpSpPr/>
          <p:nvPr/>
        </p:nvGrpSpPr>
        <p:grpSpPr>
          <a:xfrm>
            <a:off x="6904539" y="3527765"/>
            <a:ext cx="10185225" cy="796150"/>
            <a:chOff x="0" y="0"/>
            <a:chExt cx="13580300" cy="1061533"/>
          </a:xfrm>
        </p:grpSpPr>
        <p:sp>
          <p:nvSpPr>
            <p:cNvPr id="31" name="Freeform 31"/>
            <p:cNvSpPr/>
            <p:nvPr/>
          </p:nvSpPr>
          <p:spPr>
            <a:xfrm>
              <a:off x="0" y="0"/>
              <a:ext cx="13580306" cy="1061537"/>
            </a:xfrm>
            <a:custGeom>
              <a:avLst/>
              <a:gdLst/>
              <a:ahLst/>
              <a:cxnLst/>
              <a:rect l="l" t="t" r="r" b="b"/>
              <a:pathLst>
                <a:path w="13580306" h="1061537">
                  <a:moveTo>
                    <a:pt x="0" y="0"/>
                  </a:moveTo>
                  <a:lnTo>
                    <a:pt x="13580306" y="0"/>
                  </a:lnTo>
                  <a:lnTo>
                    <a:pt x="13580306" y="1061537"/>
                  </a:lnTo>
                  <a:lnTo>
                    <a:pt x="0" y="1061537"/>
                  </a:lnTo>
                  <a:close/>
                </a:path>
              </a:pathLst>
            </a:custGeom>
            <a:blipFill>
              <a:blip r:embed="rId3">
                <a:alphaModFix amt="0"/>
              </a:blip>
              <a:stretch>
                <a:fillRect t="-199273" b="-199272"/>
              </a:stretch>
            </a:blipFill>
          </p:spPr>
          <p:txBody>
            <a:bodyPr/>
            <a:lstStyle/>
            <a:p>
              <a:endParaRPr lang="en-US"/>
            </a:p>
          </p:txBody>
        </p:sp>
        <p:sp>
          <p:nvSpPr>
            <p:cNvPr id="32" name="TextBox 32"/>
            <p:cNvSpPr txBox="1"/>
            <p:nvPr/>
          </p:nvSpPr>
          <p:spPr>
            <a:xfrm>
              <a:off x="0" y="0"/>
              <a:ext cx="13580300" cy="1061533"/>
            </a:xfrm>
            <a:prstGeom prst="rect">
              <a:avLst/>
            </a:prstGeom>
          </p:spPr>
          <p:txBody>
            <a:bodyPr lIns="0" tIns="0" rIns="0" bIns="0" rtlCol="0" anchor="ctr"/>
            <a:lstStyle/>
            <a:p>
              <a:pPr algn="l">
                <a:lnSpc>
                  <a:spcPts val="2879"/>
                </a:lnSpc>
              </a:pPr>
              <a:r>
                <a:rPr lang="en-US" sz="2400">
                  <a:solidFill>
                    <a:srgbClr val="31404A"/>
                  </a:solidFill>
                  <a:latin typeface="Aptos"/>
                  <a:ea typeface="Aptos"/>
                  <a:cs typeface="Aptos"/>
                  <a:sym typeface="Aptos"/>
                </a:rPr>
                <a:t>More renewal funding will compete nationally in Tier 2.</a:t>
              </a:r>
            </a:p>
          </p:txBody>
        </p:sp>
      </p:grpSp>
      <p:grpSp>
        <p:nvGrpSpPr>
          <p:cNvPr id="33" name="Group 33"/>
          <p:cNvGrpSpPr/>
          <p:nvPr/>
        </p:nvGrpSpPr>
        <p:grpSpPr>
          <a:xfrm>
            <a:off x="1093375" y="4387786"/>
            <a:ext cx="16207064" cy="942946"/>
            <a:chOff x="0" y="0"/>
            <a:chExt cx="21609418" cy="1257262"/>
          </a:xfrm>
        </p:grpSpPr>
        <p:sp>
          <p:nvSpPr>
            <p:cNvPr id="34" name="Freeform 34"/>
            <p:cNvSpPr/>
            <p:nvPr/>
          </p:nvSpPr>
          <p:spPr>
            <a:xfrm>
              <a:off x="0" y="0"/>
              <a:ext cx="21609431" cy="1257300"/>
            </a:xfrm>
            <a:custGeom>
              <a:avLst/>
              <a:gdLst/>
              <a:ahLst/>
              <a:cxnLst/>
              <a:rect l="l" t="t" r="r" b="b"/>
              <a:pathLst>
                <a:path w="21609431" h="1257300">
                  <a:moveTo>
                    <a:pt x="0" y="0"/>
                  </a:moveTo>
                  <a:lnTo>
                    <a:pt x="21609431" y="0"/>
                  </a:lnTo>
                  <a:lnTo>
                    <a:pt x="21609431" y="1257300"/>
                  </a:lnTo>
                  <a:lnTo>
                    <a:pt x="0" y="1257300"/>
                  </a:lnTo>
                  <a:close/>
                </a:path>
              </a:pathLst>
            </a:custGeom>
            <a:solidFill>
              <a:srgbClr val="FFFFFF"/>
            </a:solidFill>
            <a:ln w="9532" cap="sq">
              <a:solidFill>
                <a:srgbClr val="DDEBF2"/>
              </a:solidFill>
              <a:prstDash val="solid"/>
              <a:miter/>
            </a:ln>
          </p:spPr>
          <p:txBody>
            <a:bodyPr/>
            <a:lstStyle/>
            <a:p>
              <a:endParaRPr lang="en-US"/>
            </a:p>
          </p:txBody>
        </p:sp>
      </p:grpSp>
      <p:grpSp>
        <p:nvGrpSpPr>
          <p:cNvPr id="35" name="Group 35"/>
          <p:cNvGrpSpPr/>
          <p:nvPr/>
        </p:nvGrpSpPr>
        <p:grpSpPr>
          <a:xfrm>
            <a:off x="1304039" y="4488637"/>
            <a:ext cx="5325970" cy="796150"/>
            <a:chOff x="0" y="0"/>
            <a:chExt cx="7101294" cy="1061533"/>
          </a:xfrm>
        </p:grpSpPr>
        <p:sp>
          <p:nvSpPr>
            <p:cNvPr id="36" name="Freeform 36"/>
            <p:cNvSpPr/>
            <p:nvPr/>
          </p:nvSpPr>
          <p:spPr>
            <a:xfrm>
              <a:off x="0" y="0"/>
              <a:ext cx="7101292" cy="1061537"/>
            </a:xfrm>
            <a:custGeom>
              <a:avLst/>
              <a:gdLst/>
              <a:ahLst/>
              <a:cxnLst/>
              <a:rect l="l" t="t" r="r" b="b"/>
              <a:pathLst>
                <a:path w="7101292" h="1061537">
                  <a:moveTo>
                    <a:pt x="0" y="0"/>
                  </a:moveTo>
                  <a:lnTo>
                    <a:pt x="7101292" y="0"/>
                  </a:lnTo>
                  <a:lnTo>
                    <a:pt x="7101292" y="1061537"/>
                  </a:lnTo>
                  <a:lnTo>
                    <a:pt x="0" y="1061537"/>
                  </a:lnTo>
                  <a:close/>
                </a:path>
              </a:pathLst>
            </a:custGeom>
            <a:blipFill>
              <a:blip r:embed="rId3">
                <a:alphaModFix amt="0"/>
              </a:blip>
              <a:stretch>
                <a:fillRect t="-80348" b="-80347"/>
              </a:stretch>
            </a:blipFill>
          </p:spPr>
          <p:txBody>
            <a:bodyPr/>
            <a:lstStyle/>
            <a:p>
              <a:endParaRPr lang="en-US"/>
            </a:p>
          </p:txBody>
        </p:sp>
        <p:sp>
          <p:nvSpPr>
            <p:cNvPr id="37" name="TextBox 37"/>
            <p:cNvSpPr txBox="1"/>
            <p:nvPr/>
          </p:nvSpPr>
          <p:spPr>
            <a:xfrm>
              <a:off x="0" y="0"/>
              <a:ext cx="7101294" cy="1061533"/>
            </a:xfrm>
            <a:prstGeom prst="rect">
              <a:avLst/>
            </a:prstGeom>
          </p:spPr>
          <p:txBody>
            <a:bodyPr lIns="0" tIns="0" rIns="0" bIns="0" rtlCol="0" anchor="ctr"/>
            <a:lstStyle/>
            <a:p>
              <a:pPr algn="l">
                <a:lnSpc>
                  <a:spcPts val="2879"/>
                </a:lnSpc>
              </a:pPr>
              <a:r>
                <a:rPr lang="en-US" sz="2400" b="1">
                  <a:solidFill>
                    <a:srgbClr val="0B2E4A"/>
                  </a:solidFill>
                  <a:latin typeface="Aptos Bold"/>
                  <a:ea typeface="Aptos Bold"/>
                  <a:cs typeface="Aptos Bold"/>
                  <a:sym typeface="Aptos Bold"/>
                </a:rPr>
                <a:t>New CoC Bonus structure</a:t>
              </a:r>
            </a:p>
          </p:txBody>
        </p:sp>
      </p:grpSp>
      <p:grpSp>
        <p:nvGrpSpPr>
          <p:cNvPr id="38" name="Group 38"/>
          <p:cNvGrpSpPr/>
          <p:nvPr/>
        </p:nvGrpSpPr>
        <p:grpSpPr>
          <a:xfrm>
            <a:off x="6904539" y="4488637"/>
            <a:ext cx="10185225" cy="812750"/>
            <a:chOff x="0" y="0"/>
            <a:chExt cx="13580300" cy="1083667"/>
          </a:xfrm>
        </p:grpSpPr>
        <p:sp>
          <p:nvSpPr>
            <p:cNvPr id="39" name="Freeform 39"/>
            <p:cNvSpPr/>
            <p:nvPr/>
          </p:nvSpPr>
          <p:spPr>
            <a:xfrm>
              <a:off x="0" y="0"/>
              <a:ext cx="13580306" cy="1083671"/>
            </a:xfrm>
            <a:custGeom>
              <a:avLst/>
              <a:gdLst/>
              <a:ahLst/>
              <a:cxnLst/>
              <a:rect l="l" t="t" r="r" b="b"/>
              <a:pathLst>
                <a:path w="13580306" h="1083671">
                  <a:moveTo>
                    <a:pt x="0" y="0"/>
                  </a:moveTo>
                  <a:lnTo>
                    <a:pt x="13580306" y="0"/>
                  </a:lnTo>
                  <a:lnTo>
                    <a:pt x="13580306" y="1083671"/>
                  </a:lnTo>
                  <a:lnTo>
                    <a:pt x="0" y="1083671"/>
                  </a:lnTo>
                  <a:close/>
                </a:path>
              </a:pathLst>
            </a:custGeom>
            <a:blipFill>
              <a:blip r:embed="rId3">
                <a:alphaModFix amt="0"/>
              </a:blip>
              <a:stretch>
                <a:fillRect t="-195203" b="-193160"/>
              </a:stretch>
            </a:blipFill>
          </p:spPr>
          <p:txBody>
            <a:bodyPr/>
            <a:lstStyle/>
            <a:p>
              <a:endParaRPr lang="en-US"/>
            </a:p>
          </p:txBody>
        </p:sp>
        <p:sp>
          <p:nvSpPr>
            <p:cNvPr id="40" name="TextBox 40"/>
            <p:cNvSpPr txBox="1"/>
            <p:nvPr/>
          </p:nvSpPr>
          <p:spPr>
            <a:xfrm>
              <a:off x="0" y="0"/>
              <a:ext cx="13580300" cy="1083667"/>
            </a:xfrm>
            <a:prstGeom prst="rect">
              <a:avLst/>
            </a:prstGeom>
          </p:spPr>
          <p:txBody>
            <a:bodyPr lIns="0" tIns="0" rIns="0" bIns="0" rtlCol="0" anchor="ctr"/>
            <a:lstStyle/>
            <a:p>
              <a:pPr algn="l">
                <a:lnSpc>
                  <a:spcPts val="2879"/>
                </a:lnSpc>
              </a:pPr>
              <a:r>
                <a:rPr lang="en-US" sz="2400">
                  <a:solidFill>
                    <a:srgbClr val="31404A"/>
                  </a:solidFill>
                  <a:latin typeface="Aptos"/>
                  <a:ea typeface="Aptos"/>
                  <a:cs typeface="Aptos"/>
                  <a:sym typeface="Aptos"/>
                </a:rPr>
                <a:t>NY-513 qualifies as an Unchanged CoC with a minimum $500,000 CoC Bonus.</a:t>
              </a:r>
            </a:p>
          </p:txBody>
        </p:sp>
      </p:grpSp>
      <p:grpSp>
        <p:nvGrpSpPr>
          <p:cNvPr id="41" name="Group 41"/>
          <p:cNvGrpSpPr/>
          <p:nvPr/>
        </p:nvGrpSpPr>
        <p:grpSpPr>
          <a:xfrm>
            <a:off x="1093375" y="5348659"/>
            <a:ext cx="16207064" cy="942946"/>
            <a:chOff x="0" y="0"/>
            <a:chExt cx="21609418" cy="1257262"/>
          </a:xfrm>
        </p:grpSpPr>
        <p:sp>
          <p:nvSpPr>
            <p:cNvPr id="42" name="Freeform 42"/>
            <p:cNvSpPr/>
            <p:nvPr/>
          </p:nvSpPr>
          <p:spPr>
            <a:xfrm>
              <a:off x="0" y="0"/>
              <a:ext cx="21609431" cy="1257300"/>
            </a:xfrm>
            <a:custGeom>
              <a:avLst/>
              <a:gdLst/>
              <a:ahLst/>
              <a:cxnLst/>
              <a:rect l="l" t="t" r="r" b="b"/>
              <a:pathLst>
                <a:path w="21609431" h="1257300">
                  <a:moveTo>
                    <a:pt x="0" y="0"/>
                  </a:moveTo>
                  <a:lnTo>
                    <a:pt x="21609431" y="0"/>
                  </a:lnTo>
                  <a:lnTo>
                    <a:pt x="21609431" y="1257300"/>
                  </a:lnTo>
                  <a:lnTo>
                    <a:pt x="0" y="1257300"/>
                  </a:lnTo>
                  <a:close/>
                </a:path>
              </a:pathLst>
            </a:custGeom>
            <a:solidFill>
              <a:srgbClr val="F2F9FC"/>
            </a:solidFill>
            <a:ln w="9532" cap="sq">
              <a:solidFill>
                <a:srgbClr val="DDEBF2"/>
              </a:solidFill>
              <a:prstDash val="solid"/>
              <a:miter/>
            </a:ln>
          </p:spPr>
          <p:txBody>
            <a:bodyPr/>
            <a:lstStyle/>
            <a:p>
              <a:endParaRPr lang="en-US"/>
            </a:p>
          </p:txBody>
        </p:sp>
      </p:grpSp>
      <p:grpSp>
        <p:nvGrpSpPr>
          <p:cNvPr id="43" name="Group 43"/>
          <p:cNvGrpSpPr/>
          <p:nvPr/>
        </p:nvGrpSpPr>
        <p:grpSpPr>
          <a:xfrm>
            <a:off x="1304039" y="5449510"/>
            <a:ext cx="5325970" cy="796150"/>
            <a:chOff x="0" y="0"/>
            <a:chExt cx="7101294" cy="1061533"/>
          </a:xfrm>
        </p:grpSpPr>
        <p:sp>
          <p:nvSpPr>
            <p:cNvPr id="44" name="Freeform 44"/>
            <p:cNvSpPr/>
            <p:nvPr/>
          </p:nvSpPr>
          <p:spPr>
            <a:xfrm>
              <a:off x="0" y="0"/>
              <a:ext cx="7101292" cy="1061537"/>
            </a:xfrm>
            <a:custGeom>
              <a:avLst/>
              <a:gdLst/>
              <a:ahLst/>
              <a:cxnLst/>
              <a:rect l="l" t="t" r="r" b="b"/>
              <a:pathLst>
                <a:path w="7101292" h="1061537">
                  <a:moveTo>
                    <a:pt x="0" y="0"/>
                  </a:moveTo>
                  <a:lnTo>
                    <a:pt x="7101292" y="0"/>
                  </a:lnTo>
                  <a:lnTo>
                    <a:pt x="7101292" y="1061537"/>
                  </a:lnTo>
                  <a:lnTo>
                    <a:pt x="0" y="1061537"/>
                  </a:lnTo>
                  <a:close/>
                </a:path>
              </a:pathLst>
            </a:custGeom>
            <a:blipFill>
              <a:blip r:embed="rId3">
                <a:alphaModFix amt="0"/>
              </a:blip>
              <a:stretch>
                <a:fillRect t="-80348" b="-80347"/>
              </a:stretch>
            </a:blipFill>
          </p:spPr>
          <p:txBody>
            <a:bodyPr/>
            <a:lstStyle/>
            <a:p>
              <a:endParaRPr lang="en-US"/>
            </a:p>
          </p:txBody>
        </p:sp>
        <p:sp>
          <p:nvSpPr>
            <p:cNvPr id="45" name="TextBox 45"/>
            <p:cNvSpPr txBox="1"/>
            <p:nvPr/>
          </p:nvSpPr>
          <p:spPr>
            <a:xfrm>
              <a:off x="0" y="0"/>
              <a:ext cx="7101294" cy="1061533"/>
            </a:xfrm>
            <a:prstGeom prst="rect">
              <a:avLst/>
            </a:prstGeom>
          </p:spPr>
          <p:txBody>
            <a:bodyPr lIns="0" tIns="0" rIns="0" bIns="0" rtlCol="0" anchor="ctr"/>
            <a:lstStyle/>
            <a:p>
              <a:pPr algn="l">
                <a:lnSpc>
                  <a:spcPts val="2879"/>
                </a:lnSpc>
              </a:pPr>
              <a:r>
                <a:rPr lang="en-US" sz="2400" b="1">
                  <a:solidFill>
                    <a:srgbClr val="0B2E4A"/>
                  </a:solidFill>
                  <a:latin typeface="Aptos Bold"/>
                  <a:ea typeface="Aptos Bold"/>
                  <a:cs typeface="Aptos Bold"/>
                  <a:sym typeface="Aptos Bold"/>
                </a:rPr>
                <a:t>Emphasis on self-sufficiency</a:t>
              </a:r>
            </a:p>
          </p:txBody>
        </p:sp>
      </p:grpSp>
      <p:grpSp>
        <p:nvGrpSpPr>
          <p:cNvPr id="46" name="Group 46"/>
          <p:cNvGrpSpPr/>
          <p:nvPr/>
        </p:nvGrpSpPr>
        <p:grpSpPr>
          <a:xfrm>
            <a:off x="6904539" y="5449510"/>
            <a:ext cx="10185225" cy="796150"/>
            <a:chOff x="0" y="0"/>
            <a:chExt cx="13580300" cy="1061533"/>
          </a:xfrm>
        </p:grpSpPr>
        <p:sp>
          <p:nvSpPr>
            <p:cNvPr id="47" name="Freeform 47"/>
            <p:cNvSpPr/>
            <p:nvPr/>
          </p:nvSpPr>
          <p:spPr>
            <a:xfrm>
              <a:off x="0" y="0"/>
              <a:ext cx="13580306" cy="1061537"/>
            </a:xfrm>
            <a:custGeom>
              <a:avLst/>
              <a:gdLst/>
              <a:ahLst/>
              <a:cxnLst/>
              <a:rect l="l" t="t" r="r" b="b"/>
              <a:pathLst>
                <a:path w="13580306" h="1061537">
                  <a:moveTo>
                    <a:pt x="0" y="0"/>
                  </a:moveTo>
                  <a:lnTo>
                    <a:pt x="13580306" y="0"/>
                  </a:lnTo>
                  <a:lnTo>
                    <a:pt x="13580306" y="1061537"/>
                  </a:lnTo>
                  <a:lnTo>
                    <a:pt x="0" y="1061537"/>
                  </a:lnTo>
                  <a:close/>
                </a:path>
              </a:pathLst>
            </a:custGeom>
            <a:blipFill>
              <a:blip r:embed="rId3">
                <a:alphaModFix amt="0"/>
              </a:blip>
              <a:stretch>
                <a:fillRect t="-199273" b="-199272"/>
              </a:stretch>
            </a:blipFill>
          </p:spPr>
          <p:txBody>
            <a:bodyPr/>
            <a:lstStyle/>
            <a:p>
              <a:endParaRPr lang="en-US"/>
            </a:p>
          </p:txBody>
        </p:sp>
        <p:sp>
          <p:nvSpPr>
            <p:cNvPr id="48" name="TextBox 48"/>
            <p:cNvSpPr txBox="1"/>
            <p:nvPr/>
          </p:nvSpPr>
          <p:spPr>
            <a:xfrm>
              <a:off x="0" y="0"/>
              <a:ext cx="13580300" cy="1061533"/>
            </a:xfrm>
            <a:prstGeom prst="rect">
              <a:avLst/>
            </a:prstGeom>
          </p:spPr>
          <p:txBody>
            <a:bodyPr lIns="0" tIns="0" rIns="0" bIns="0" rtlCol="0" anchor="ctr"/>
            <a:lstStyle/>
            <a:p>
              <a:pPr algn="l">
                <a:lnSpc>
                  <a:spcPts val="2879"/>
                </a:lnSpc>
              </a:pPr>
              <a:r>
                <a:rPr lang="en-US" sz="2400">
                  <a:solidFill>
                    <a:srgbClr val="31404A"/>
                  </a:solidFill>
                  <a:latin typeface="Aptos"/>
                  <a:ea typeface="Aptos"/>
                  <a:cs typeface="Aptos"/>
                  <a:sym typeface="Aptos"/>
                </a:rPr>
                <a:t>Projects should demonstrate long-term housing stability and independence.</a:t>
              </a:r>
            </a:p>
          </p:txBody>
        </p:sp>
      </p:grpSp>
      <p:grpSp>
        <p:nvGrpSpPr>
          <p:cNvPr id="49" name="Group 49"/>
          <p:cNvGrpSpPr/>
          <p:nvPr/>
        </p:nvGrpSpPr>
        <p:grpSpPr>
          <a:xfrm>
            <a:off x="1093375" y="6309531"/>
            <a:ext cx="16207064" cy="942946"/>
            <a:chOff x="0" y="0"/>
            <a:chExt cx="21609418" cy="1257262"/>
          </a:xfrm>
        </p:grpSpPr>
        <p:sp>
          <p:nvSpPr>
            <p:cNvPr id="50" name="Freeform 50"/>
            <p:cNvSpPr/>
            <p:nvPr/>
          </p:nvSpPr>
          <p:spPr>
            <a:xfrm>
              <a:off x="0" y="0"/>
              <a:ext cx="21609431" cy="1257300"/>
            </a:xfrm>
            <a:custGeom>
              <a:avLst/>
              <a:gdLst/>
              <a:ahLst/>
              <a:cxnLst/>
              <a:rect l="l" t="t" r="r" b="b"/>
              <a:pathLst>
                <a:path w="21609431" h="1257300">
                  <a:moveTo>
                    <a:pt x="0" y="0"/>
                  </a:moveTo>
                  <a:lnTo>
                    <a:pt x="21609431" y="0"/>
                  </a:lnTo>
                  <a:lnTo>
                    <a:pt x="21609431" y="1257300"/>
                  </a:lnTo>
                  <a:lnTo>
                    <a:pt x="0" y="1257300"/>
                  </a:lnTo>
                  <a:close/>
                </a:path>
              </a:pathLst>
            </a:custGeom>
            <a:solidFill>
              <a:srgbClr val="FFFFFF"/>
            </a:solidFill>
            <a:ln w="9532" cap="sq">
              <a:solidFill>
                <a:srgbClr val="DDEBF2"/>
              </a:solidFill>
              <a:prstDash val="solid"/>
              <a:miter/>
            </a:ln>
          </p:spPr>
          <p:txBody>
            <a:bodyPr/>
            <a:lstStyle/>
            <a:p>
              <a:endParaRPr lang="en-US"/>
            </a:p>
          </p:txBody>
        </p:sp>
      </p:grpSp>
      <p:grpSp>
        <p:nvGrpSpPr>
          <p:cNvPr id="51" name="Group 51"/>
          <p:cNvGrpSpPr/>
          <p:nvPr/>
        </p:nvGrpSpPr>
        <p:grpSpPr>
          <a:xfrm>
            <a:off x="1304039" y="6410382"/>
            <a:ext cx="5325970" cy="796150"/>
            <a:chOff x="0" y="0"/>
            <a:chExt cx="7101294" cy="1061533"/>
          </a:xfrm>
        </p:grpSpPr>
        <p:sp>
          <p:nvSpPr>
            <p:cNvPr id="52" name="Freeform 52"/>
            <p:cNvSpPr/>
            <p:nvPr/>
          </p:nvSpPr>
          <p:spPr>
            <a:xfrm>
              <a:off x="0" y="0"/>
              <a:ext cx="7101292" cy="1061537"/>
            </a:xfrm>
            <a:custGeom>
              <a:avLst/>
              <a:gdLst/>
              <a:ahLst/>
              <a:cxnLst/>
              <a:rect l="l" t="t" r="r" b="b"/>
              <a:pathLst>
                <a:path w="7101292" h="1061537">
                  <a:moveTo>
                    <a:pt x="0" y="0"/>
                  </a:moveTo>
                  <a:lnTo>
                    <a:pt x="7101292" y="0"/>
                  </a:lnTo>
                  <a:lnTo>
                    <a:pt x="7101292" y="1061537"/>
                  </a:lnTo>
                  <a:lnTo>
                    <a:pt x="0" y="1061537"/>
                  </a:lnTo>
                  <a:close/>
                </a:path>
              </a:pathLst>
            </a:custGeom>
            <a:blipFill>
              <a:blip r:embed="rId3">
                <a:alphaModFix amt="0"/>
              </a:blip>
              <a:stretch>
                <a:fillRect t="-80348" b="-80347"/>
              </a:stretch>
            </a:blipFill>
          </p:spPr>
          <p:txBody>
            <a:bodyPr/>
            <a:lstStyle/>
            <a:p>
              <a:endParaRPr lang="en-US"/>
            </a:p>
          </p:txBody>
        </p:sp>
        <p:sp>
          <p:nvSpPr>
            <p:cNvPr id="53" name="TextBox 53"/>
            <p:cNvSpPr txBox="1"/>
            <p:nvPr/>
          </p:nvSpPr>
          <p:spPr>
            <a:xfrm>
              <a:off x="0" y="0"/>
              <a:ext cx="7101294" cy="1061533"/>
            </a:xfrm>
            <a:prstGeom prst="rect">
              <a:avLst/>
            </a:prstGeom>
          </p:spPr>
          <p:txBody>
            <a:bodyPr lIns="0" tIns="0" rIns="0" bIns="0" rtlCol="0" anchor="ctr"/>
            <a:lstStyle/>
            <a:p>
              <a:pPr algn="l">
                <a:lnSpc>
                  <a:spcPts val="2879"/>
                </a:lnSpc>
              </a:pPr>
              <a:r>
                <a:rPr lang="en-US" sz="2400" b="1">
                  <a:solidFill>
                    <a:srgbClr val="0B2E4A"/>
                  </a:solidFill>
                  <a:latin typeface="Aptos Bold"/>
                  <a:ea typeface="Aptos Bold"/>
                  <a:cs typeface="Aptos Bold"/>
                  <a:sym typeface="Aptos Bold"/>
                </a:rPr>
                <a:t>New national priorities</a:t>
              </a:r>
            </a:p>
          </p:txBody>
        </p:sp>
      </p:grpSp>
      <p:grpSp>
        <p:nvGrpSpPr>
          <p:cNvPr id="54" name="Group 54"/>
          <p:cNvGrpSpPr/>
          <p:nvPr/>
        </p:nvGrpSpPr>
        <p:grpSpPr>
          <a:xfrm>
            <a:off x="6904539" y="6410382"/>
            <a:ext cx="10185225" cy="812750"/>
            <a:chOff x="0" y="0"/>
            <a:chExt cx="13580300" cy="1083667"/>
          </a:xfrm>
        </p:grpSpPr>
        <p:sp>
          <p:nvSpPr>
            <p:cNvPr id="55" name="Freeform 55"/>
            <p:cNvSpPr/>
            <p:nvPr/>
          </p:nvSpPr>
          <p:spPr>
            <a:xfrm>
              <a:off x="0" y="0"/>
              <a:ext cx="13580306" cy="1083671"/>
            </a:xfrm>
            <a:custGeom>
              <a:avLst/>
              <a:gdLst/>
              <a:ahLst/>
              <a:cxnLst/>
              <a:rect l="l" t="t" r="r" b="b"/>
              <a:pathLst>
                <a:path w="13580306" h="1083671">
                  <a:moveTo>
                    <a:pt x="0" y="0"/>
                  </a:moveTo>
                  <a:lnTo>
                    <a:pt x="13580306" y="0"/>
                  </a:lnTo>
                  <a:lnTo>
                    <a:pt x="13580306" y="1083671"/>
                  </a:lnTo>
                  <a:lnTo>
                    <a:pt x="0" y="1083671"/>
                  </a:lnTo>
                  <a:close/>
                </a:path>
              </a:pathLst>
            </a:custGeom>
            <a:blipFill>
              <a:blip r:embed="rId3">
                <a:alphaModFix amt="0"/>
              </a:blip>
              <a:stretch>
                <a:fillRect t="-195203" b="-193160"/>
              </a:stretch>
            </a:blipFill>
          </p:spPr>
          <p:txBody>
            <a:bodyPr/>
            <a:lstStyle/>
            <a:p>
              <a:endParaRPr lang="en-US"/>
            </a:p>
          </p:txBody>
        </p:sp>
        <p:sp>
          <p:nvSpPr>
            <p:cNvPr id="56" name="TextBox 56"/>
            <p:cNvSpPr txBox="1"/>
            <p:nvPr/>
          </p:nvSpPr>
          <p:spPr>
            <a:xfrm>
              <a:off x="0" y="0"/>
              <a:ext cx="13580300" cy="1083667"/>
            </a:xfrm>
            <a:prstGeom prst="rect">
              <a:avLst/>
            </a:prstGeom>
          </p:spPr>
          <p:txBody>
            <a:bodyPr lIns="0" tIns="0" rIns="0" bIns="0" rtlCol="0" anchor="ctr"/>
            <a:lstStyle/>
            <a:p>
              <a:pPr algn="l">
                <a:lnSpc>
                  <a:spcPts val="2879"/>
                </a:lnSpc>
              </a:pPr>
              <a:r>
                <a:rPr lang="en-US" sz="2400" dirty="0">
                  <a:solidFill>
                    <a:srgbClr val="31404A"/>
                  </a:solidFill>
                  <a:latin typeface="Aptos"/>
                  <a:ea typeface="Aptos"/>
                  <a:cs typeface="Aptos"/>
                  <a:sym typeface="Aptos"/>
                </a:rPr>
                <a:t>More focus on treatment, service participation, public safety, and organizational capacity.</a:t>
              </a:r>
            </a:p>
          </p:txBody>
        </p:sp>
      </p:grpSp>
      <p:grpSp>
        <p:nvGrpSpPr>
          <p:cNvPr id="57" name="Group 57"/>
          <p:cNvGrpSpPr/>
          <p:nvPr/>
        </p:nvGrpSpPr>
        <p:grpSpPr>
          <a:xfrm>
            <a:off x="1093375" y="7270394"/>
            <a:ext cx="16207064" cy="942946"/>
            <a:chOff x="0" y="0"/>
            <a:chExt cx="21609418" cy="1257262"/>
          </a:xfrm>
        </p:grpSpPr>
        <p:sp>
          <p:nvSpPr>
            <p:cNvPr id="58" name="Freeform 58"/>
            <p:cNvSpPr/>
            <p:nvPr/>
          </p:nvSpPr>
          <p:spPr>
            <a:xfrm>
              <a:off x="0" y="0"/>
              <a:ext cx="21609431" cy="1257300"/>
            </a:xfrm>
            <a:custGeom>
              <a:avLst/>
              <a:gdLst/>
              <a:ahLst/>
              <a:cxnLst/>
              <a:rect l="l" t="t" r="r" b="b"/>
              <a:pathLst>
                <a:path w="21609431" h="1257300">
                  <a:moveTo>
                    <a:pt x="0" y="0"/>
                  </a:moveTo>
                  <a:lnTo>
                    <a:pt x="21609431" y="0"/>
                  </a:lnTo>
                  <a:lnTo>
                    <a:pt x="21609431" y="1257300"/>
                  </a:lnTo>
                  <a:lnTo>
                    <a:pt x="0" y="1257300"/>
                  </a:lnTo>
                  <a:close/>
                </a:path>
              </a:pathLst>
            </a:custGeom>
            <a:solidFill>
              <a:srgbClr val="F2F9FC"/>
            </a:solidFill>
            <a:ln w="9532" cap="sq">
              <a:solidFill>
                <a:srgbClr val="DDEBF2"/>
              </a:solidFill>
              <a:prstDash val="solid"/>
              <a:miter/>
            </a:ln>
          </p:spPr>
          <p:txBody>
            <a:bodyPr/>
            <a:lstStyle/>
            <a:p>
              <a:endParaRPr lang="en-US"/>
            </a:p>
          </p:txBody>
        </p:sp>
      </p:grpSp>
      <p:grpSp>
        <p:nvGrpSpPr>
          <p:cNvPr id="59" name="Group 59"/>
          <p:cNvGrpSpPr/>
          <p:nvPr/>
        </p:nvGrpSpPr>
        <p:grpSpPr>
          <a:xfrm>
            <a:off x="1304039" y="7371255"/>
            <a:ext cx="5325970" cy="796150"/>
            <a:chOff x="0" y="0"/>
            <a:chExt cx="7101294" cy="1061533"/>
          </a:xfrm>
        </p:grpSpPr>
        <p:sp>
          <p:nvSpPr>
            <p:cNvPr id="60" name="Freeform 60"/>
            <p:cNvSpPr/>
            <p:nvPr/>
          </p:nvSpPr>
          <p:spPr>
            <a:xfrm>
              <a:off x="0" y="0"/>
              <a:ext cx="7101292" cy="1061537"/>
            </a:xfrm>
            <a:custGeom>
              <a:avLst/>
              <a:gdLst/>
              <a:ahLst/>
              <a:cxnLst/>
              <a:rect l="l" t="t" r="r" b="b"/>
              <a:pathLst>
                <a:path w="7101292" h="1061537">
                  <a:moveTo>
                    <a:pt x="0" y="0"/>
                  </a:moveTo>
                  <a:lnTo>
                    <a:pt x="7101292" y="0"/>
                  </a:lnTo>
                  <a:lnTo>
                    <a:pt x="7101292" y="1061537"/>
                  </a:lnTo>
                  <a:lnTo>
                    <a:pt x="0" y="1061537"/>
                  </a:lnTo>
                  <a:close/>
                </a:path>
              </a:pathLst>
            </a:custGeom>
            <a:blipFill>
              <a:blip r:embed="rId3">
                <a:alphaModFix amt="0"/>
              </a:blip>
              <a:stretch>
                <a:fillRect t="-80348" b="-80347"/>
              </a:stretch>
            </a:blipFill>
          </p:spPr>
          <p:txBody>
            <a:bodyPr/>
            <a:lstStyle/>
            <a:p>
              <a:endParaRPr lang="en-US"/>
            </a:p>
          </p:txBody>
        </p:sp>
        <p:sp>
          <p:nvSpPr>
            <p:cNvPr id="61" name="TextBox 61"/>
            <p:cNvSpPr txBox="1"/>
            <p:nvPr/>
          </p:nvSpPr>
          <p:spPr>
            <a:xfrm>
              <a:off x="0" y="0"/>
              <a:ext cx="7101294" cy="1061533"/>
            </a:xfrm>
            <a:prstGeom prst="rect">
              <a:avLst/>
            </a:prstGeom>
          </p:spPr>
          <p:txBody>
            <a:bodyPr lIns="0" tIns="0" rIns="0" bIns="0" rtlCol="0" anchor="ctr"/>
            <a:lstStyle/>
            <a:p>
              <a:pPr algn="l">
                <a:lnSpc>
                  <a:spcPts val="2879"/>
                </a:lnSpc>
              </a:pPr>
              <a:r>
                <a:rPr lang="en-US" sz="2400" b="1">
                  <a:solidFill>
                    <a:srgbClr val="0B2E4A"/>
                  </a:solidFill>
                  <a:latin typeface="Aptos Bold"/>
                  <a:ea typeface="Aptos Bold"/>
                  <a:cs typeface="Aptos Bold"/>
                  <a:sym typeface="Aptos Bold"/>
                </a:rPr>
                <a:t>Expanded funding opportunities</a:t>
              </a:r>
            </a:p>
          </p:txBody>
        </p:sp>
      </p:grpSp>
      <p:grpSp>
        <p:nvGrpSpPr>
          <p:cNvPr id="62" name="Group 62"/>
          <p:cNvGrpSpPr/>
          <p:nvPr/>
        </p:nvGrpSpPr>
        <p:grpSpPr>
          <a:xfrm>
            <a:off x="6904539" y="7371255"/>
            <a:ext cx="10185225" cy="796150"/>
            <a:chOff x="0" y="0"/>
            <a:chExt cx="13580300" cy="1061533"/>
          </a:xfrm>
        </p:grpSpPr>
        <p:sp>
          <p:nvSpPr>
            <p:cNvPr id="63" name="Freeform 63"/>
            <p:cNvSpPr/>
            <p:nvPr/>
          </p:nvSpPr>
          <p:spPr>
            <a:xfrm>
              <a:off x="0" y="0"/>
              <a:ext cx="13580306" cy="1061537"/>
            </a:xfrm>
            <a:custGeom>
              <a:avLst/>
              <a:gdLst/>
              <a:ahLst/>
              <a:cxnLst/>
              <a:rect l="l" t="t" r="r" b="b"/>
              <a:pathLst>
                <a:path w="13580306" h="1061537">
                  <a:moveTo>
                    <a:pt x="0" y="0"/>
                  </a:moveTo>
                  <a:lnTo>
                    <a:pt x="13580306" y="0"/>
                  </a:lnTo>
                  <a:lnTo>
                    <a:pt x="13580306" y="1061537"/>
                  </a:lnTo>
                  <a:lnTo>
                    <a:pt x="0" y="1061537"/>
                  </a:lnTo>
                  <a:close/>
                </a:path>
              </a:pathLst>
            </a:custGeom>
            <a:blipFill>
              <a:blip r:embed="rId3">
                <a:alphaModFix amt="0"/>
              </a:blip>
              <a:stretch>
                <a:fillRect t="-199273" b="-199272"/>
              </a:stretch>
            </a:blipFill>
          </p:spPr>
          <p:txBody>
            <a:bodyPr/>
            <a:lstStyle/>
            <a:p>
              <a:endParaRPr lang="en-US"/>
            </a:p>
          </p:txBody>
        </p:sp>
        <p:sp>
          <p:nvSpPr>
            <p:cNvPr id="64" name="TextBox 64"/>
            <p:cNvSpPr txBox="1"/>
            <p:nvPr/>
          </p:nvSpPr>
          <p:spPr>
            <a:xfrm>
              <a:off x="0" y="0"/>
              <a:ext cx="13580300" cy="1061533"/>
            </a:xfrm>
            <a:prstGeom prst="rect">
              <a:avLst/>
            </a:prstGeom>
          </p:spPr>
          <p:txBody>
            <a:bodyPr lIns="0" tIns="0" rIns="0" bIns="0" rtlCol="0" anchor="ctr"/>
            <a:lstStyle/>
            <a:p>
              <a:pPr algn="l">
                <a:lnSpc>
                  <a:spcPts val="2879"/>
                </a:lnSpc>
              </a:pPr>
              <a:r>
                <a:rPr lang="en-US" sz="2400">
                  <a:solidFill>
                    <a:srgbClr val="31404A"/>
                  </a:solidFill>
                  <a:latin typeface="Aptos"/>
                  <a:ea typeface="Aptos"/>
                  <a:cs typeface="Aptos"/>
                  <a:sym typeface="Aptos"/>
                </a:rPr>
                <a:t>Greater emphasis on TH, SSO, and Permanent Housing for families.</a:t>
              </a:r>
            </a:p>
          </p:txBody>
        </p:sp>
      </p:grpSp>
      <p:grpSp>
        <p:nvGrpSpPr>
          <p:cNvPr id="65" name="Group 65"/>
          <p:cNvGrpSpPr/>
          <p:nvPr/>
        </p:nvGrpSpPr>
        <p:grpSpPr>
          <a:xfrm>
            <a:off x="1093375" y="8231267"/>
            <a:ext cx="16207064" cy="942946"/>
            <a:chOff x="0" y="0"/>
            <a:chExt cx="21609418" cy="1257262"/>
          </a:xfrm>
        </p:grpSpPr>
        <p:sp>
          <p:nvSpPr>
            <p:cNvPr id="66" name="Freeform 66"/>
            <p:cNvSpPr/>
            <p:nvPr/>
          </p:nvSpPr>
          <p:spPr>
            <a:xfrm>
              <a:off x="0" y="0"/>
              <a:ext cx="21609431" cy="1257300"/>
            </a:xfrm>
            <a:custGeom>
              <a:avLst/>
              <a:gdLst/>
              <a:ahLst/>
              <a:cxnLst/>
              <a:rect l="l" t="t" r="r" b="b"/>
              <a:pathLst>
                <a:path w="21609431" h="1257300">
                  <a:moveTo>
                    <a:pt x="0" y="0"/>
                  </a:moveTo>
                  <a:lnTo>
                    <a:pt x="21609431" y="0"/>
                  </a:lnTo>
                  <a:lnTo>
                    <a:pt x="21609431" y="1257300"/>
                  </a:lnTo>
                  <a:lnTo>
                    <a:pt x="0" y="1257300"/>
                  </a:lnTo>
                  <a:close/>
                </a:path>
              </a:pathLst>
            </a:custGeom>
            <a:solidFill>
              <a:srgbClr val="FFFFFF"/>
            </a:solidFill>
            <a:ln w="9532" cap="sq">
              <a:solidFill>
                <a:srgbClr val="DDEBF2"/>
              </a:solidFill>
              <a:prstDash val="solid"/>
              <a:miter/>
            </a:ln>
          </p:spPr>
          <p:txBody>
            <a:bodyPr/>
            <a:lstStyle/>
            <a:p>
              <a:endParaRPr lang="en-US"/>
            </a:p>
          </p:txBody>
        </p:sp>
      </p:grpSp>
      <p:grpSp>
        <p:nvGrpSpPr>
          <p:cNvPr id="67" name="Group 67"/>
          <p:cNvGrpSpPr/>
          <p:nvPr/>
        </p:nvGrpSpPr>
        <p:grpSpPr>
          <a:xfrm>
            <a:off x="1304039" y="8332118"/>
            <a:ext cx="5325970" cy="796150"/>
            <a:chOff x="0" y="0"/>
            <a:chExt cx="7101294" cy="1061533"/>
          </a:xfrm>
        </p:grpSpPr>
        <p:sp>
          <p:nvSpPr>
            <p:cNvPr id="68" name="Freeform 68"/>
            <p:cNvSpPr/>
            <p:nvPr/>
          </p:nvSpPr>
          <p:spPr>
            <a:xfrm>
              <a:off x="0" y="0"/>
              <a:ext cx="7101292" cy="1061537"/>
            </a:xfrm>
            <a:custGeom>
              <a:avLst/>
              <a:gdLst/>
              <a:ahLst/>
              <a:cxnLst/>
              <a:rect l="l" t="t" r="r" b="b"/>
              <a:pathLst>
                <a:path w="7101292" h="1061537">
                  <a:moveTo>
                    <a:pt x="0" y="0"/>
                  </a:moveTo>
                  <a:lnTo>
                    <a:pt x="7101292" y="0"/>
                  </a:lnTo>
                  <a:lnTo>
                    <a:pt x="7101292" y="1061537"/>
                  </a:lnTo>
                  <a:lnTo>
                    <a:pt x="0" y="1061537"/>
                  </a:lnTo>
                  <a:close/>
                </a:path>
              </a:pathLst>
            </a:custGeom>
            <a:blipFill>
              <a:blip r:embed="rId3">
                <a:alphaModFix amt="0"/>
              </a:blip>
              <a:stretch>
                <a:fillRect t="-80348" b="-80347"/>
              </a:stretch>
            </a:blipFill>
          </p:spPr>
          <p:txBody>
            <a:bodyPr/>
            <a:lstStyle/>
            <a:p>
              <a:endParaRPr lang="en-US"/>
            </a:p>
          </p:txBody>
        </p:sp>
        <p:sp>
          <p:nvSpPr>
            <p:cNvPr id="69" name="TextBox 69"/>
            <p:cNvSpPr txBox="1"/>
            <p:nvPr/>
          </p:nvSpPr>
          <p:spPr>
            <a:xfrm>
              <a:off x="0" y="0"/>
              <a:ext cx="7101294" cy="1061533"/>
            </a:xfrm>
            <a:prstGeom prst="rect">
              <a:avLst/>
            </a:prstGeom>
          </p:spPr>
          <p:txBody>
            <a:bodyPr lIns="0" tIns="0" rIns="0" bIns="0" rtlCol="0" anchor="ctr"/>
            <a:lstStyle/>
            <a:p>
              <a:pPr algn="l">
                <a:lnSpc>
                  <a:spcPts val="2879"/>
                </a:lnSpc>
              </a:pPr>
              <a:r>
                <a:rPr lang="en-US" sz="2400" b="1">
                  <a:solidFill>
                    <a:srgbClr val="0B2E4A"/>
                  </a:solidFill>
                  <a:latin typeface="Aptos Bold"/>
                  <a:ea typeface="Aptos Bold"/>
                  <a:cs typeface="Aptos Bold"/>
                  <a:sym typeface="Aptos Bold"/>
                </a:rPr>
                <a:t>Rural provisions continue</a:t>
              </a:r>
            </a:p>
          </p:txBody>
        </p:sp>
      </p:grpSp>
      <p:grpSp>
        <p:nvGrpSpPr>
          <p:cNvPr id="70" name="Group 70"/>
          <p:cNvGrpSpPr/>
          <p:nvPr/>
        </p:nvGrpSpPr>
        <p:grpSpPr>
          <a:xfrm>
            <a:off x="6904539" y="8332118"/>
            <a:ext cx="10185225" cy="796150"/>
            <a:chOff x="0" y="0"/>
            <a:chExt cx="13580300" cy="1061533"/>
          </a:xfrm>
        </p:grpSpPr>
        <p:sp>
          <p:nvSpPr>
            <p:cNvPr id="71" name="Freeform 71"/>
            <p:cNvSpPr/>
            <p:nvPr/>
          </p:nvSpPr>
          <p:spPr>
            <a:xfrm>
              <a:off x="0" y="0"/>
              <a:ext cx="13580306" cy="1061537"/>
            </a:xfrm>
            <a:custGeom>
              <a:avLst/>
              <a:gdLst/>
              <a:ahLst/>
              <a:cxnLst/>
              <a:rect l="l" t="t" r="r" b="b"/>
              <a:pathLst>
                <a:path w="13580306" h="1061537">
                  <a:moveTo>
                    <a:pt x="0" y="0"/>
                  </a:moveTo>
                  <a:lnTo>
                    <a:pt x="13580306" y="0"/>
                  </a:lnTo>
                  <a:lnTo>
                    <a:pt x="13580306" y="1061537"/>
                  </a:lnTo>
                  <a:lnTo>
                    <a:pt x="0" y="1061537"/>
                  </a:lnTo>
                  <a:close/>
                </a:path>
              </a:pathLst>
            </a:custGeom>
            <a:blipFill>
              <a:blip r:embed="rId3">
                <a:alphaModFix amt="0"/>
              </a:blip>
              <a:stretch>
                <a:fillRect t="-199273" b="-199272"/>
              </a:stretch>
            </a:blipFill>
          </p:spPr>
          <p:txBody>
            <a:bodyPr/>
            <a:lstStyle/>
            <a:p>
              <a:endParaRPr lang="en-US"/>
            </a:p>
          </p:txBody>
        </p:sp>
        <p:sp>
          <p:nvSpPr>
            <p:cNvPr id="72" name="TextBox 72"/>
            <p:cNvSpPr txBox="1"/>
            <p:nvPr/>
          </p:nvSpPr>
          <p:spPr>
            <a:xfrm>
              <a:off x="0" y="0"/>
              <a:ext cx="13580300" cy="1061533"/>
            </a:xfrm>
            <a:prstGeom prst="rect">
              <a:avLst/>
            </a:prstGeom>
          </p:spPr>
          <p:txBody>
            <a:bodyPr lIns="0" tIns="0" rIns="0" bIns="0" rtlCol="0" anchor="ctr"/>
            <a:lstStyle/>
            <a:p>
              <a:pPr>
                <a:buNone/>
              </a:pPr>
              <a:r>
                <a:rPr lang="en-US" sz="2400" dirty="0">
                  <a:solidFill>
                    <a:schemeClr val="tx1">
                      <a:lumMod val="65000"/>
                      <a:lumOff val="35000"/>
                    </a:schemeClr>
                  </a:solidFill>
                </a:rPr>
                <a:t>Eligible rural CoCs, including NY-513, have additional opportunities under the FY2026 NOFO.</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INCREASED COMPETITION</a:t>
              </a:r>
            </a:p>
          </p:txBody>
        </p:sp>
      </p:grpSp>
      <p:grpSp>
        <p:nvGrpSpPr>
          <p:cNvPr id="12" name="Group 12"/>
          <p:cNvGrpSpPr/>
          <p:nvPr/>
        </p:nvGrpSpPr>
        <p:grpSpPr>
          <a:xfrm>
            <a:off x="892235" y="1043235"/>
            <a:ext cx="16334804" cy="851057"/>
            <a:chOff x="0" y="0"/>
            <a:chExt cx="21779738" cy="1134743"/>
          </a:xfrm>
        </p:grpSpPr>
        <p:sp>
          <p:nvSpPr>
            <p:cNvPr id="13" name="Freeform 13"/>
            <p:cNvSpPr/>
            <p:nvPr/>
          </p:nvSpPr>
          <p:spPr>
            <a:xfrm>
              <a:off x="0" y="0"/>
              <a:ext cx="21779736" cy="1134740"/>
            </a:xfrm>
            <a:custGeom>
              <a:avLst/>
              <a:gdLst/>
              <a:ahLst/>
              <a:cxnLst/>
              <a:rect l="l" t="t" r="r" b="b"/>
              <a:pathLst>
                <a:path w="21779736" h="1134740">
                  <a:moveTo>
                    <a:pt x="0" y="0"/>
                  </a:moveTo>
                  <a:lnTo>
                    <a:pt x="21779736" y="0"/>
                  </a:lnTo>
                  <a:lnTo>
                    <a:pt x="21779736" y="1134740"/>
                  </a:lnTo>
                  <a:lnTo>
                    <a:pt x="0" y="1134740"/>
                  </a:lnTo>
                  <a:close/>
                </a:path>
              </a:pathLst>
            </a:custGeom>
            <a:blipFill>
              <a:blip r:embed="rId3">
                <a:alphaModFix amt="0"/>
              </a:blip>
              <a:stretch>
                <a:fillRect t="-323987" b="-323988"/>
              </a:stretch>
            </a:blipFill>
          </p:spPr>
          <p:txBody>
            <a:bodyPr/>
            <a:lstStyle/>
            <a:p>
              <a:endParaRPr lang="en-US"/>
            </a:p>
          </p:txBody>
        </p:sp>
        <p:sp>
          <p:nvSpPr>
            <p:cNvPr id="14" name="TextBox 14"/>
            <p:cNvSpPr txBox="1"/>
            <p:nvPr/>
          </p:nvSpPr>
          <p:spPr>
            <a:xfrm>
              <a:off x="0" y="0"/>
              <a:ext cx="21779738" cy="1134743"/>
            </a:xfrm>
            <a:prstGeom prst="rect">
              <a:avLst/>
            </a:prstGeom>
          </p:spPr>
          <p:txBody>
            <a:bodyPr lIns="0" tIns="0" rIns="0" bIns="0" rtlCol="0" anchor="ctr"/>
            <a:lstStyle/>
            <a:p>
              <a:pPr algn="l">
                <a:lnSpc>
                  <a:spcPts val="5040"/>
                </a:lnSpc>
              </a:pPr>
              <a:r>
                <a:rPr lang="en-US" sz="4200" b="1">
                  <a:solidFill>
                    <a:srgbClr val="0B2E4A"/>
                  </a:solidFill>
                  <a:latin typeface="Aptos Bold"/>
                  <a:ea typeface="Aptos Bold"/>
                  <a:cs typeface="Aptos Bold"/>
                  <a:sym typeface="Aptos Bold"/>
                </a:rPr>
                <a:t>Why FY2026 Is More Competitive</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019975" y="2392642"/>
            <a:ext cx="5235216" cy="6333353"/>
            <a:chOff x="0" y="0"/>
            <a:chExt cx="6980288" cy="8444471"/>
          </a:xfrm>
        </p:grpSpPr>
        <p:sp>
          <p:nvSpPr>
            <p:cNvPr id="18" name="Freeform 18"/>
            <p:cNvSpPr/>
            <p:nvPr/>
          </p:nvSpPr>
          <p:spPr>
            <a:xfrm>
              <a:off x="0" y="0"/>
              <a:ext cx="6980301" cy="8444484"/>
            </a:xfrm>
            <a:custGeom>
              <a:avLst/>
              <a:gdLst/>
              <a:ahLst/>
              <a:cxnLst/>
              <a:rect l="l" t="t" r="r" b="b"/>
              <a:pathLst>
                <a:path w="6980301" h="8444484">
                  <a:moveTo>
                    <a:pt x="0" y="146939"/>
                  </a:moveTo>
                  <a:cubicBezTo>
                    <a:pt x="0" y="65786"/>
                    <a:pt x="65786" y="0"/>
                    <a:pt x="146939" y="0"/>
                  </a:cubicBezTo>
                  <a:lnTo>
                    <a:pt x="6833362" y="0"/>
                  </a:lnTo>
                  <a:cubicBezTo>
                    <a:pt x="6914515" y="0"/>
                    <a:pt x="6980301" y="65786"/>
                    <a:pt x="6980301" y="146939"/>
                  </a:cubicBezTo>
                  <a:lnTo>
                    <a:pt x="6980301" y="8297545"/>
                  </a:lnTo>
                  <a:cubicBezTo>
                    <a:pt x="6980301" y="8378698"/>
                    <a:pt x="6914515" y="8444484"/>
                    <a:pt x="6833362" y="8444484"/>
                  </a:cubicBezTo>
                  <a:lnTo>
                    <a:pt x="146939" y="8444484"/>
                  </a:lnTo>
                  <a:cubicBezTo>
                    <a:pt x="65786" y="8444484"/>
                    <a:pt x="0" y="8378698"/>
                    <a:pt x="0" y="8297545"/>
                  </a:cubicBezTo>
                  <a:close/>
                </a:path>
              </a:pathLst>
            </a:custGeom>
            <a:solidFill>
              <a:srgbClr val="FFFFFF"/>
            </a:solidFill>
            <a:ln w="19065" cap="sq">
              <a:solidFill>
                <a:srgbClr val="D7E7F0"/>
              </a:solidFill>
              <a:prstDash val="solid"/>
              <a:miter/>
            </a:ln>
          </p:spPr>
          <p:txBody>
            <a:bodyPr/>
            <a:lstStyle/>
            <a:p>
              <a:endParaRPr lang="en-US"/>
            </a:p>
          </p:txBody>
        </p:sp>
      </p:grpSp>
      <p:grpSp>
        <p:nvGrpSpPr>
          <p:cNvPr id="19" name="Group 19"/>
          <p:cNvGrpSpPr/>
          <p:nvPr/>
        </p:nvGrpSpPr>
        <p:grpSpPr>
          <a:xfrm>
            <a:off x="1019975" y="2392642"/>
            <a:ext cx="115148" cy="6333353"/>
            <a:chOff x="0" y="0"/>
            <a:chExt cx="153530" cy="8444471"/>
          </a:xfrm>
        </p:grpSpPr>
        <p:sp>
          <p:nvSpPr>
            <p:cNvPr id="20" name="Freeform 20"/>
            <p:cNvSpPr/>
            <p:nvPr/>
          </p:nvSpPr>
          <p:spPr>
            <a:xfrm>
              <a:off x="0" y="0"/>
              <a:ext cx="153543" cy="8444484"/>
            </a:xfrm>
            <a:custGeom>
              <a:avLst/>
              <a:gdLst/>
              <a:ahLst/>
              <a:cxnLst/>
              <a:rect l="l" t="t" r="r" b="b"/>
              <a:pathLst>
                <a:path w="153543" h="8444484">
                  <a:moveTo>
                    <a:pt x="0" y="0"/>
                  </a:moveTo>
                  <a:lnTo>
                    <a:pt x="153543" y="0"/>
                  </a:lnTo>
                  <a:lnTo>
                    <a:pt x="153543" y="8444484"/>
                  </a:lnTo>
                  <a:lnTo>
                    <a:pt x="0" y="8444484"/>
                  </a:lnTo>
                  <a:close/>
                </a:path>
              </a:pathLst>
            </a:custGeom>
            <a:solidFill>
              <a:srgbClr val="0A66B7"/>
            </a:solidFill>
            <a:ln w="19065" cap="sq">
              <a:solidFill>
                <a:srgbClr val="0A66B7"/>
              </a:solidFill>
              <a:prstDash val="solid"/>
              <a:miter/>
            </a:ln>
          </p:spPr>
          <p:txBody>
            <a:bodyPr/>
            <a:lstStyle/>
            <a:p>
              <a:endParaRPr lang="en-US"/>
            </a:p>
          </p:txBody>
        </p:sp>
      </p:grpSp>
      <p:grpSp>
        <p:nvGrpSpPr>
          <p:cNvPr id="21" name="Group 21"/>
          <p:cNvGrpSpPr/>
          <p:nvPr/>
        </p:nvGrpSpPr>
        <p:grpSpPr>
          <a:xfrm>
            <a:off x="1331490" y="2621804"/>
            <a:ext cx="4667088" cy="581490"/>
            <a:chOff x="0" y="0"/>
            <a:chExt cx="6222784" cy="775320"/>
          </a:xfrm>
        </p:grpSpPr>
        <p:sp>
          <p:nvSpPr>
            <p:cNvPr id="22" name="Freeform 22"/>
            <p:cNvSpPr/>
            <p:nvPr/>
          </p:nvSpPr>
          <p:spPr>
            <a:xfrm>
              <a:off x="0" y="0"/>
              <a:ext cx="6222781" cy="775311"/>
            </a:xfrm>
            <a:custGeom>
              <a:avLst/>
              <a:gdLst/>
              <a:ahLst/>
              <a:cxnLst/>
              <a:rect l="l" t="t" r="r" b="b"/>
              <a:pathLst>
                <a:path w="6222781" h="775311">
                  <a:moveTo>
                    <a:pt x="0" y="0"/>
                  </a:moveTo>
                  <a:lnTo>
                    <a:pt x="6222781" y="0"/>
                  </a:lnTo>
                  <a:lnTo>
                    <a:pt x="6222781" y="775311"/>
                  </a:lnTo>
                  <a:lnTo>
                    <a:pt x="0" y="775311"/>
                  </a:lnTo>
                  <a:close/>
                </a:path>
              </a:pathLst>
            </a:custGeom>
            <a:blipFill>
              <a:blip r:embed="rId3">
                <a:alphaModFix amt="0"/>
              </a:blip>
              <a:stretch>
                <a:fillRect t="-123341" b="-89439"/>
              </a:stretch>
            </a:blipFill>
          </p:spPr>
          <p:txBody>
            <a:bodyPr/>
            <a:lstStyle/>
            <a:p>
              <a:endParaRPr lang="en-US"/>
            </a:p>
          </p:txBody>
        </p:sp>
        <p:sp>
          <p:nvSpPr>
            <p:cNvPr id="23" name="TextBox 23"/>
            <p:cNvSpPr txBox="1"/>
            <p:nvPr/>
          </p:nvSpPr>
          <p:spPr>
            <a:xfrm>
              <a:off x="0" y="0"/>
              <a:ext cx="6222784" cy="775320"/>
            </a:xfrm>
            <a:prstGeom prst="rect">
              <a:avLst/>
            </a:prstGeom>
          </p:spPr>
          <p:txBody>
            <a:bodyPr lIns="0" tIns="0" rIns="0" bIns="0" rtlCol="0" anchor="ctr"/>
            <a:lstStyle/>
            <a:p>
              <a:pPr algn="l">
                <a:lnSpc>
                  <a:spcPts val="3719"/>
                </a:lnSpc>
              </a:pPr>
              <a:r>
                <a:rPr lang="en-US" sz="3099" b="1">
                  <a:solidFill>
                    <a:srgbClr val="0B2E4A"/>
                  </a:solidFill>
                  <a:latin typeface="Aptos Bold"/>
                  <a:ea typeface="Aptos Bold"/>
                  <a:cs typeface="Aptos Bold"/>
                  <a:sym typeface="Aptos Bold"/>
                </a:rPr>
                <a:t>Tier 1 Reduced</a:t>
              </a:r>
            </a:p>
          </p:txBody>
        </p:sp>
      </p:grpSp>
      <p:grpSp>
        <p:nvGrpSpPr>
          <p:cNvPr id="24" name="Group 24"/>
          <p:cNvGrpSpPr/>
          <p:nvPr/>
        </p:nvGrpSpPr>
        <p:grpSpPr>
          <a:xfrm>
            <a:off x="1372676" y="2845628"/>
            <a:ext cx="4598453" cy="5436342"/>
            <a:chOff x="0" y="-286388"/>
            <a:chExt cx="6131270" cy="7248457"/>
          </a:xfrm>
        </p:grpSpPr>
        <p:sp>
          <p:nvSpPr>
            <p:cNvPr id="25" name="Freeform 25"/>
            <p:cNvSpPr/>
            <p:nvPr/>
          </p:nvSpPr>
          <p:spPr>
            <a:xfrm>
              <a:off x="0" y="0"/>
              <a:ext cx="6131270" cy="6962069"/>
            </a:xfrm>
            <a:custGeom>
              <a:avLst/>
              <a:gdLst/>
              <a:ahLst/>
              <a:cxnLst/>
              <a:rect l="l" t="t" r="r" b="b"/>
              <a:pathLst>
                <a:path w="6131270" h="6962069">
                  <a:moveTo>
                    <a:pt x="0" y="0"/>
                  </a:moveTo>
                  <a:lnTo>
                    <a:pt x="6131270" y="0"/>
                  </a:lnTo>
                  <a:lnTo>
                    <a:pt x="6131270" y="6962069"/>
                  </a:lnTo>
                  <a:lnTo>
                    <a:pt x="0" y="6962069"/>
                  </a:lnTo>
                  <a:close/>
                </a:path>
              </a:pathLst>
            </a:custGeom>
            <a:blipFill>
              <a:blip r:embed="rId3">
                <a:alphaModFix amt="0"/>
              </a:blip>
              <a:stretch>
                <a:fillRect l="-99368" r="-99368" b="-2525"/>
              </a:stretch>
            </a:blipFill>
          </p:spPr>
          <p:txBody>
            <a:bodyPr/>
            <a:lstStyle/>
            <a:p>
              <a:endParaRPr lang="en-US"/>
            </a:p>
          </p:txBody>
        </p:sp>
        <p:sp>
          <p:nvSpPr>
            <p:cNvPr id="26" name="TextBox 26"/>
            <p:cNvSpPr txBox="1"/>
            <p:nvPr/>
          </p:nvSpPr>
          <p:spPr>
            <a:xfrm>
              <a:off x="0" y="-286388"/>
              <a:ext cx="6131268" cy="6962067"/>
            </a:xfrm>
            <a:prstGeom prst="rect">
              <a:avLst/>
            </a:prstGeom>
          </p:spPr>
          <p:txBody>
            <a:bodyPr lIns="0" tIns="0" rIns="0" bIns="0" rtlCol="0" anchor="ctr"/>
            <a:lstStyle/>
            <a:p>
              <a:pPr>
                <a:buFont typeface="Arial" panose="020B0604020202020204" pitchFamily="34" charset="0"/>
                <a:buChar char="•"/>
              </a:pPr>
              <a:r>
                <a:rPr lang="en-US" sz="2400" dirty="0"/>
                <a:t>Tier 1 has been reduced from </a:t>
              </a:r>
              <a:r>
                <a:rPr lang="en-US" sz="2400" b="1" dirty="0"/>
                <a:t>90% to 60%</a:t>
              </a:r>
              <a:r>
                <a:rPr lang="en-US" sz="2400" dirty="0"/>
                <a:t> of the CoC's Annual Renewal Demand (ARD). </a:t>
              </a:r>
            </a:p>
            <a:p>
              <a:pPr>
                <a:buFont typeface="Arial" panose="020B0604020202020204" pitchFamily="34" charset="0"/>
                <a:buChar char="•"/>
              </a:pPr>
              <a:r>
                <a:rPr lang="en-US" sz="2400" dirty="0"/>
                <a:t>A larger share of renewal funding is now placed in Tier 2 and subject to national competition. </a:t>
              </a:r>
            </a:p>
          </p:txBody>
        </p:sp>
      </p:grpSp>
      <p:grpSp>
        <p:nvGrpSpPr>
          <p:cNvPr id="27" name="Group 27"/>
          <p:cNvGrpSpPr/>
          <p:nvPr/>
        </p:nvGrpSpPr>
        <p:grpSpPr>
          <a:xfrm>
            <a:off x="6510661" y="2392642"/>
            <a:ext cx="5235216" cy="6333353"/>
            <a:chOff x="0" y="0"/>
            <a:chExt cx="6980288" cy="8444471"/>
          </a:xfrm>
        </p:grpSpPr>
        <p:sp>
          <p:nvSpPr>
            <p:cNvPr id="28" name="Freeform 28"/>
            <p:cNvSpPr/>
            <p:nvPr/>
          </p:nvSpPr>
          <p:spPr>
            <a:xfrm>
              <a:off x="0" y="0"/>
              <a:ext cx="6980301" cy="8444484"/>
            </a:xfrm>
            <a:custGeom>
              <a:avLst/>
              <a:gdLst/>
              <a:ahLst/>
              <a:cxnLst/>
              <a:rect l="l" t="t" r="r" b="b"/>
              <a:pathLst>
                <a:path w="6980301" h="8444484">
                  <a:moveTo>
                    <a:pt x="0" y="146939"/>
                  </a:moveTo>
                  <a:cubicBezTo>
                    <a:pt x="0" y="65786"/>
                    <a:pt x="65786" y="0"/>
                    <a:pt x="146939" y="0"/>
                  </a:cubicBezTo>
                  <a:lnTo>
                    <a:pt x="6833362" y="0"/>
                  </a:lnTo>
                  <a:cubicBezTo>
                    <a:pt x="6914515" y="0"/>
                    <a:pt x="6980301" y="65786"/>
                    <a:pt x="6980301" y="146939"/>
                  </a:cubicBezTo>
                  <a:lnTo>
                    <a:pt x="6980301" y="8297545"/>
                  </a:lnTo>
                  <a:cubicBezTo>
                    <a:pt x="6980301" y="8378698"/>
                    <a:pt x="6914515" y="8444484"/>
                    <a:pt x="6833362" y="8444484"/>
                  </a:cubicBezTo>
                  <a:lnTo>
                    <a:pt x="146939" y="8444484"/>
                  </a:lnTo>
                  <a:cubicBezTo>
                    <a:pt x="65786" y="8444484"/>
                    <a:pt x="0" y="8378698"/>
                    <a:pt x="0" y="8297545"/>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9" name="Group 29"/>
          <p:cNvGrpSpPr/>
          <p:nvPr/>
        </p:nvGrpSpPr>
        <p:grpSpPr>
          <a:xfrm>
            <a:off x="6510661" y="2392642"/>
            <a:ext cx="115148" cy="6333353"/>
            <a:chOff x="0" y="0"/>
            <a:chExt cx="153530" cy="8444471"/>
          </a:xfrm>
        </p:grpSpPr>
        <p:sp>
          <p:nvSpPr>
            <p:cNvPr id="30" name="Freeform 30"/>
            <p:cNvSpPr/>
            <p:nvPr/>
          </p:nvSpPr>
          <p:spPr>
            <a:xfrm>
              <a:off x="0" y="0"/>
              <a:ext cx="153543" cy="8444484"/>
            </a:xfrm>
            <a:custGeom>
              <a:avLst/>
              <a:gdLst/>
              <a:ahLst/>
              <a:cxnLst/>
              <a:rect l="l" t="t" r="r" b="b"/>
              <a:pathLst>
                <a:path w="153543" h="8444484">
                  <a:moveTo>
                    <a:pt x="0" y="0"/>
                  </a:moveTo>
                  <a:lnTo>
                    <a:pt x="153543" y="0"/>
                  </a:lnTo>
                  <a:lnTo>
                    <a:pt x="153543" y="8444484"/>
                  </a:lnTo>
                  <a:lnTo>
                    <a:pt x="0" y="8444484"/>
                  </a:lnTo>
                  <a:close/>
                </a:path>
              </a:pathLst>
            </a:custGeom>
            <a:solidFill>
              <a:srgbClr val="2C9DA7"/>
            </a:solidFill>
            <a:ln w="19065" cap="sq">
              <a:solidFill>
                <a:srgbClr val="2C9DA7"/>
              </a:solidFill>
              <a:prstDash val="solid"/>
              <a:miter/>
            </a:ln>
          </p:spPr>
          <p:txBody>
            <a:bodyPr/>
            <a:lstStyle/>
            <a:p>
              <a:endParaRPr lang="en-US"/>
            </a:p>
          </p:txBody>
        </p:sp>
      </p:grpSp>
      <p:grpSp>
        <p:nvGrpSpPr>
          <p:cNvPr id="31" name="Group 31"/>
          <p:cNvGrpSpPr/>
          <p:nvPr/>
        </p:nvGrpSpPr>
        <p:grpSpPr>
          <a:xfrm>
            <a:off x="6822186" y="2621804"/>
            <a:ext cx="4667088" cy="581490"/>
            <a:chOff x="0" y="0"/>
            <a:chExt cx="6222784" cy="775320"/>
          </a:xfrm>
        </p:grpSpPr>
        <p:sp>
          <p:nvSpPr>
            <p:cNvPr id="32" name="Freeform 32"/>
            <p:cNvSpPr/>
            <p:nvPr/>
          </p:nvSpPr>
          <p:spPr>
            <a:xfrm>
              <a:off x="0" y="0"/>
              <a:ext cx="6222781" cy="775311"/>
            </a:xfrm>
            <a:custGeom>
              <a:avLst/>
              <a:gdLst/>
              <a:ahLst/>
              <a:cxnLst/>
              <a:rect l="l" t="t" r="r" b="b"/>
              <a:pathLst>
                <a:path w="6222781" h="775311">
                  <a:moveTo>
                    <a:pt x="0" y="0"/>
                  </a:moveTo>
                  <a:lnTo>
                    <a:pt x="6222781" y="0"/>
                  </a:lnTo>
                  <a:lnTo>
                    <a:pt x="6222781" y="775311"/>
                  </a:lnTo>
                  <a:lnTo>
                    <a:pt x="0" y="775311"/>
                  </a:lnTo>
                  <a:close/>
                </a:path>
              </a:pathLst>
            </a:custGeom>
            <a:blipFill>
              <a:blip r:embed="rId3">
                <a:alphaModFix amt="0"/>
              </a:blip>
              <a:stretch>
                <a:fillRect t="-123341" b="-89439"/>
              </a:stretch>
            </a:blipFill>
          </p:spPr>
          <p:txBody>
            <a:bodyPr/>
            <a:lstStyle/>
            <a:p>
              <a:endParaRPr lang="en-US"/>
            </a:p>
          </p:txBody>
        </p:sp>
        <p:sp>
          <p:nvSpPr>
            <p:cNvPr id="33" name="TextBox 33"/>
            <p:cNvSpPr txBox="1"/>
            <p:nvPr/>
          </p:nvSpPr>
          <p:spPr>
            <a:xfrm>
              <a:off x="0" y="0"/>
              <a:ext cx="6222784" cy="775320"/>
            </a:xfrm>
            <a:prstGeom prst="rect">
              <a:avLst/>
            </a:prstGeom>
          </p:spPr>
          <p:txBody>
            <a:bodyPr lIns="0" tIns="0" rIns="0" bIns="0" rtlCol="0" anchor="ctr"/>
            <a:lstStyle/>
            <a:p>
              <a:pPr algn="l">
                <a:lnSpc>
                  <a:spcPts val="3719"/>
                </a:lnSpc>
              </a:pPr>
              <a:r>
                <a:rPr lang="en-US" sz="3099" b="1">
                  <a:solidFill>
                    <a:srgbClr val="0B2E4A"/>
                  </a:solidFill>
                  <a:latin typeface="Aptos Bold"/>
                  <a:ea typeface="Aptos Bold"/>
                  <a:cs typeface="Aptos Bold"/>
                  <a:sym typeface="Aptos Bold"/>
                </a:rPr>
                <a:t>All Projects Ranked</a:t>
              </a:r>
            </a:p>
          </p:txBody>
        </p:sp>
      </p:grpSp>
      <p:grpSp>
        <p:nvGrpSpPr>
          <p:cNvPr id="34" name="Group 34"/>
          <p:cNvGrpSpPr/>
          <p:nvPr/>
        </p:nvGrpSpPr>
        <p:grpSpPr>
          <a:xfrm>
            <a:off x="6863363" y="2928547"/>
            <a:ext cx="4625909" cy="5582024"/>
            <a:chOff x="0" y="-304800"/>
            <a:chExt cx="6167879" cy="7442698"/>
          </a:xfrm>
        </p:grpSpPr>
        <p:sp>
          <p:nvSpPr>
            <p:cNvPr id="35" name="Freeform 35"/>
            <p:cNvSpPr/>
            <p:nvPr/>
          </p:nvSpPr>
          <p:spPr>
            <a:xfrm>
              <a:off x="0" y="0"/>
              <a:ext cx="6131270" cy="7137898"/>
            </a:xfrm>
            <a:custGeom>
              <a:avLst/>
              <a:gdLst/>
              <a:ahLst/>
              <a:cxnLst/>
              <a:rect l="l" t="t" r="r" b="b"/>
              <a:pathLst>
                <a:path w="6131270" h="7137898">
                  <a:moveTo>
                    <a:pt x="0" y="0"/>
                  </a:moveTo>
                  <a:lnTo>
                    <a:pt x="6131270" y="0"/>
                  </a:lnTo>
                  <a:lnTo>
                    <a:pt x="6131270" y="7137898"/>
                  </a:lnTo>
                  <a:lnTo>
                    <a:pt x="0" y="7137898"/>
                  </a:lnTo>
                  <a:close/>
                </a:path>
              </a:pathLst>
            </a:custGeom>
            <a:blipFill>
              <a:blip r:embed="rId3">
                <a:alphaModFix amt="0"/>
              </a:blip>
              <a:stretch>
                <a:fillRect l="-99368" r="-99368"/>
              </a:stretch>
            </a:blipFill>
          </p:spPr>
          <p:txBody>
            <a:bodyPr/>
            <a:lstStyle/>
            <a:p>
              <a:endParaRPr lang="en-US"/>
            </a:p>
          </p:txBody>
        </p:sp>
        <p:sp>
          <p:nvSpPr>
            <p:cNvPr id="36" name="TextBox 36"/>
            <p:cNvSpPr txBox="1"/>
            <p:nvPr/>
          </p:nvSpPr>
          <p:spPr>
            <a:xfrm>
              <a:off x="36611" y="-304800"/>
              <a:ext cx="6131268" cy="7137896"/>
            </a:xfrm>
            <a:prstGeom prst="rect">
              <a:avLst/>
            </a:prstGeom>
          </p:spPr>
          <p:txBody>
            <a:bodyPr lIns="0" tIns="0" rIns="0" bIns="0" rtlCol="0" anchor="ctr"/>
            <a:lstStyle/>
            <a:p>
              <a:pPr>
                <a:buFont typeface="Arial" panose="020B0604020202020204" pitchFamily="34" charset="0"/>
                <a:buChar char="•"/>
              </a:pPr>
              <a:r>
                <a:rPr lang="en-US" sz="2400" dirty="0"/>
                <a:t>All project applications (except the CoC Planning Grant) must be reviewed, scored, and ranked by the CoC. </a:t>
              </a:r>
            </a:p>
            <a:p>
              <a:pPr>
                <a:buFont typeface="Arial" panose="020B0604020202020204" pitchFamily="34" charset="0"/>
                <a:buChar char="•"/>
              </a:pPr>
              <a:r>
                <a:rPr lang="en-US" sz="2400" dirty="0"/>
                <a:t>Local project ranking now plays an even greater role in funding decisions. </a:t>
              </a:r>
            </a:p>
          </p:txBody>
        </p:sp>
      </p:grpSp>
      <p:grpSp>
        <p:nvGrpSpPr>
          <p:cNvPr id="37" name="Group 37"/>
          <p:cNvGrpSpPr/>
          <p:nvPr/>
        </p:nvGrpSpPr>
        <p:grpSpPr>
          <a:xfrm>
            <a:off x="12001348" y="2392642"/>
            <a:ext cx="5235216" cy="6333353"/>
            <a:chOff x="0" y="0"/>
            <a:chExt cx="6980288" cy="8444471"/>
          </a:xfrm>
        </p:grpSpPr>
        <p:sp>
          <p:nvSpPr>
            <p:cNvPr id="38" name="Freeform 38"/>
            <p:cNvSpPr/>
            <p:nvPr/>
          </p:nvSpPr>
          <p:spPr>
            <a:xfrm>
              <a:off x="0" y="0"/>
              <a:ext cx="6980301" cy="8444484"/>
            </a:xfrm>
            <a:custGeom>
              <a:avLst/>
              <a:gdLst/>
              <a:ahLst/>
              <a:cxnLst/>
              <a:rect l="l" t="t" r="r" b="b"/>
              <a:pathLst>
                <a:path w="6980301" h="8444484">
                  <a:moveTo>
                    <a:pt x="0" y="146939"/>
                  </a:moveTo>
                  <a:cubicBezTo>
                    <a:pt x="0" y="65786"/>
                    <a:pt x="65786" y="0"/>
                    <a:pt x="146939" y="0"/>
                  </a:cubicBezTo>
                  <a:lnTo>
                    <a:pt x="6833362" y="0"/>
                  </a:lnTo>
                  <a:cubicBezTo>
                    <a:pt x="6914515" y="0"/>
                    <a:pt x="6980301" y="65786"/>
                    <a:pt x="6980301" y="146939"/>
                  </a:cubicBezTo>
                  <a:lnTo>
                    <a:pt x="6980301" y="8297545"/>
                  </a:lnTo>
                  <a:cubicBezTo>
                    <a:pt x="6980301" y="8378698"/>
                    <a:pt x="6914515" y="8444484"/>
                    <a:pt x="6833362" y="8444484"/>
                  </a:cubicBezTo>
                  <a:lnTo>
                    <a:pt x="146939" y="8444484"/>
                  </a:lnTo>
                  <a:cubicBezTo>
                    <a:pt x="65786" y="8444484"/>
                    <a:pt x="0" y="8378698"/>
                    <a:pt x="0" y="8297545"/>
                  </a:cubicBezTo>
                  <a:close/>
                </a:path>
              </a:pathLst>
            </a:custGeom>
            <a:solidFill>
              <a:srgbClr val="FFFFFF"/>
            </a:solidFill>
            <a:ln w="19065" cap="sq">
              <a:solidFill>
                <a:srgbClr val="D7E7F0"/>
              </a:solidFill>
              <a:prstDash val="solid"/>
              <a:miter/>
            </a:ln>
          </p:spPr>
          <p:txBody>
            <a:bodyPr/>
            <a:lstStyle/>
            <a:p>
              <a:endParaRPr lang="en-US"/>
            </a:p>
          </p:txBody>
        </p:sp>
      </p:grpSp>
      <p:grpSp>
        <p:nvGrpSpPr>
          <p:cNvPr id="39" name="Group 39"/>
          <p:cNvGrpSpPr/>
          <p:nvPr/>
        </p:nvGrpSpPr>
        <p:grpSpPr>
          <a:xfrm>
            <a:off x="12001348" y="2392642"/>
            <a:ext cx="115148" cy="6333353"/>
            <a:chOff x="0" y="0"/>
            <a:chExt cx="153530" cy="8444471"/>
          </a:xfrm>
        </p:grpSpPr>
        <p:sp>
          <p:nvSpPr>
            <p:cNvPr id="40" name="Freeform 40"/>
            <p:cNvSpPr/>
            <p:nvPr/>
          </p:nvSpPr>
          <p:spPr>
            <a:xfrm>
              <a:off x="0" y="0"/>
              <a:ext cx="153543" cy="8444484"/>
            </a:xfrm>
            <a:custGeom>
              <a:avLst/>
              <a:gdLst/>
              <a:ahLst/>
              <a:cxnLst/>
              <a:rect l="l" t="t" r="r" b="b"/>
              <a:pathLst>
                <a:path w="153543" h="8444484">
                  <a:moveTo>
                    <a:pt x="0" y="0"/>
                  </a:moveTo>
                  <a:lnTo>
                    <a:pt x="153543" y="0"/>
                  </a:lnTo>
                  <a:lnTo>
                    <a:pt x="153543" y="8444484"/>
                  </a:lnTo>
                  <a:lnTo>
                    <a:pt x="0" y="8444484"/>
                  </a:lnTo>
                  <a:close/>
                </a:path>
              </a:pathLst>
            </a:custGeom>
            <a:solidFill>
              <a:srgbClr val="28A7D6"/>
            </a:solidFill>
            <a:ln w="19065" cap="sq">
              <a:solidFill>
                <a:srgbClr val="28A7D6"/>
              </a:solidFill>
              <a:prstDash val="solid"/>
              <a:miter/>
            </a:ln>
          </p:spPr>
          <p:txBody>
            <a:bodyPr/>
            <a:lstStyle/>
            <a:p>
              <a:endParaRPr lang="en-US"/>
            </a:p>
          </p:txBody>
        </p:sp>
      </p:grpSp>
      <p:grpSp>
        <p:nvGrpSpPr>
          <p:cNvPr id="41" name="Group 41"/>
          <p:cNvGrpSpPr/>
          <p:nvPr/>
        </p:nvGrpSpPr>
        <p:grpSpPr>
          <a:xfrm>
            <a:off x="12312872" y="2621804"/>
            <a:ext cx="4667088" cy="581490"/>
            <a:chOff x="0" y="0"/>
            <a:chExt cx="6222784" cy="775320"/>
          </a:xfrm>
        </p:grpSpPr>
        <p:sp>
          <p:nvSpPr>
            <p:cNvPr id="42" name="Freeform 42"/>
            <p:cNvSpPr/>
            <p:nvPr/>
          </p:nvSpPr>
          <p:spPr>
            <a:xfrm>
              <a:off x="0" y="0"/>
              <a:ext cx="6222781" cy="775311"/>
            </a:xfrm>
            <a:custGeom>
              <a:avLst/>
              <a:gdLst/>
              <a:ahLst/>
              <a:cxnLst/>
              <a:rect l="l" t="t" r="r" b="b"/>
              <a:pathLst>
                <a:path w="6222781" h="775311">
                  <a:moveTo>
                    <a:pt x="0" y="0"/>
                  </a:moveTo>
                  <a:lnTo>
                    <a:pt x="6222781" y="0"/>
                  </a:lnTo>
                  <a:lnTo>
                    <a:pt x="6222781" y="775311"/>
                  </a:lnTo>
                  <a:lnTo>
                    <a:pt x="0" y="775311"/>
                  </a:lnTo>
                  <a:close/>
                </a:path>
              </a:pathLst>
            </a:custGeom>
            <a:blipFill>
              <a:blip r:embed="rId3">
                <a:alphaModFix amt="0"/>
              </a:blip>
              <a:stretch>
                <a:fillRect t="-123341" b="-89439"/>
              </a:stretch>
            </a:blipFill>
          </p:spPr>
          <p:txBody>
            <a:bodyPr/>
            <a:lstStyle/>
            <a:p>
              <a:endParaRPr lang="en-US"/>
            </a:p>
          </p:txBody>
        </p:sp>
        <p:sp>
          <p:nvSpPr>
            <p:cNvPr id="43" name="TextBox 43"/>
            <p:cNvSpPr txBox="1"/>
            <p:nvPr/>
          </p:nvSpPr>
          <p:spPr>
            <a:xfrm>
              <a:off x="0" y="0"/>
              <a:ext cx="6222784" cy="775320"/>
            </a:xfrm>
            <a:prstGeom prst="rect">
              <a:avLst/>
            </a:prstGeom>
          </p:spPr>
          <p:txBody>
            <a:bodyPr lIns="0" tIns="0" rIns="0" bIns="0" rtlCol="0" anchor="ctr"/>
            <a:lstStyle/>
            <a:p>
              <a:pPr algn="l">
                <a:lnSpc>
                  <a:spcPts val="3719"/>
                </a:lnSpc>
              </a:pPr>
              <a:r>
                <a:rPr lang="en-US" sz="3099" b="1">
                  <a:solidFill>
                    <a:srgbClr val="0B2E4A"/>
                  </a:solidFill>
                  <a:latin typeface="Aptos Bold"/>
                  <a:ea typeface="Aptos Bold"/>
                  <a:cs typeface="Aptos Bold"/>
                  <a:sym typeface="Aptos Bold"/>
                </a:rPr>
                <a:t>HUD Merit Review</a:t>
              </a:r>
            </a:p>
          </p:txBody>
        </p:sp>
      </p:grpSp>
      <p:grpSp>
        <p:nvGrpSpPr>
          <p:cNvPr id="44" name="Group 44"/>
          <p:cNvGrpSpPr/>
          <p:nvPr/>
        </p:nvGrpSpPr>
        <p:grpSpPr>
          <a:xfrm>
            <a:off x="12319730" y="3157147"/>
            <a:ext cx="4598451" cy="5353422"/>
            <a:chOff x="0" y="0"/>
            <a:chExt cx="6131268" cy="7137896"/>
          </a:xfrm>
        </p:grpSpPr>
        <p:sp>
          <p:nvSpPr>
            <p:cNvPr id="45" name="Freeform 45"/>
            <p:cNvSpPr/>
            <p:nvPr/>
          </p:nvSpPr>
          <p:spPr>
            <a:xfrm>
              <a:off x="0" y="0"/>
              <a:ext cx="6131270" cy="7137898"/>
            </a:xfrm>
            <a:custGeom>
              <a:avLst/>
              <a:gdLst/>
              <a:ahLst/>
              <a:cxnLst/>
              <a:rect l="l" t="t" r="r" b="b"/>
              <a:pathLst>
                <a:path w="6131270" h="7137898">
                  <a:moveTo>
                    <a:pt x="0" y="0"/>
                  </a:moveTo>
                  <a:lnTo>
                    <a:pt x="6131270" y="0"/>
                  </a:lnTo>
                  <a:lnTo>
                    <a:pt x="6131270" y="7137898"/>
                  </a:lnTo>
                  <a:lnTo>
                    <a:pt x="0" y="7137898"/>
                  </a:lnTo>
                  <a:close/>
                </a:path>
              </a:pathLst>
            </a:custGeom>
            <a:blipFill>
              <a:blip r:embed="rId3">
                <a:alphaModFix amt="0"/>
              </a:blip>
              <a:stretch>
                <a:fillRect l="-99368" r="-99368"/>
              </a:stretch>
            </a:blipFill>
          </p:spPr>
          <p:txBody>
            <a:bodyPr/>
            <a:lstStyle/>
            <a:p>
              <a:endParaRPr lang="en-US"/>
            </a:p>
          </p:txBody>
        </p:sp>
        <p:sp>
          <p:nvSpPr>
            <p:cNvPr id="46" name="TextBox 46"/>
            <p:cNvSpPr txBox="1"/>
            <p:nvPr/>
          </p:nvSpPr>
          <p:spPr>
            <a:xfrm>
              <a:off x="0" y="-95250"/>
              <a:ext cx="6131268" cy="7233146"/>
            </a:xfrm>
            <a:prstGeom prst="rect">
              <a:avLst/>
            </a:prstGeom>
          </p:spPr>
          <p:txBody>
            <a:bodyPr lIns="0" tIns="0" rIns="0" bIns="0" rtlCol="0" anchor="ctr"/>
            <a:lstStyle/>
            <a:p>
              <a:pPr>
                <a:buNone/>
              </a:pPr>
              <a:r>
                <a:rPr lang="en-US" sz="2400" dirty="0"/>
                <a:t>Tier 2 projects are evaluated based on:</a:t>
              </a:r>
            </a:p>
            <a:p>
              <a:pPr>
                <a:buFont typeface="Arial" panose="020B0604020202020204" pitchFamily="34" charset="0"/>
                <a:buChar char="•"/>
              </a:pPr>
              <a:r>
                <a:rPr lang="en-US" sz="2400" dirty="0"/>
                <a:t>Project eligibility and threshold compliance </a:t>
              </a:r>
            </a:p>
            <a:p>
              <a:pPr>
                <a:buFont typeface="Arial" panose="020B0604020202020204" pitchFamily="34" charset="0"/>
                <a:buChar char="•"/>
              </a:pPr>
              <a:r>
                <a:rPr lang="en-US" sz="2400" dirty="0"/>
                <a:t>HUD Risk Review </a:t>
              </a:r>
            </a:p>
            <a:p>
              <a:pPr>
                <a:buFont typeface="Arial" panose="020B0604020202020204" pitchFamily="34" charset="0"/>
                <a:buChar char="•"/>
              </a:pPr>
              <a:r>
                <a:rPr lang="en-US" sz="2400" dirty="0"/>
                <a:t>CoC Merit Review Score </a:t>
              </a:r>
            </a:p>
            <a:p>
              <a:pPr>
                <a:buFont typeface="Arial" panose="020B0604020202020204" pitchFamily="34" charset="0"/>
                <a:buChar char="•"/>
              </a:pPr>
              <a:r>
                <a:rPr lang="en-US" sz="2400" dirty="0"/>
                <a:t>Local Project Ranking </a:t>
              </a:r>
            </a:p>
            <a:p>
              <a:pPr>
                <a:buFont typeface="Arial" panose="020B0604020202020204" pitchFamily="34" charset="0"/>
                <a:buChar char="•"/>
              </a:pPr>
              <a:r>
                <a:rPr lang="en-US" sz="2400" dirty="0"/>
                <a:t>Availability of funding </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9535" y="-9535"/>
            <a:ext cx="18320909" cy="183785"/>
            <a:chOff x="0" y="0"/>
            <a:chExt cx="24427878" cy="245047"/>
          </a:xfrm>
        </p:grpSpPr>
        <p:sp>
          <p:nvSpPr>
            <p:cNvPr id="3" name="Freeform 3"/>
            <p:cNvSpPr/>
            <p:nvPr/>
          </p:nvSpPr>
          <p:spPr>
            <a:xfrm>
              <a:off x="0" y="0"/>
              <a:ext cx="24427814" cy="245110"/>
            </a:xfrm>
            <a:custGeom>
              <a:avLst/>
              <a:gdLst/>
              <a:ahLst/>
              <a:cxnLst/>
              <a:rect l="l" t="t" r="r" b="b"/>
              <a:pathLst>
                <a:path w="24427814" h="245110">
                  <a:moveTo>
                    <a:pt x="0" y="0"/>
                  </a:moveTo>
                  <a:lnTo>
                    <a:pt x="24427814" y="0"/>
                  </a:lnTo>
                  <a:lnTo>
                    <a:pt x="24427814" y="245110"/>
                  </a:lnTo>
                  <a:lnTo>
                    <a:pt x="0" y="245110"/>
                  </a:lnTo>
                  <a:close/>
                </a:path>
              </a:pathLst>
            </a:custGeom>
            <a:solidFill>
              <a:srgbClr val="0A66B7"/>
            </a:solidFill>
            <a:ln w="19065" cap="sq">
              <a:solidFill>
                <a:srgbClr val="0A66B7"/>
              </a:solidFill>
              <a:prstDash val="solid"/>
              <a:miter/>
            </a:ln>
          </p:spPr>
          <p:txBody>
            <a:bodyPr/>
            <a:lstStyle/>
            <a:p>
              <a:endParaRPr lang="en-US"/>
            </a:p>
          </p:txBody>
        </p:sp>
      </p:grpSp>
      <p:grpSp>
        <p:nvGrpSpPr>
          <p:cNvPr id="4" name="Group 4"/>
          <p:cNvGrpSpPr/>
          <p:nvPr/>
        </p:nvGrpSpPr>
        <p:grpSpPr>
          <a:xfrm>
            <a:off x="-9535" y="10065887"/>
            <a:ext cx="18320909" cy="238696"/>
            <a:chOff x="0" y="0"/>
            <a:chExt cx="24427878" cy="318262"/>
          </a:xfrm>
        </p:grpSpPr>
        <p:sp>
          <p:nvSpPr>
            <p:cNvPr id="5" name="Freeform 5"/>
            <p:cNvSpPr/>
            <p:nvPr/>
          </p:nvSpPr>
          <p:spPr>
            <a:xfrm>
              <a:off x="0" y="0"/>
              <a:ext cx="24427814" cy="318262"/>
            </a:xfrm>
            <a:custGeom>
              <a:avLst/>
              <a:gdLst/>
              <a:ahLst/>
              <a:cxnLst/>
              <a:rect l="l" t="t" r="r" b="b"/>
              <a:pathLst>
                <a:path w="24427814" h="318262">
                  <a:moveTo>
                    <a:pt x="0" y="0"/>
                  </a:moveTo>
                  <a:lnTo>
                    <a:pt x="24427814" y="0"/>
                  </a:lnTo>
                  <a:lnTo>
                    <a:pt x="24427814" y="318262"/>
                  </a:lnTo>
                  <a:lnTo>
                    <a:pt x="0" y="318262"/>
                  </a:lnTo>
                  <a:close/>
                </a:path>
              </a:pathLst>
            </a:custGeom>
            <a:solidFill>
              <a:srgbClr val="0B2E4A"/>
            </a:solidFill>
            <a:ln w="19065" cap="sq">
              <a:solidFill>
                <a:srgbClr val="0B2E4A"/>
              </a:solidFill>
              <a:prstDash val="solid"/>
              <a:miter/>
            </a:ln>
          </p:spPr>
          <p:txBody>
            <a:bodyPr/>
            <a:lstStyle/>
            <a:p>
              <a:endParaRPr lang="en-US"/>
            </a:p>
          </p:txBody>
        </p:sp>
      </p:grpSp>
      <p:grpSp>
        <p:nvGrpSpPr>
          <p:cNvPr id="6" name="Group 6"/>
          <p:cNvGrpSpPr/>
          <p:nvPr/>
        </p:nvGrpSpPr>
        <p:grpSpPr>
          <a:xfrm>
            <a:off x="754971" y="9677343"/>
            <a:ext cx="16746607" cy="301990"/>
            <a:chOff x="0" y="0"/>
            <a:chExt cx="22328810" cy="402654"/>
          </a:xfrm>
        </p:grpSpPr>
        <p:sp>
          <p:nvSpPr>
            <p:cNvPr id="7" name="Freeform 7"/>
            <p:cNvSpPr/>
            <p:nvPr/>
          </p:nvSpPr>
          <p:spPr>
            <a:xfrm>
              <a:off x="0" y="0"/>
              <a:ext cx="22328805" cy="402651"/>
            </a:xfrm>
            <a:custGeom>
              <a:avLst/>
              <a:gdLst/>
              <a:ahLst/>
              <a:cxnLst/>
              <a:rect l="l" t="t" r="r" b="b"/>
              <a:pathLst>
                <a:path w="22328805" h="402651">
                  <a:moveTo>
                    <a:pt x="0" y="0"/>
                  </a:moveTo>
                  <a:lnTo>
                    <a:pt x="22328805" y="0"/>
                  </a:lnTo>
                  <a:lnTo>
                    <a:pt x="22328805" y="402651"/>
                  </a:lnTo>
                  <a:lnTo>
                    <a:pt x="0" y="402651"/>
                  </a:lnTo>
                  <a:close/>
                </a:path>
              </a:pathLst>
            </a:custGeom>
            <a:blipFill>
              <a:blip r:embed="rId3">
                <a:alphaModFix amt="0"/>
              </a:blip>
              <a:stretch>
                <a:fillRect t="-1030533" b="-1030534"/>
              </a:stretch>
            </a:blipFill>
          </p:spPr>
          <p:txBody>
            <a:bodyPr/>
            <a:lstStyle/>
            <a:p>
              <a:endParaRPr lang="en-US"/>
            </a:p>
          </p:txBody>
        </p:sp>
        <p:sp>
          <p:nvSpPr>
            <p:cNvPr id="8" name="TextBox 8"/>
            <p:cNvSpPr txBox="1"/>
            <p:nvPr/>
          </p:nvSpPr>
          <p:spPr>
            <a:xfrm>
              <a:off x="0" y="0"/>
              <a:ext cx="22328810" cy="402654"/>
            </a:xfrm>
            <a:prstGeom prst="rect">
              <a:avLst/>
            </a:prstGeom>
          </p:spPr>
          <p:txBody>
            <a:bodyPr lIns="0" tIns="0" rIns="0" bIns="0" rtlCol="0" anchor="ctr"/>
            <a:lstStyle/>
            <a:p>
              <a:pPr algn="l">
                <a:lnSpc>
                  <a:spcPts val="1477"/>
                </a:lnSpc>
              </a:pPr>
              <a:r>
                <a:rPr lang="en-US" sz="1230">
                  <a:solidFill>
                    <a:srgbClr val="5A6B78"/>
                  </a:solidFill>
                  <a:latin typeface="Aptos"/>
                  <a:ea typeface="Aptos"/>
                  <a:cs typeface="Aptos"/>
                  <a:sym typeface="Aptos"/>
                </a:rPr>
                <a:t>NY-513 Continuum of Care | Serving Ontario, Seneca, Wayne &amp; Yates Counties</a:t>
              </a:r>
            </a:p>
          </p:txBody>
        </p:sp>
      </p:grpSp>
      <p:grpSp>
        <p:nvGrpSpPr>
          <p:cNvPr id="9" name="Group 9"/>
          <p:cNvGrpSpPr/>
          <p:nvPr/>
        </p:nvGrpSpPr>
        <p:grpSpPr>
          <a:xfrm>
            <a:off x="892235" y="631431"/>
            <a:ext cx="10295039" cy="343167"/>
            <a:chOff x="0" y="0"/>
            <a:chExt cx="13726719" cy="457556"/>
          </a:xfrm>
        </p:grpSpPr>
        <p:sp>
          <p:nvSpPr>
            <p:cNvPr id="10" name="Freeform 10"/>
            <p:cNvSpPr/>
            <p:nvPr/>
          </p:nvSpPr>
          <p:spPr>
            <a:xfrm>
              <a:off x="0" y="0"/>
              <a:ext cx="13726723" cy="457557"/>
            </a:xfrm>
            <a:custGeom>
              <a:avLst/>
              <a:gdLst/>
              <a:ahLst/>
              <a:cxnLst/>
              <a:rect l="l" t="t" r="r" b="b"/>
              <a:pathLst>
                <a:path w="13726723" h="457557">
                  <a:moveTo>
                    <a:pt x="0" y="0"/>
                  </a:moveTo>
                  <a:lnTo>
                    <a:pt x="13726723" y="0"/>
                  </a:lnTo>
                  <a:lnTo>
                    <a:pt x="13726723" y="457557"/>
                  </a:lnTo>
                  <a:lnTo>
                    <a:pt x="0" y="457557"/>
                  </a:lnTo>
                  <a:close/>
                </a:path>
              </a:pathLst>
            </a:custGeom>
            <a:blipFill>
              <a:blip r:embed="rId3">
                <a:alphaModFix amt="0"/>
              </a:blip>
              <a:stretch>
                <a:fillRect t="-534551" b="-534550"/>
              </a:stretch>
            </a:blipFill>
          </p:spPr>
          <p:txBody>
            <a:bodyPr/>
            <a:lstStyle/>
            <a:p>
              <a:endParaRPr lang="en-US"/>
            </a:p>
          </p:txBody>
        </p:sp>
        <p:sp>
          <p:nvSpPr>
            <p:cNvPr id="11" name="TextBox 11"/>
            <p:cNvSpPr txBox="1"/>
            <p:nvPr/>
          </p:nvSpPr>
          <p:spPr>
            <a:xfrm>
              <a:off x="0" y="0"/>
              <a:ext cx="13726719" cy="457556"/>
            </a:xfrm>
            <a:prstGeom prst="rect">
              <a:avLst/>
            </a:prstGeom>
          </p:spPr>
          <p:txBody>
            <a:bodyPr lIns="0" tIns="0" rIns="0" bIns="0" rtlCol="0" anchor="ctr"/>
            <a:lstStyle/>
            <a:p>
              <a:pPr algn="l">
                <a:lnSpc>
                  <a:spcPts val="1711"/>
                </a:lnSpc>
              </a:pPr>
              <a:r>
                <a:rPr lang="en-US" sz="1426" b="1">
                  <a:solidFill>
                    <a:srgbClr val="0A66B7"/>
                  </a:solidFill>
                  <a:latin typeface="Aptos Bold"/>
                  <a:ea typeface="Aptos Bold"/>
                  <a:cs typeface="Aptos Bold"/>
                  <a:sym typeface="Aptos Bold"/>
                </a:rPr>
                <a:t>WHAT STRONG APPLICANTS SHOULD DO</a:t>
              </a:r>
            </a:p>
          </p:txBody>
        </p:sp>
      </p:grpSp>
      <p:grpSp>
        <p:nvGrpSpPr>
          <p:cNvPr id="12" name="Group 12"/>
          <p:cNvGrpSpPr/>
          <p:nvPr/>
        </p:nvGrpSpPr>
        <p:grpSpPr>
          <a:xfrm>
            <a:off x="892235" y="1043235"/>
            <a:ext cx="16334804" cy="851057"/>
            <a:chOff x="0" y="0"/>
            <a:chExt cx="21779738" cy="1134743"/>
          </a:xfrm>
        </p:grpSpPr>
        <p:sp>
          <p:nvSpPr>
            <p:cNvPr id="13" name="Freeform 13"/>
            <p:cNvSpPr/>
            <p:nvPr/>
          </p:nvSpPr>
          <p:spPr>
            <a:xfrm>
              <a:off x="0" y="0"/>
              <a:ext cx="21779736" cy="1134740"/>
            </a:xfrm>
            <a:custGeom>
              <a:avLst/>
              <a:gdLst/>
              <a:ahLst/>
              <a:cxnLst/>
              <a:rect l="l" t="t" r="r" b="b"/>
              <a:pathLst>
                <a:path w="21779736" h="1134740">
                  <a:moveTo>
                    <a:pt x="0" y="0"/>
                  </a:moveTo>
                  <a:lnTo>
                    <a:pt x="21779736" y="0"/>
                  </a:lnTo>
                  <a:lnTo>
                    <a:pt x="21779736" y="1134740"/>
                  </a:lnTo>
                  <a:lnTo>
                    <a:pt x="0" y="1134740"/>
                  </a:lnTo>
                  <a:close/>
                </a:path>
              </a:pathLst>
            </a:custGeom>
            <a:blipFill>
              <a:blip r:embed="rId3">
                <a:alphaModFix amt="0"/>
              </a:blip>
              <a:stretch>
                <a:fillRect t="-323987" b="-323988"/>
              </a:stretch>
            </a:blipFill>
          </p:spPr>
          <p:txBody>
            <a:bodyPr/>
            <a:lstStyle/>
            <a:p>
              <a:endParaRPr lang="en-US"/>
            </a:p>
          </p:txBody>
        </p:sp>
        <p:sp>
          <p:nvSpPr>
            <p:cNvPr id="14" name="TextBox 14"/>
            <p:cNvSpPr txBox="1"/>
            <p:nvPr/>
          </p:nvSpPr>
          <p:spPr>
            <a:xfrm>
              <a:off x="0" y="0"/>
              <a:ext cx="21779738" cy="1134743"/>
            </a:xfrm>
            <a:prstGeom prst="rect">
              <a:avLst/>
            </a:prstGeom>
          </p:spPr>
          <p:txBody>
            <a:bodyPr lIns="0" tIns="0" rIns="0" bIns="0" rtlCol="0" anchor="ctr"/>
            <a:lstStyle/>
            <a:p>
              <a:pPr algn="l">
                <a:lnSpc>
                  <a:spcPts val="5040"/>
                </a:lnSpc>
              </a:pPr>
              <a:r>
                <a:rPr lang="en-US" sz="4200" b="1">
                  <a:solidFill>
                    <a:srgbClr val="0B2E4A"/>
                  </a:solidFill>
                  <a:latin typeface="Aptos Bold"/>
                  <a:ea typeface="Aptos Bold"/>
                  <a:cs typeface="Aptos Bold"/>
                  <a:sym typeface="Aptos Bold"/>
                </a:rPr>
                <a:t>Provider Strategies</a:t>
              </a:r>
            </a:p>
          </p:txBody>
        </p:sp>
      </p:grpSp>
      <p:grpSp>
        <p:nvGrpSpPr>
          <p:cNvPr id="15" name="Group 15"/>
          <p:cNvGrpSpPr/>
          <p:nvPr/>
        </p:nvGrpSpPr>
        <p:grpSpPr>
          <a:xfrm>
            <a:off x="880796" y="1978933"/>
            <a:ext cx="16494947" cy="22879"/>
            <a:chOff x="0" y="0"/>
            <a:chExt cx="21993263" cy="30505"/>
          </a:xfrm>
        </p:grpSpPr>
        <p:sp>
          <p:nvSpPr>
            <p:cNvPr id="16" name="Freeform 16"/>
            <p:cNvSpPr/>
            <p:nvPr/>
          </p:nvSpPr>
          <p:spPr>
            <a:xfrm>
              <a:off x="0" y="0"/>
              <a:ext cx="21993225" cy="30480"/>
            </a:xfrm>
            <a:custGeom>
              <a:avLst/>
              <a:gdLst/>
              <a:ahLst/>
              <a:cxnLst/>
              <a:rect l="l" t="t" r="r" b="b"/>
              <a:pathLst>
                <a:path w="21993225" h="30480">
                  <a:moveTo>
                    <a:pt x="0" y="0"/>
                  </a:moveTo>
                  <a:lnTo>
                    <a:pt x="21993225" y="30480"/>
                  </a:lnTo>
                </a:path>
              </a:pathLst>
            </a:custGeom>
            <a:blipFill>
              <a:blip r:embed="rId3">
                <a:alphaModFix amt="0"/>
              </a:blip>
              <a:stretch>
                <a:fillRect t="-14009655" b="-14009738"/>
              </a:stretch>
            </a:blipFill>
            <a:ln w="22878" cap="sq">
              <a:solidFill>
                <a:srgbClr val="B9D7E7"/>
              </a:solidFill>
              <a:prstDash val="solid"/>
              <a:miter/>
            </a:ln>
          </p:spPr>
          <p:txBody>
            <a:bodyPr/>
            <a:lstStyle/>
            <a:p>
              <a:endParaRPr lang="en-US"/>
            </a:p>
          </p:txBody>
        </p:sp>
      </p:grpSp>
      <p:grpSp>
        <p:nvGrpSpPr>
          <p:cNvPr id="17" name="Group 17"/>
          <p:cNvGrpSpPr/>
          <p:nvPr/>
        </p:nvGrpSpPr>
        <p:grpSpPr>
          <a:xfrm>
            <a:off x="1294505" y="2667181"/>
            <a:ext cx="4754785" cy="1501550"/>
            <a:chOff x="0" y="0"/>
            <a:chExt cx="6339713" cy="2002066"/>
          </a:xfrm>
        </p:grpSpPr>
        <p:sp>
          <p:nvSpPr>
            <p:cNvPr id="18" name="Freeform 18"/>
            <p:cNvSpPr/>
            <p:nvPr/>
          </p:nvSpPr>
          <p:spPr>
            <a:xfrm>
              <a:off x="0" y="0"/>
              <a:ext cx="6339713" cy="2002155"/>
            </a:xfrm>
            <a:custGeom>
              <a:avLst/>
              <a:gdLst/>
              <a:ahLst/>
              <a:cxnLst/>
              <a:rect l="l" t="t" r="r" b="b"/>
              <a:pathLst>
                <a:path w="6339713" h="2002155">
                  <a:moveTo>
                    <a:pt x="0" y="148336"/>
                  </a:moveTo>
                  <a:cubicBezTo>
                    <a:pt x="0" y="66421"/>
                    <a:pt x="66421" y="0"/>
                    <a:pt x="148336" y="0"/>
                  </a:cubicBezTo>
                  <a:lnTo>
                    <a:pt x="6191377" y="0"/>
                  </a:lnTo>
                  <a:cubicBezTo>
                    <a:pt x="6273292" y="0"/>
                    <a:pt x="6339713" y="66421"/>
                    <a:pt x="6339713" y="148336"/>
                  </a:cubicBezTo>
                  <a:lnTo>
                    <a:pt x="6339713" y="1853819"/>
                  </a:lnTo>
                  <a:cubicBezTo>
                    <a:pt x="6339713" y="1935734"/>
                    <a:pt x="6273292" y="2002155"/>
                    <a:pt x="6191377" y="2002155"/>
                  </a:cubicBezTo>
                  <a:lnTo>
                    <a:pt x="148336" y="2002155"/>
                  </a:lnTo>
                  <a:cubicBezTo>
                    <a:pt x="66421" y="2002028"/>
                    <a:pt x="0" y="1935734"/>
                    <a:pt x="0" y="185381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19" name="Group 19"/>
          <p:cNvGrpSpPr/>
          <p:nvPr/>
        </p:nvGrpSpPr>
        <p:grpSpPr>
          <a:xfrm>
            <a:off x="1551118" y="2923794"/>
            <a:ext cx="754971" cy="480431"/>
            <a:chOff x="0" y="0"/>
            <a:chExt cx="1006627" cy="640575"/>
          </a:xfrm>
        </p:grpSpPr>
        <p:sp>
          <p:nvSpPr>
            <p:cNvPr id="20" name="Freeform 20"/>
            <p:cNvSpPr/>
            <p:nvPr/>
          </p:nvSpPr>
          <p:spPr>
            <a:xfrm>
              <a:off x="0" y="0"/>
              <a:ext cx="1006626" cy="640580"/>
            </a:xfrm>
            <a:custGeom>
              <a:avLst/>
              <a:gdLst/>
              <a:ahLst/>
              <a:cxnLst/>
              <a:rect l="l" t="t" r="r" b="b"/>
              <a:pathLst>
                <a:path w="1006626" h="640580">
                  <a:moveTo>
                    <a:pt x="0" y="0"/>
                  </a:moveTo>
                  <a:lnTo>
                    <a:pt x="1006626" y="0"/>
                  </a:lnTo>
                  <a:lnTo>
                    <a:pt x="1006626" y="640580"/>
                  </a:lnTo>
                  <a:lnTo>
                    <a:pt x="0" y="640580"/>
                  </a:lnTo>
                  <a:close/>
                </a:path>
              </a:pathLst>
            </a:custGeom>
            <a:blipFill>
              <a:blip r:embed="rId3">
                <a:alphaModFix amt="0"/>
              </a:blip>
              <a:stretch>
                <a:fillRect l="-31647" r="-31647"/>
              </a:stretch>
            </a:blipFill>
          </p:spPr>
          <p:txBody>
            <a:bodyPr/>
            <a:lstStyle/>
            <a:p>
              <a:endParaRPr lang="en-US"/>
            </a:p>
          </p:txBody>
        </p:sp>
        <p:sp>
          <p:nvSpPr>
            <p:cNvPr id="21" name="TextBox 21"/>
            <p:cNvSpPr txBox="1"/>
            <p:nvPr/>
          </p:nvSpPr>
          <p:spPr>
            <a:xfrm>
              <a:off x="0" y="-9525"/>
              <a:ext cx="1006627" cy="650100"/>
            </a:xfrm>
            <a:prstGeom prst="rect">
              <a:avLst/>
            </a:prstGeom>
          </p:spPr>
          <p:txBody>
            <a:bodyPr lIns="0" tIns="0" rIns="0" bIns="0" rtlCol="0" anchor="ctr"/>
            <a:lstStyle/>
            <a:p>
              <a:pPr algn="l">
                <a:lnSpc>
                  <a:spcPts val="2521"/>
                </a:lnSpc>
              </a:pPr>
              <a:r>
                <a:rPr lang="en-US" sz="2101" b="1">
                  <a:solidFill>
                    <a:srgbClr val="0A66B7"/>
                  </a:solidFill>
                  <a:latin typeface="Aptos Bold"/>
                  <a:ea typeface="Aptos Bold"/>
                  <a:cs typeface="Aptos Bold"/>
                  <a:sym typeface="Aptos Bold"/>
                </a:rPr>
                <a:t>01</a:t>
              </a:r>
            </a:p>
          </p:txBody>
        </p:sp>
      </p:grpSp>
      <p:grpSp>
        <p:nvGrpSpPr>
          <p:cNvPr id="22" name="Group 22"/>
          <p:cNvGrpSpPr/>
          <p:nvPr/>
        </p:nvGrpSpPr>
        <p:grpSpPr>
          <a:xfrm>
            <a:off x="2201786" y="2978696"/>
            <a:ext cx="3837969" cy="919107"/>
            <a:chOff x="0" y="0"/>
            <a:chExt cx="5117292" cy="1225476"/>
          </a:xfrm>
        </p:grpSpPr>
        <p:sp>
          <p:nvSpPr>
            <p:cNvPr id="23" name="Freeform 23"/>
            <p:cNvSpPr/>
            <p:nvPr/>
          </p:nvSpPr>
          <p:spPr>
            <a:xfrm>
              <a:off x="0" y="0"/>
              <a:ext cx="5117285" cy="1225474"/>
            </a:xfrm>
            <a:custGeom>
              <a:avLst/>
              <a:gdLst/>
              <a:ahLst/>
              <a:cxnLst/>
              <a:rect l="l" t="t" r="r" b="b"/>
              <a:pathLst>
                <a:path w="5117285" h="1225474">
                  <a:moveTo>
                    <a:pt x="0" y="0"/>
                  </a:moveTo>
                  <a:lnTo>
                    <a:pt x="5117285" y="0"/>
                  </a:lnTo>
                  <a:lnTo>
                    <a:pt x="5117285" y="1225474"/>
                  </a:lnTo>
                  <a:lnTo>
                    <a:pt x="0" y="1225474"/>
                  </a:lnTo>
                  <a:close/>
                </a:path>
              </a:pathLst>
            </a:custGeom>
            <a:blipFill>
              <a:blip r:embed="rId3">
                <a:alphaModFix amt="0"/>
              </a:blip>
              <a:stretch>
                <a:fillRect t="-27315" r="15950" b="-9457"/>
              </a:stretch>
            </a:blipFill>
          </p:spPr>
          <p:txBody>
            <a:bodyPr/>
            <a:lstStyle/>
            <a:p>
              <a:endParaRPr lang="en-US"/>
            </a:p>
          </p:txBody>
        </p:sp>
        <p:sp>
          <p:nvSpPr>
            <p:cNvPr id="24" name="TextBox 24"/>
            <p:cNvSpPr txBox="1"/>
            <p:nvPr/>
          </p:nvSpPr>
          <p:spPr>
            <a:xfrm>
              <a:off x="0" y="0"/>
              <a:ext cx="5117292" cy="1225476"/>
            </a:xfrm>
            <a:prstGeom prst="rect">
              <a:avLst/>
            </a:prstGeom>
          </p:spPr>
          <p:txBody>
            <a:bodyPr lIns="0" tIns="0" rIns="0" bIns="0" rtlCol="0" anchor="ctr"/>
            <a:lstStyle/>
            <a:p>
              <a:pPr algn="l">
                <a:lnSpc>
                  <a:spcPts val="3240"/>
                </a:lnSpc>
              </a:pPr>
              <a:r>
                <a:rPr lang="en-US" sz="2700" b="1">
                  <a:solidFill>
                    <a:srgbClr val="0B2E4A"/>
                  </a:solidFill>
                  <a:latin typeface="Aptos Bold"/>
                  <a:ea typeface="Aptos Bold"/>
                  <a:cs typeface="Aptos Bold"/>
                  <a:sym typeface="Aptos Bold"/>
                </a:rPr>
                <a:t>Demonstrate measurable outcomes</a:t>
              </a:r>
            </a:p>
          </p:txBody>
        </p:sp>
      </p:grpSp>
      <p:grpSp>
        <p:nvGrpSpPr>
          <p:cNvPr id="25" name="Group 25"/>
          <p:cNvGrpSpPr/>
          <p:nvPr/>
        </p:nvGrpSpPr>
        <p:grpSpPr>
          <a:xfrm>
            <a:off x="6853828" y="2667181"/>
            <a:ext cx="4754785" cy="1501550"/>
            <a:chOff x="0" y="0"/>
            <a:chExt cx="6339713" cy="2002066"/>
          </a:xfrm>
        </p:grpSpPr>
        <p:sp>
          <p:nvSpPr>
            <p:cNvPr id="26" name="Freeform 26"/>
            <p:cNvSpPr/>
            <p:nvPr/>
          </p:nvSpPr>
          <p:spPr>
            <a:xfrm>
              <a:off x="0" y="0"/>
              <a:ext cx="6339713" cy="2002155"/>
            </a:xfrm>
            <a:custGeom>
              <a:avLst/>
              <a:gdLst/>
              <a:ahLst/>
              <a:cxnLst/>
              <a:rect l="l" t="t" r="r" b="b"/>
              <a:pathLst>
                <a:path w="6339713" h="2002155">
                  <a:moveTo>
                    <a:pt x="0" y="148336"/>
                  </a:moveTo>
                  <a:cubicBezTo>
                    <a:pt x="0" y="66421"/>
                    <a:pt x="66421" y="0"/>
                    <a:pt x="148336" y="0"/>
                  </a:cubicBezTo>
                  <a:lnTo>
                    <a:pt x="6191377" y="0"/>
                  </a:lnTo>
                  <a:cubicBezTo>
                    <a:pt x="6273292" y="0"/>
                    <a:pt x="6339713" y="66421"/>
                    <a:pt x="6339713" y="148336"/>
                  </a:cubicBezTo>
                  <a:lnTo>
                    <a:pt x="6339713" y="1853819"/>
                  </a:lnTo>
                  <a:cubicBezTo>
                    <a:pt x="6339713" y="1935734"/>
                    <a:pt x="6273292" y="2002155"/>
                    <a:pt x="6191377" y="2002155"/>
                  </a:cubicBezTo>
                  <a:lnTo>
                    <a:pt x="148336" y="2002155"/>
                  </a:lnTo>
                  <a:cubicBezTo>
                    <a:pt x="66421" y="2002028"/>
                    <a:pt x="0" y="1935734"/>
                    <a:pt x="0" y="185381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27" name="Group 27"/>
          <p:cNvGrpSpPr/>
          <p:nvPr/>
        </p:nvGrpSpPr>
        <p:grpSpPr>
          <a:xfrm>
            <a:off x="7110441" y="2923794"/>
            <a:ext cx="754971" cy="480431"/>
            <a:chOff x="0" y="0"/>
            <a:chExt cx="1006627" cy="640575"/>
          </a:xfrm>
        </p:grpSpPr>
        <p:sp>
          <p:nvSpPr>
            <p:cNvPr id="28" name="Freeform 28"/>
            <p:cNvSpPr/>
            <p:nvPr/>
          </p:nvSpPr>
          <p:spPr>
            <a:xfrm>
              <a:off x="0" y="0"/>
              <a:ext cx="1006626" cy="640580"/>
            </a:xfrm>
            <a:custGeom>
              <a:avLst/>
              <a:gdLst/>
              <a:ahLst/>
              <a:cxnLst/>
              <a:rect l="l" t="t" r="r" b="b"/>
              <a:pathLst>
                <a:path w="1006626" h="640580">
                  <a:moveTo>
                    <a:pt x="0" y="0"/>
                  </a:moveTo>
                  <a:lnTo>
                    <a:pt x="1006626" y="0"/>
                  </a:lnTo>
                  <a:lnTo>
                    <a:pt x="1006626" y="640580"/>
                  </a:lnTo>
                  <a:lnTo>
                    <a:pt x="0" y="640580"/>
                  </a:lnTo>
                  <a:close/>
                </a:path>
              </a:pathLst>
            </a:custGeom>
            <a:blipFill>
              <a:blip r:embed="rId3">
                <a:alphaModFix amt="0"/>
              </a:blip>
              <a:stretch>
                <a:fillRect l="-31647" r="-31647"/>
              </a:stretch>
            </a:blipFill>
          </p:spPr>
          <p:txBody>
            <a:bodyPr/>
            <a:lstStyle/>
            <a:p>
              <a:endParaRPr lang="en-US"/>
            </a:p>
          </p:txBody>
        </p:sp>
        <p:sp>
          <p:nvSpPr>
            <p:cNvPr id="29" name="TextBox 29"/>
            <p:cNvSpPr txBox="1"/>
            <p:nvPr/>
          </p:nvSpPr>
          <p:spPr>
            <a:xfrm>
              <a:off x="0" y="-9525"/>
              <a:ext cx="1006627" cy="650100"/>
            </a:xfrm>
            <a:prstGeom prst="rect">
              <a:avLst/>
            </a:prstGeom>
          </p:spPr>
          <p:txBody>
            <a:bodyPr lIns="0" tIns="0" rIns="0" bIns="0" rtlCol="0" anchor="ctr"/>
            <a:lstStyle/>
            <a:p>
              <a:pPr algn="l">
                <a:lnSpc>
                  <a:spcPts val="2521"/>
                </a:lnSpc>
              </a:pPr>
              <a:r>
                <a:rPr lang="en-US" sz="2101" b="1">
                  <a:solidFill>
                    <a:srgbClr val="0A66B7"/>
                  </a:solidFill>
                  <a:latin typeface="Aptos Bold"/>
                  <a:ea typeface="Aptos Bold"/>
                  <a:cs typeface="Aptos Bold"/>
                  <a:sym typeface="Aptos Bold"/>
                </a:rPr>
                <a:t>02</a:t>
              </a:r>
            </a:p>
          </p:txBody>
        </p:sp>
      </p:grpSp>
      <p:grpSp>
        <p:nvGrpSpPr>
          <p:cNvPr id="30" name="Group 30"/>
          <p:cNvGrpSpPr/>
          <p:nvPr/>
        </p:nvGrpSpPr>
        <p:grpSpPr>
          <a:xfrm>
            <a:off x="8030137" y="2978696"/>
            <a:ext cx="3225784" cy="919107"/>
            <a:chOff x="0" y="0"/>
            <a:chExt cx="4301046" cy="1225476"/>
          </a:xfrm>
        </p:grpSpPr>
        <p:sp>
          <p:nvSpPr>
            <p:cNvPr id="31" name="Freeform 31"/>
            <p:cNvSpPr/>
            <p:nvPr/>
          </p:nvSpPr>
          <p:spPr>
            <a:xfrm>
              <a:off x="0" y="0"/>
              <a:ext cx="4301040" cy="1225474"/>
            </a:xfrm>
            <a:custGeom>
              <a:avLst/>
              <a:gdLst/>
              <a:ahLst/>
              <a:cxnLst/>
              <a:rect l="l" t="t" r="r" b="b"/>
              <a:pathLst>
                <a:path w="4301040" h="1225474">
                  <a:moveTo>
                    <a:pt x="0" y="0"/>
                  </a:moveTo>
                  <a:lnTo>
                    <a:pt x="4301040" y="0"/>
                  </a:lnTo>
                  <a:lnTo>
                    <a:pt x="4301040" y="1225474"/>
                  </a:lnTo>
                  <a:lnTo>
                    <a:pt x="0" y="1225474"/>
                  </a:lnTo>
                  <a:close/>
                </a:path>
              </a:pathLst>
            </a:custGeom>
            <a:blipFill>
              <a:blip r:embed="rId3">
                <a:alphaModFix amt="0"/>
              </a:blip>
              <a:stretch>
                <a:fillRect t="-27315" b="-9457"/>
              </a:stretch>
            </a:blipFill>
          </p:spPr>
          <p:txBody>
            <a:bodyPr/>
            <a:lstStyle/>
            <a:p>
              <a:endParaRPr lang="en-US"/>
            </a:p>
          </p:txBody>
        </p:sp>
        <p:sp>
          <p:nvSpPr>
            <p:cNvPr id="32" name="TextBox 32"/>
            <p:cNvSpPr txBox="1"/>
            <p:nvPr/>
          </p:nvSpPr>
          <p:spPr>
            <a:xfrm>
              <a:off x="0" y="0"/>
              <a:ext cx="4301046" cy="1225476"/>
            </a:xfrm>
            <a:prstGeom prst="rect">
              <a:avLst/>
            </a:prstGeom>
          </p:spPr>
          <p:txBody>
            <a:bodyPr lIns="0" tIns="0" rIns="0" bIns="0" rtlCol="0" anchor="ctr"/>
            <a:lstStyle/>
            <a:p>
              <a:pPr algn="l">
                <a:lnSpc>
                  <a:spcPts val="3240"/>
                </a:lnSpc>
              </a:pPr>
              <a:r>
                <a:rPr lang="en-US" sz="2700" b="1">
                  <a:solidFill>
                    <a:srgbClr val="0B2E4A"/>
                  </a:solidFill>
                  <a:latin typeface="Aptos Bold"/>
                  <a:ea typeface="Aptos Bold"/>
                  <a:cs typeface="Aptos Bold"/>
                  <a:sym typeface="Aptos Bold"/>
                </a:rPr>
                <a:t>Maintain strong HMIS data quality</a:t>
              </a:r>
            </a:p>
          </p:txBody>
        </p:sp>
      </p:grpSp>
      <p:grpSp>
        <p:nvGrpSpPr>
          <p:cNvPr id="33" name="Group 33"/>
          <p:cNvGrpSpPr/>
          <p:nvPr/>
        </p:nvGrpSpPr>
        <p:grpSpPr>
          <a:xfrm>
            <a:off x="12413151" y="2667181"/>
            <a:ext cx="4754785" cy="1501550"/>
            <a:chOff x="0" y="0"/>
            <a:chExt cx="6339713" cy="2002066"/>
          </a:xfrm>
        </p:grpSpPr>
        <p:sp>
          <p:nvSpPr>
            <p:cNvPr id="34" name="Freeform 34"/>
            <p:cNvSpPr/>
            <p:nvPr/>
          </p:nvSpPr>
          <p:spPr>
            <a:xfrm>
              <a:off x="0" y="0"/>
              <a:ext cx="6339713" cy="2002155"/>
            </a:xfrm>
            <a:custGeom>
              <a:avLst/>
              <a:gdLst/>
              <a:ahLst/>
              <a:cxnLst/>
              <a:rect l="l" t="t" r="r" b="b"/>
              <a:pathLst>
                <a:path w="6339713" h="2002155">
                  <a:moveTo>
                    <a:pt x="0" y="148336"/>
                  </a:moveTo>
                  <a:cubicBezTo>
                    <a:pt x="0" y="66421"/>
                    <a:pt x="66421" y="0"/>
                    <a:pt x="148336" y="0"/>
                  </a:cubicBezTo>
                  <a:lnTo>
                    <a:pt x="6191377" y="0"/>
                  </a:lnTo>
                  <a:cubicBezTo>
                    <a:pt x="6273292" y="0"/>
                    <a:pt x="6339713" y="66421"/>
                    <a:pt x="6339713" y="148336"/>
                  </a:cubicBezTo>
                  <a:lnTo>
                    <a:pt x="6339713" y="1853819"/>
                  </a:lnTo>
                  <a:cubicBezTo>
                    <a:pt x="6339713" y="1935734"/>
                    <a:pt x="6273292" y="2002155"/>
                    <a:pt x="6191377" y="2002155"/>
                  </a:cubicBezTo>
                  <a:lnTo>
                    <a:pt x="148336" y="2002155"/>
                  </a:lnTo>
                  <a:cubicBezTo>
                    <a:pt x="66421" y="2002028"/>
                    <a:pt x="0" y="1935734"/>
                    <a:pt x="0" y="185381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35" name="Group 35"/>
          <p:cNvGrpSpPr/>
          <p:nvPr/>
        </p:nvGrpSpPr>
        <p:grpSpPr>
          <a:xfrm>
            <a:off x="12669764" y="2923794"/>
            <a:ext cx="754971" cy="480431"/>
            <a:chOff x="0" y="0"/>
            <a:chExt cx="1006627" cy="640575"/>
          </a:xfrm>
        </p:grpSpPr>
        <p:sp>
          <p:nvSpPr>
            <p:cNvPr id="36" name="Freeform 36"/>
            <p:cNvSpPr/>
            <p:nvPr/>
          </p:nvSpPr>
          <p:spPr>
            <a:xfrm>
              <a:off x="0" y="0"/>
              <a:ext cx="1006626" cy="640580"/>
            </a:xfrm>
            <a:custGeom>
              <a:avLst/>
              <a:gdLst/>
              <a:ahLst/>
              <a:cxnLst/>
              <a:rect l="l" t="t" r="r" b="b"/>
              <a:pathLst>
                <a:path w="1006626" h="640580">
                  <a:moveTo>
                    <a:pt x="0" y="0"/>
                  </a:moveTo>
                  <a:lnTo>
                    <a:pt x="1006626" y="0"/>
                  </a:lnTo>
                  <a:lnTo>
                    <a:pt x="1006626" y="640580"/>
                  </a:lnTo>
                  <a:lnTo>
                    <a:pt x="0" y="640580"/>
                  </a:lnTo>
                  <a:close/>
                </a:path>
              </a:pathLst>
            </a:custGeom>
            <a:blipFill>
              <a:blip r:embed="rId3">
                <a:alphaModFix amt="0"/>
              </a:blip>
              <a:stretch>
                <a:fillRect l="-31647" r="-31647"/>
              </a:stretch>
            </a:blipFill>
          </p:spPr>
          <p:txBody>
            <a:bodyPr/>
            <a:lstStyle/>
            <a:p>
              <a:endParaRPr lang="en-US"/>
            </a:p>
          </p:txBody>
        </p:sp>
        <p:sp>
          <p:nvSpPr>
            <p:cNvPr id="37" name="TextBox 37"/>
            <p:cNvSpPr txBox="1"/>
            <p:nvPr/>
          </p:nvSpPr>
          <p:spPr>
            <a:xfrm>
              <a:off x="0" y="-9525"/>
              <a:ext cx="1006627" cy="650100"/>
            </a:xfrm>
            <a:prstGeom prst="rect">
              <a:avLst/>
            </a:prstGeom>
          </p:spPr>
          <p:txBody>
            <a:bodyPr lIns="0" tIns="0" rIns="0" bIns="0" rtlCol="0" anchor="ctr"/>
            <a:lstStyle/>
            <a:p>
              <a:pPr algn="l">
                <a:lnSpc>
                  <a:spcPts val="2521"/>
                </a:lnSpc>
              </a:pPr>
              <a:r>
                <a:rPr lang="en-US" sz="2101" b="1">
                  <a:solidFill>
                    <a:srgbClr val="0A66B7"/>
                  </a:solidFill>
                  <a:latin typeface="Aptos Bold"/>
                  <a:ea typeface="Aptos Bold"/>
                  <a:cs typeface="Aptos Bold"/>
                  <a:sym typeface="Aptos Bold"/>
                </a:rPr>
                <a:t>03</a:t>
              </a:r>
            </a:p>
          </p:txBody>
        </p:sp>
      </p:grpSp>
      <p:grpSp>
        <p:nvGrpSpPr>
          <p:cNvPr id="38" name="Group 38"/>
          <p:cNvGrpSpPr/>
          <p:nvPr/>
        </p:nvGrpSpPr>
        <p:grpSpPr>
          <a:xfrm>
            <a:off x="13589460" y="2978696"/>
            <a:ext cx="3225784" cy="919107"/>
            <a:chOff x="0" y="0"/>
            <a:chExt cx="4301046" cy="1225476"/>
          </a:xfrm>
        </p:grpSpPr>
        <p:sp>
          <p:nvSpPr>
            <p:cNvPr id="39" name="Freeform 39"/>
            <p:cNvSpPr/>
            <p:nvPr/>
          </p:nvSpPr>
          <p:spPr>
            <a:xfrm>
              <a:off x="0" y="0"/>
              <a:ext cx="4301040" cy="1225474"/>
            </a:xfrm>
            <a:custGeom>
              <a:avLst/>
              <a:gdLst/>
              <a:ahLst/>
              <a:cxnLst/>
              <a:rect l="l" t="t" r="r" b="b"/>
              <a:pathLst>
                <a:path w="4301040" h="1225474">
                  <a:moveTo>
                    <a:pt x="0" y="0"/>
                  </a:moveTo>
                  <a:lnTo>
                    <a:pt x="4301040" y="0"/>
                  </a:lnTo>
                  <a:lnTo>
                    <a:pt x="4301040" y="1225474"/>
                  </a:lnTo>
                  <a:lnTo>
                    <a:pt x="0" y="1225474"/>
                  </a:lnTo>
                  <a:close/>
                </a:path>
              </a:pathLst>
            </a:custGeom>
            <a:blipFill>
              <a:blip r:embed="rId3">
                <a:alphaModFix amt="0"/>
              </a:blip>
              <a:stretch>
                <a:fillRect t="-27315" b="-9457"/>
              </a:stretch>
            </a:blipFill>
          </p:spPr>
          <p:txBody>
            <a:bodyPr/>
            <a:lstStyle/>
            <a:p>
              <a:endParaRPr lang="en-US"/>
            </a:p>
          </p:txBody>
        </p:sp>
        <p:sp>
          <p:nvSpPr>
            <p:cNvPr id="40" name="TextBox 40"/>
            <p:cNvSpPr txBox="1"/>
            <p:nvPr/>
          </p:nvSpPr>
          <p:spPr>
            <a:xfrm>
              <a:off x="0" y="0"/>
              <a:ext cx="4301046" cy="1225476"/>
            </a:xfrm>
            <a:prstGeom prst="rect">
              <a:avLst/>
            </a:prstGeom>
          </p:spPr>
          <p:txBody>
            <a:bodyPr lIns="0" tIns="0" rIns="0" bIns="0" rtlCol="0" anchor="ctr"/>
            <a:lstStyle/>
            <a:p>
              <a:pPr algn="l">
                <a:lnSpc>
                  <a:spcPts val="3240"/>
                </a:lnSpc>
              </a:pPr>
              <a:r>
                <a:rPr lang="en-US" sz="2700" b="1">
                  <a:solidFill>
                    <a:srgbClr val="0B2E4A"/>
                  </a:solidFill>
                  <a:latin typeface="Aptos Bold"/>
                  <a:ea typeface="Aptos Bold"/>
                  <a:cs typeface="Aptos Bold"/>
                  <a:sym typeface="Aptos Bold"/>
                </a:rPr>
                <a:t>Clearly document community need</a:t>
              </a:r>
            </a:p>
          </p:txBody>
        </p:sp>
      </p:grpSp>
      <p:grpSp>
        <p:nvGrpSpPr>
          <p:cNvPr id="41" name="Group 41"/>
          <p:cNvGrpSpPr/>
          <p:nvPr/>
        </p:nvGrpSpPr>
        <p:grpSpPr>
          <a:xfrm>
            <a:off x="1294505" y="5069357"/>
            <a:ext cx="4754785" cy="1501550"/>
            <a:chOff x="0" y="0"/>
            <a:chExt cx="6339713" cy="2002066"/>
          </a:xfrm>
        </p:grpSpPr>
        <p:sp>
          <p:nvSpPr>
            <p:cNvPr id="42" name="Freeform 42"/>
            <p:cNvSpPr/>
            <p:nvPr/>
          </p:nvSpPr>
          <p:spPr>
            <a:xfrm>
              <a:off x="0" y="0"/>
              <a:ext cx="6339713" cy="2002155"/>
            </a:xfrm>
            <a:custGeom>
              <a:avLst/>
              <a:gdLst/>
              <a:ahLst/>
              <a:cxnLst/>
              <a:rect l="l" t="t" r="r" b="b"/>
              <a:pathLst>
                <a:path w="6339713" h="2002155">
                  <a:moveTo>
                    <a:pt x="0" y="148336"/>
                  </a:moveTo>
                  <a:cubicBezTo>
                    <a:pt x="0" y="66421"/>
                    <a:pt x="66421" y="0"/>
                    <a:pt x="148336" y="0"/>
                  </a:cubicBezTo>
                  <a:lnTo>
                    <a:pt x="6191377" y="0"/>
                  </a:lnTo>
                  <a:cubicBezTo>
                    <a:pt x="6273292" y="0"/>
                    <a:pt x="6339713" y="66421"/>
                    <a:pt x="6339713" y="148336"/>
                  </a:cubicBezTo>
                  <a:lnTo>
                    <a:pt x="6339713" y="1853819"/>
                  </a:lnTo>
                  <a:cubicBezTo>
                    <a:pt x="6339713" y="1935734"/>
                    <a:pt x="6273292" y="2002155"/>
                    <a:pt x="6191377" y="2002155"/>
                  </a:cubicBezTo>
                  <a:lnTo>
                    <a:pt x="148336" y="2002155"/>
                  </a:lnTo>
                  <a:cubicBezTo>
                    <a:pt x="66421" y="2002028"/>
                    <a:pt x="0" y="1935734"/>
                    <a:pt x="0" y="185381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43" name="Group 43"/>
          <p:cNvGrpSpPr/>
          <p:nvPr/>
        </p:nvGrpSpPr>
        <p:grpSpPr>
          <a:xfrm>
            <a:off x="1551118" y="5325970"/>
            <a:ext cx="754971" cy="480431"/>
            <a:chOff x="0" y="0"/>
            <a:chExt cx="1006627" cy="640575"/>
          </a:xfrm>
        </p:grpSpPr>
        <p:sp>
          <p:nvSpPr>
            <p:cNvPr id="44" name="Freeform 44"/>
            <p:cNvSpPr/>
            <p:nvPr/>
          </p:nvSpPr>
          <p:spPr>
            <a:xfrm>
              <a:off x="0" y="0"/>
              <a:ext cx="1006626" cy="640580"/>
            </a:xfrm>
            <a:custGeom>
              <a:avLst/>
              <a:gdLst/>
              <a:ahLst/>
              <a:cxnLst/>
              <a:rect l="l" t="t" r="r" b="b"/>
              <a:pathLst>
                <a:path w="1006626" h="640580">
                  <a:moveTo>
                    <a:pt x="0" y="0"/>
                  </a:moveTo>
                  <a:lnTo>
                    <a:pt x="1006626" y="0"/>
                  </a:lnTo>
                  <a:lnTo>
                    <a:pt x="1006626" y="640580"/>
                  </a:lnTo>
                  <a:lnTo>
                    <a:pt x="0" y="640580"/>
                  </a:lnTo>
                  <a:close/>
                </a:path>
              </a:pathLst>
            </a:custGeom>
            <a:blipFill>
              <a:blip r:embed="rId3">
                <a:alphaModFix amt="0"/>
              </a:blip>
              <a:stretch>
                <a:fillRect l="-31647" r="-31647"/>
              </a:stretch>
            </a:blipFill>
          </p:spPr>
          <p:txBody>
            <a:bodyPr/>
            <a:lstStyle/>
            <a:p>
              <a:endParaRPr lang="en-US"/>
            </a:p>
          </p:txBody>
        </p:sp>
        <p:sp>
          <p:nvSpPr>
            <p:cNvPr id="45" name="TextBox 45"/>
            <p:cNvSpPr txBox="1"/>
            <p:nvPr/>
          </p:nvSpPr>
          <p:spPr>
            <a:xfrm>
              <a:off x="0" y="-9525"/>
              <a:ext cx="1006627" cy="650100"/>
            </a:xfrm>
            <a:prstGeom prst="rect">
              <a:avLst/>
            </a:prstGeom>
          </p:spPr>
          <p:txBody>
            <a:bodyPr lIns="0" tIns="0" rIns="0" bIns="0" rtlCol="0" anchor="ctr"/>
            <a:lstStyle/>
            <a:p>
              <a:pPr algn="l">
                <a:lnSpc>
                  <a:spcPts val="2521"/>
                </a:lnSpc>
              </a:pPr>
              <a:r>
                <a:rPr lang="en-US" sz="2101" b="1">
                  <a:solidFill>
                    <a:srgbClr val="0A66B7"/>
                  </a:solidFill>
                  <a:latin typeface="Aptos Bold"/>
                  <a:ea typeface="Aptos Bold"/>
                  <a:cs typeface="Aptos Bold"/>
                  <a:sym typeface="Aptos Bold"/>
                </a:rPr>
                <a:t>04</a:t>
              </a:r>
            </a:p>
          </p:txBody>
        </p:sp>
      </p:grpSp>
      <p:grpSp>
        <p:nvGrpSpPr>
          <p:cNvPr id="46" name="Group 46"/>
          <p:cNvGrpSpPr/>
          <p:nvPr/>
        </p:nvGrpSpPr>
        <p:grpSpPr>
          <a:xfrm>
            <a:off x="2470814" y="5380873"/>
            <a:ext cx="3225784" cy="919107"/>
            <a:chOff x="0" y="0"/>
            <a:chExt cx="4301046" cy="1225476"/>
          </a:xfrm>
        </p:grpSpPr>
        <p:sp>
          <p:nvSpPr>
            <p:cNvPr id="47" name="Freeform 47"/>
            <p:cNvSpPr/>
            <p:nvPr/>
          </p:nvSpPr>
          <p:spPr>
            <a:xfrm>
              <a:off x="0" y="0"/>
              <a:ext cx="4301040" cy="1225474"/>
            </a:xfrm>
            <a:custGeom>
              <a:avLst/>
              <a:gdLst/>
              <a:ahLst/>
              <a:cxnLst/>
              <a:rect l="l" t="t" r="r" b="b"/>
              <a:pathLst>
                <a:path w="4301040" h="1225474">
                  <a:moveTo>
                    <a:pt x="0" y="0"/>
                  </a:moveTo>
                  <a:lnTo>
                    <a:pt x="4301040" y="0"/>
                  </a:lnTo>
                  <a:lnTo>
                    <a:pt x="4301040" y="1225474"/>
                  </a:lnTo>
                  <a:lnTo>
                    <a:pt x="0" y="1225474"/>
                  </a:lnTo>
                  <a:close/>
                </a:path>
              </a:pathLst>
            </a:custGeom>
            <a:blipFill>
              <a:blip r:embed="rId3">
                <a:alphaModFix amt="0"/>
              </a:blip>
              <a:stretch>
                <a:fillRect t="-27315" b="-9457"/>
              </a:stretch>
            </a:blipFill>
          </p:spPr>
          <p:txBody>
            <a:bodyPr/>
            <a:lstStyle/>
            <a:p>
              <a:endParaRPr lang="en-US"/>
            </a:p>
          </p:txBody>
        </p:sp>
        <p:sp>
          <p:nvSpPr>
            <p:cNvPr id="48" name="TextBox 48"/>
            <p:cNvSpPr txBox="1"/>
            <p:nvPr/>
          </p:nvSpPr>
          <p:spPr>
            <a:xfrm>
              <a:off x="0" y="0"/>
              <a:ext cx="4301046" cy="1225476"/>
            </a:xfrm>
            <a:prstGeom prst="rect">
              <a:avLst/>
            </a:prstGeom>
          </p:spPr>
          <p:txBody>
            <a:bodyPr lIns="0" tIns="0" rIns="0" bIns="0" rtlCol="0" anchor="ctr"/>
            <a:lstStyle/>
            <a:p>
              <a:pPr algn="l">
                <a:lnSpc>
                  <a:spcPts val="3240"/>
                </a:lnSpc>
              </a:pPr>
              <a:r>
                <a:rPr lang="en-US" sz="2700" b="1">
                  <a:solidFill>
                    <a:srgbClr val="0B2E4A"/>
                  </a:solidFill>
                  <a:latin typeface="Aptos Bold"/>
                  <a:ea typeface="Aptos Bold"/>
                  <a:cs typeface="Aptos Bold"/>
                  <a:sym typeface="Aptos Bold"/>
                </a:rPr>
                <a:t>Align with HUD priorities</a:t>
              </a:r>
            </a:p>
          </p:txBody>
        </p:sp>
      </p:grpSp>
      <p:grpSp>
        <p:nvGrpSpPr>
          <p:cNvPr id="49" name="Group 49"/>
          <p:cNvGrpSpPr/>
          <p:nvPr/>
        </p:nvGrpSpPr>
        <p:grpSpPr>
          <a:xfrm>
            <a:off x="6853828" y="5069357"/>
            <a:ext cx="4754785" cy="1501550"/>
            <a:chOff x="0" y="0"/>
            <a:chExt cx="6339713" cy="2002066"/>
          </a:xfrm>
        </p:grpSpPr>
        <p:sp>
          <p:nvSpPr>
            <p:cNvPr id="50" name="Freeform 50"/>
            <p:cNvSpPr/>
            <p:nvPr/>
          </p:nvSpPr>
          <p:spPr>
            <a:xfrm>
              <a:off x="0" y="0"/>
              <a:ext cx="6339713" cy="2002155"/>
            </a:xfrm>
            <a:custGeom>
              <a:avLst/>
              <a:gdLst/>
              <a:ahLst/>
              <a:cxnLst/>
              <a:rect l="l" t="t" r="r" b="b"/>
              <a:pathLst>
                <a:path w="6339713" h="2002155">
                  <a:moveTo>
                    <a:pt x="0" y="148336"/>
                  </a:moveTo>
                  <a:cubicBezTo>
                    <a:pt x="0" y="66421"/>
                    <a:pt x="66421" y="0"/>
                    <a:pt x="148336" y="0"/>
                  </a:cubicBezTo>
                  <a:lnTo>
                    <a:pt x="6191377" y="0"/>
                  </a:lnTo>
                  <a:cubicBezTo>
                    <a:pt x="6273292" y="0"/>
                    <a:pt x="6339713" y="66421"/>
                    <a:pt x="6339713" y="148336"/>
                  </a:cubicBezTo>
                  <a:lnTo>
                    <a:pt x="6339713" y="1853819"/>
                  </a:lnTo>
                  <a:cubicBezTo>
                    <a:pt x="6339713" y="1935734"/>
                    <a:pt x="6273292" y="2002155"/>
                    <a:pt x="6191377" y="2002155"/>
                  </a:cubicBezTo>
                  <a:lnTo>
                    <a:pt x="148336" y="2002155"/>
                  </a:lnTo>
                  <a:cubicBezTo>
                    <a:pt x="66421" y="2002028"/>
                    <a:pt x="0" y="1935734"/>
                    <a:pt x="0" y="185381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51" name="Group 51"/>
          <p:cNvGrpSpPr/>
          <p:nvPr/>
        </p:nvGrpSpPr>
        <p:grpSpPr>
          <a:xfrm>
            <a:off x="7110441" y="5325970"/>
            <a:ext cx="754971" cy="480431"/>
            <a:chOff x="0" y="0"/>
            <a:chExt cx="1006627" cy="640575"/>
          </a:xfrm>
        </p:grpSpPr>
        <p:sp>
          <p:nvSpPr>
            <p:cNvPr id="52" name="Freeform 52"/>
            <p:cNvSpPr/>
            <p:nvPr/>
          </p:nvSpPr>
          <p:spPr>
            <a:xfrm>
              <a:off x="0" y="0"/>
              <a:ext cx="1006626" cy="640580"/>
            </a:xfrm>
            <a:custGeom>
              <a:avLst/>
              <a:gdLst/>
              <a:ahLst/>
              <a:cxnLst/>
              <a:rect l="l" t="t" r="r" b="b"/>
              <a:pathLst>
                <a:path w="1006626" h="640580">
                  <a:moveTo>
                    <a:pt x="0" y="0"/>
                  </a:moveTo>
                  <a:lnTo>
                    <a:pt x="1006626" y="0"/>
                  </a:lnTo>
                  <a:lnTo>
                    <a:pt x="1006626" y="640580"/>
                  </a:lnTo>
                  <a:lnTo>
                    <a:pt x="0" y="640580"/>
                  </a:lnTo>
                  <a:close/>
                </a:path>
              </a:pathLst>
            </a:custGeom>
            <a:blipFill>
              <a:blip r:embed="rId3">
                <a:alphaModFix amt="0"/>
              </a:blip>
              <a:stretch>
                <a:fillRect l="-31647" r="-31647"/>
              </a:stretch>
            </a:blipFill>
          </p:spPr>
          <p:txBody>
            <a:bodyPr/>
            <a:lstStyle/>
            <a:p>
              <a:endParaRPr lang="en-US"/>
            </a:p>
          </p:txBody>
        </p:sp>
        <p:sp>
          <p:nvSpPr>
            <p:cNvPr id="53" name="TextBox 53"/>
            <p:cNvSpPr txBox="1"/>
            <p:nvPr/>
          </p:nvSpPr>
          <p:spPr>
            <a:xfrm>
              <a:off x="0" y="-9525"/>
              <a:ext cx="1006627" cy="650100"/>
            </a:xfrm>
            <a:prstGeom prst="rect">
              <a:avLst/>
            </a:prstGeom>
          </p:spPr>
          <p:txBody>
            <a:bodyPr lIns="0" tIns="0" rIns="0" bIns="0" rtlCol="0" anchor="ctr"/>
            <a:lstStyle/>
            <a:p>
              <a:pPr algn="l">
                <a:lnSpc>
                  <a:spcPts val="2521"/>
                </a:lnSpc>
              </a:pPr>
              <a:r>
                <a:rPr lang="en-US" sz="2101" b="1">
                  <a:solidFill>
                    <a:srgbClr val="0A66B7"/>
                  </a:solidFill>
                  <a:latin typeface="Aptos Bold"/>
                  <a:ea typeface="Aptos Bold"/>
                  <a:cs typeface="Aptos Bold"/>
                  <a:sym typeface="Aptos Bold"/>
                </a:rPr>
                <a:t>05</a:t>
              </a:r>
            </a:p>
          </p:txBody>
        </p:sp>
      </p:grpSp>
      <p:grpSp>
        <p:nvGrpSpPr>
          <p:cNvPr id="54" name="Group 54"/>
          <p:cNvGrpSpPr/>
          <p:nvPr/>
        </p:nvGrpSpPr>
        <p:grpSpPr>
          <a:xfrm>
            <a:off x="8030137" y="5380873"/>
            <a:ext cx="3225784" cy="919107"/>
            <a:chOff x="0" y="0"/>
            <a:chExt cx="4301046" cy="1225476"/>
          </a:xfrm>
        </p:grpSpPr>
        <p:sp>
          <p:nvSpPr>
            <p:cNvPr id="55" name="Freeform 55"/>
            <p:cNvSpPr/>
            <p:nvPr/>
          </p:nvSpPr>
          <p:spPr>
            <a:xfrm>
              <a:off x="0" y="0"/>
              <a:ext cx="4301040" cy="1225474"/>
            </a:xfrm>
            <a:custGeom>
              <a:avLst/>
              <a:gdLst/>
              <a:ahLst/>
              <a:cxnLst/>
              <a:rect l="l" t="t" r="r" b="b"/>
              <a:pathLst>
                <a:path w="4301040" h="1225474">
                  <a:moveTo>
                    <a:pt x="0" y="0"/>
                  </a:moveTo>
                  <a:lnTo>
                    <a:pt x="4301040" y="0"/>
                  </a:lnTo>
                  <a:lnTo>
                    <a:pt x="4301040" y="1225474"/>
                  </a:lnTo>
                  <a:lnTo>
                    <a:pt x="0" y="1225474"/>
                  </a:lnTo>
                  <a:close/>
                </a:path>
              </a:pathLst>
            </a:custGeom>
            <a:blipFill>
              <a:blip r:embed="rId3">
                <a:alphaModFix amt="0"/>
              </a:blip>
              <a:stretch>
                <a:fillRect t="-27315" b="-9457"/>
              </a:stretch>
            </a:blipFill>
          </p:spPr>
          <p:txBody>
            <a:bodyPr/>
            <a:lstStyle/>
            <a:p>
              <a:endParaRPr lang="en-US"/>
            </a:p>
          </p:txBody>
        </p:sp>
        <p:sp>
          <p:nvSpPr>
            <p:cNvPr id="56" name="TextBox 56"/>
            <p:cNvSpPr txBox="1"/>
            <p:nvPr/>
          </p:nvSpPr>
          <p:spPr>
            <a:xfrm>
              <a:off x="0" y="0"/>
              <a:ext cx="4301046" cy="1225476"/>
            </a:xfrm>
            <a:prstGeom prst="rect">
              <a:avLst/>
            </a:prstGeom>
          </p:spPr>
          <p:txBody>
            <a:bodyPr lIns="0" tIns="0" rIns="0" bIns="0" rtlCol="0" anchor="ctr"/>
            <a:lstStyle/>
            <a:p>
              <a:pPr algn="l">
                <a:lnSpc>
                  <a:spcPts val="3240"/>
                </a:lnSpc>
              </a:pPr>
              <a:r>
                <a:rPr lang="en-US" sz="2700" b="1">
                  <a:solidFill>
                    <a:srgbClr val="0B2E4A"/>
                  </a:solidFill>
                  <a:latin typeface="Aptos Bold"/>
                  <a:ea typeface="Aptos Bold"/>
                  <a:cs typeface="Aptos Bold"/>
                  <a:sym typeface="Aptos Bold"/>
                </a:rPr>
                <a:t>Tell a compelling story</a:t>
              </a:r>
            </a:p>
          </p:txBody>
        </p:sp>
      </p:grpSp>
      <p:grpSp>
        <p:nvGrpSpPr>
          <p:cNvPr id="57" name="Group 57"/>
          <p:cNvGrpSpPr/>
          <p:nvPr/>
        </p:nvGrpSpPr>
        <p:grpSpPr>
          <a:xfrm>
            <a:off x="12413151" y="5069357"/>
            <a:ext cx="4754785" cy="1501550"/>
            <a:chOff x="0" y="0"/>
            <a:chExt cx="6339713" cy="2002066"/>
          </a:xfrm>
        </p:grpSpPr>
        <p:sp>
          <p:nvSpPr>
            <p:cNvPr id="58" name="Freeform 58"/>
            <p:cNvSpPr/>
            <p:nvPr/>
          </p:nvSpPr>
          <p:spPr>
            <a:xfrm>
              <a:off x="0" y="0"/>
              <a:ext cx="6339713" cy="2002155"/>
            </a:xfrm>
            <a:custGeom>
              <a:avLst/>
              <a:gdLst/>
              <a:ahLst/>
              <a:cxnLst/>
              <a:rect l="l" t="t" r="r" b="b"/>
              <a:pathLst>
                <a:path w="6339713" h="2002155">
                  <a:moveTo>
                    <a:pt x="0" y="148336"/>
                  </a:moveTo>
                  <a:cubicBezTo>
                    <a:pt x="0" y="66421"/>
                    <a:pt x="66421" y="0"/>
                    <a:pt x="148336" y="0"/>
                  </a:cubicBezTo>
                  <a:lnTo>
                    <a:pt x="6191377" y="0"/>
                  </a:lnTo>
                  <a:cubicBezTo>
                    <a:pt x="6273292" y="0"/>
                    <a:pt x="6339713" y="66421"/>
                    <a:pt x="6339713" y="148336"/>
                  </a:cubicBezTo>
                  <a:lnTo>
                    <a:pt x="6339713" y="1853819"/>
                  </a:lnTo>
                  <a:cubicBezTo>
                    <a:pt x="6339713" y="1935734"/>
                    <a:pt x="6273292" y="2002155"/>
                    <a:pt x="6191377" y="2002155"/>
                  </a:cubicBezTo>
                  <a:lnTo>
                    <a:pt x="148336" y="2002155"/>
                  </a:lnTo>
                  <a:cubicBezTo>
                    <a:pt x="66421" y="2002028"/>
                    <a:pt x="0" y="1935734"/>
                    <a:pt x="0" y="1853819"/>
                  </a:cubicBezTo>
                  <a:close/>
                </a:path>
              </a:pathLst>
            </a:custGeom>
            <a:solidFill>
              <a:srgbClr val="FFFFFF"/>
            </a:solidFill>
            <a:ln w="19065" cap="sq">
              <a:solidFill>
                <a:srgbClr val="D7E7F0"/>
              </a:solidFill>
              <a:prstDash val="solid"/>
              <a:miter/>
            </a:ln>
          </p:spPr>
          <p:txBody>
            <a:bodyPr/>
            <a:lstStyle/>
            <a:p>
              <a:endParaRPr lang="en-US"/>
            </a:p>
          </p:txBody>
        </p:sp>
      </p:grpSp>
      <p:grpSp>
        <p:nvGrpSpPr>
          <p:cNvPr id="59" name="Group 59"/>
          <p:cNvGrpSpPr/>
          <p:nvPr/>
        </p:nvGrpSpPr>
        <p:grpSpPr>
          <a:xfrm>
            <a:off x="12669764" y="5325970"/>
            <a:ext cx="754971" cy="480431"/>
            <a:chOff x="0" y="0"/>
            <a:chExt cx="1006627" cy="640575"/>
          </a:xfrm>
        </p:grpSpPr>
        <p:sp>
          <p:nvSpPr>
            <p:cNvPr id="60" name="Freeform 60"/>
            <p:cNvSpPr/>
            <p:nvPr/>
          </p:nvSpPr>
          <p:spPr>
            <a:xfrm>
              <a:off x="0" y="0"/>
              <a:ext cx="1006626" cy="640580"/>
            </a:xfrm>
            <a:custGeom>
              <a:avLst/>
              <a:gdLst/>
              <a:ahLst/>
              <a:cxnLst/>
              <a:rect l="l" t="t" r="r" b="b"/>
              <a:pathLst>
                <a:path w="1006626" h="640580">
                  <a:moveTo>
                    <a:pt x="0" y="0"/>
                  </a:moveTo>
                  <a:lnTo>
                    <a:pt x="1006626" y="0"/>
                  </a:lnTo>
                  <a:lnTo>
                    <a:pt x="1006626" y="640580"/>
                  </a:lnTo>
                  <a:lnTo>
                    <a:pt x="0" y="640580"/>
                  </a:lnTo>
                  <a:close/>
                </a:path>
              </a:pathLst>
            </a:custGeom>
            <a:blipFill>
              <a:blip r:embed="rId3">
                <a:alphaModFix amt="0"/>
              </a:blip>
              <a:stretch>
                <a:fillRect l="-31647" r="-31647"/>
              </a:stretch>
            </a:blipFill>
          </p:spPr>
          <p:txBody>
            <a:bodyPr/>
            <a:lstStyle/>
            <a:p>
              <a:endParaRPr lang="en-US"/>
            </a:p>
          </p:txBody>
        </p:sp>
        <p:sp>
          <p:nvSpPr>
            <p:cNvPr id="61" name="TextBox 61"/>
            <p:cNvSpPr txBox="1"/>
            <p:nvPr/>
          </p:nvSpPr>
          <p:spPr>
            <a:xfrm>
              <a:off x="0" y="-9525"/>
              <a:ext cx="1006627" cy="650100"/>
            </a:xfrm>
            <a:prstGeom prst="rect">
              <a:avLst/>
            </a:prstGeom>
          </p:spPr>
          <p:txBody>
            <a:bodyPr lIns="0" tIns="0" rIns="0" bIns="0" rtlCol="0" anchor="ctr"/>
            <a:lstStyle/>
            <a:p>
              <a:pPr algn="l">
                <a:lnSpc>
                  <a:spcPts val="2521"/>
                </a:lnSpc>
              </a:pPr>
              <a:r>
                <a:rPr lang="en-US" sz="2101" b="1">
                  <a:solidFill>
                    <a:srgbClr val="0A66B7"/>
                  </a:solidFill>
                  <a:latin typeface="Aptos Bold"/>
                  <a:ea typeface="Aptos Bold"/>
                  <a:cs typeface="Aptos Bold"/>
                  <a:sym typeface="Aptos Bold"/>
                </a:rPr>
                <a:t>06</a:t>
              </a:r>
            </a:p>
          </p:txBody>
        </p:sp>
      </p:grpSp>
      <p:grpSp>
        <p:nvGrpSpPr>
          <p:cNvPr id="62" name="Group 62"/>
          <p:cNvGrpSpPr/>
          <p:nvPr/>
        </p:nvGrpSpPr>
        <p:grpSpPr>
          <a:xfrm>
            <a:off x="13589460" y="5380873"/>
            <a:ext cx="3225784" cy="919107"/>
            <a:chOff x="0" y="0"/>
            <a:chExt cx="4301046" cy="1225476"/>
          </a:xfrm>
        </p:grpSpPr>
        <p:sp>
          <p:nvSpPr>
            <p:cNvPr id="63" name="Freeform 63"/>
            <p:cNvSpPr/>
            <p:nvPr/>
          </p:nvSpPr>
          <p:spPr>
            <a:xfrm>
              <a:off x="0" y="0"/>
              <a:ext cx="4301040" cy="1225474"/>
            </a:xfrm>
            <a:custGeom>
              <a:avLst/>
              <a:gdLst/>
              <a:ahLst/>
              <a:cxnLst/>
              <a:rect l="l" t="t" r="r" b="b"/>
              <a:pathLst>
                <a:path w="4301040" h="1225474">
                  <a:moveTo>
                    <a:pt x="0" y="0"/>
                  </a:moveTo>
                  <a:lnTo>
                    <a:pt x="4301040" y="0"/>
                  </a:lnTo>
                  <a:lnTo>
                    <a:pt x="4301040" y="1225474"/>
                  </a:lnTo>
                  <a:lnTo>
                    <a:pt x="0" y="1225474"/>
                  </a:lnTo>
                  <a:close/>
                </a:path>
              </a:pathLst>
            </a:custGeom>
            <a:blipFill>
              <a:blip r:embed="rId3">
                <a:alphaModFix amt="0"/>
              </a:blip>
              <a:stretch>
                <a:fillRect t="-27315" b="-9457"/>
              </a:stretch>
            </a:blipFill>
          </p:spPr>
          <p:txBody>
            <a:bodyPr/>
            <a:lstStyle/>
            <a:p>
              <a:endParaRPr lang="en-US"/>
            </a:p>
          </p:txBody>
        </p:sp>
        <p:sp>
          <p:nvSpPr>
            <p:cNvPr id="64" name="TextBox 64"/>
            <p:cNvSpPr txBox="1"/>
            <p:nvPr/>
          </p:nvSpPr>
          <p:spPr>
            <a:xfrm>
              <a:off x="0" y="0"/>
              <a:ext cx="4301046" cy="1225476"/>
            </a:xfrm>
            <a:prstGeom prst="rect">
              <a:avLst/>
            </a:prstGeom>
          </p:spPr>
          <p:txBody>
            <a:bodyPr lIns="0" tIns="0" rIns="0" bIns="0" rtlCol="0" anchor="ctr"/>
            <a:lstStyle/>
            <a:p>
              <a:pPr algn="l">
                <a:lnSpc>
                  <a:spcPts val="3240"/>
                </a:lnSpc>
              </a:pPr>
              <a:r>
                <a:rPr lang="en-US" sz="2700" b="1">
                  <a:solidFill>
                    <a:srgbClr val="0B2E4A"/>
                  </a:solidFill>
                  <a:latin typeface="Aptos Bold"/>
                  <a:ea typeface="Aptos Bold"/>
                  <a:cs typeface="Aptos Bold"/>
                  <a:sym typeface="Aptos Bold"/>
                </a:rPr>
                <a:t>Submit complete applications</a:t>
              </a:r>
            </a:p>
          </p:txBody>
        </p:sp>
      </p:grpSp>
      <p:grpSp>
        <p:nvGrpSpPr>
          <p:cNvPr id="65" name="Group 65"/>
          <p:cNvGrpSpPr/>
          <p:nvPr/>
        </p:nvGrpSpPr>
        <p:grpSpPr>
          <a:xfrm>
            <a:off x="9416383" y="7656757"/>
            <a:ext cx="8026092" cy="1343777"/>
            <a:chOff x="0" y="0"/>
            <a:chExt cx="7803896" cy="1306576"/>
          </a:xfrm>
        </p:grpSpPr>
        <p:sp>
          <p:nvSpPr>
            <p:cNvPr id="66" name="Freeform 66"/>
            <p:cNvSpPr/>
            <p:nvPr/>
          </p:nvSpPr>
          <p:spPr>
            <a:xfrm>
              <a:off x="0" y="0"/>
              <a:ext cx="7803896" cy="1306576"/>
            </a:xfrm>
            <a:custGeom>
              <a:avLst/>
              <a:gdLst/>
              <a:ahLst/>
              <a:cxnLst/>
              <a:rect l="l" t="t" r="r" b="b"/>
              <a:pathLst>
                <a:path w="7803896" h="1306576">
                  <a:moveTo>
                    <a:pt x="0" y="93345"/>
                  </a:moveTo>
                  <a:cubicBezTo>
                    <a:pt x="0" y="41783"/>
                    <a:pt x="41783" y="0"/>
                    <a:pt x="93345" y="0"/>
                  </a:cubicBezTo>
                  <a:lnTo>
                    <a:pt x="7710551" y="0"/>
                  </a:lnTo>
                  <a:cubicBezTo>
                    <a:pt x="7762113" y="0"/>
                    <a:pt x="7803896" y="41783"/>
                    <a:pt x="7803896" y="93345"/>
                  </a:cubicBezTo>
                  <a:lnTo>
                    <a:pt x="7803896" y="1213231"/>
                  </a:lnTo>
                  <a:cubicBezTo>
                    <a:pt x="7803896" y="1264793"/>
                    <a:pt x="7762113" y="1306576"/>
                    <a:pt x="7710551" y="1306576"/>
                  </a:cubicBezTo>
                  <a:lnTo>
                    <a:pt x="93345" y="1306576"/>
                  </a:lnTo>
                  <a:cubicBezTo>
                    <a:pt x="41783" y="1306576"/>
                    <a:pt x="0" y="1264793"/>
                    <a:pt x="0" y="1213231"/>
                  </a:cubicBezTo>
                  <a:close/>
                </a:path>
              </a:pathLst>
            </a:custGeom>
            <a:solidFill>
              <a:srgbClr val="E2F3FA"/>
            </a:solidFill>
            <a:ln w="19065" cap="sq">
              <a:solidFill>
                <a:srgbClr val="D0E9F4"/>
              </a:solidFill>
              <a:prstDash val="solid"/>
              <a:miter/>
            </a:ln>
          </p:spPr>
          <p:txBody>
            <a:bodyPr/>
            <a:lstStyle/>
            <a:p>
              <a:endParaRPr lang="en-US"/>
            </a:p>
          </p:txBody>
        </p:sp>
      </p:grpSp>
      <p:grpSp>
        <p:nvGrpSpPr>
          <p:cNvPr id="67" name="Group 67"/>
          <p:cNvGrpSpPr/>
          <p:nvPr/>
        </p:nvGrpSpPr>
        <p:grpSpPr>
          <a:xfrm>
            <a:off x="9805919" y="7989828"/>
            <a:ext cx="7247007" cy="602349"/>
            <a:chOff x="0" y="0"/>
            <a:chExt cx="7046379" cy="585673"/>
          </a:xfrm>
        </p:grpSpPr>
        <p:sp>
          <p:nvSpPr>
            <p:cNvPr id="68" name="Freeform 68"/>
            <p:cNvSpPr/>
            <p:nvPr/>
          </p:nvSpPr>
          <p:spPr>
            <a:xfrm>
              <a:off x="0" y="0"/>
              <a:ext cx="7046385" cy="585674"/>
            </a:xfrm>
            <a:custGeom>
              <a:avLst/>
              <a:gdLst/>
              <a:ahLst/>
              <a:cxnLst/>
              <a:rect l="l" t="t" r="r" b="b"/>
              <a:pathLst>
                <a:path w="7046385" h="585674">
                  <a:moveTo>
                    <a:pt x="0" y="0"/>
                  </a:moveTo>
                  <a:lnTo>
                    <a:pt x="7046385" y="0"/>
                  </a:lnTo>
                  <a:lnTo>
                    <a:pt x="7046385" y="585674"/>
                  </a:lnTo>
                  <a:lnTo>
                    <a:pt x="0" y="585674"/>
                  </a:lnTo>
                  <a:close/>
                </a:path>
              </a:pathLst>
            </a:custGeom>
            <a:blipFill>
              <a:blip r:embed="rId3">
                <a:alphaModFix amt="0"/>
              </a:blip>
              <a:stretch>
                <a:fillRect t="-184429" b="-184429"/>
              </a:stretch>
            </a:blipFill>
          </p:spPr>
          <p:txBody>
            <a:bodyPr/>
            <a:lstStyle/>
            <a:p>
              <a:endParaRPr lang="en-US"/>
            </a:p>
          </p:txBody>
        </p:sp>
        <p:sp>
          <p:nvSpPr>
            <p:cNvPr id="69" name="TextBox 69"/>
            <p:cNvSpPr txBox="1"/>
            <p:nvPr/>
          </p:nvSpPr>
          <p:spPr>
            <a:xfrm>
              <a:off x="0" y="0"/>
              <a:ext cx="7046379" cy="585673"/>
            </a:xfrm>
            <a:prstGeom prst="rect">
              <a:avLst/>
            </a:prstGeom>
          </p:spPr>
          <p:txBody>
            <a:bodyPr lIns="0" tIns="0" rIns="0" bIns="0" rtlCol="0" anchor="ctr"/>
            <a:lstStyle/>
            <a:p>
              <a:pPr algn="ctr">
                <a:lnSpc>
                  <a:spcPts val="2881"/>
                </a:lnSpc>
              </a:pPr>
              <a:r>
                <a:rPr lang="en-US" sz="2401" b="1">
                  <a:solidFill>
                    <a:srgbClr val="0B2E4A"/>
                  </a:solidFill>
                  <a:latin typeface="Aptos Bold"/>
                  <a:ea typeface="Aptos Bold"/>
                  <a:cs typeface="Aptos Bold"/>
                  <a:sym typeface="Aptos Bold"/>
                </a:rPr>
                <a:t>Start early. Tell the need clearly. Prove the impact.</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2348</Words>
  <Application>Microsoft Office PowerPoint</Application>
  <PresentationFormat>Custom</PresentationFormat>
  <Paragraphs>418</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Aptos Bold</vt:lpstr>
      <vt:lpstr>Wingdings</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FY2026_CoC_Informational_Session_Professional_Blue_Theme.pptx</dc:title>
  <cp:lastModifiedBy>Jessica C. McCall</cp:lastModifiedBy>
  <cp:revision>4</cp:revision>
  <dcterms:created xsi:type="dcterms:W3CDTF">2006-08-16T00:00:00Z</dcterms:created>
  <dcterms:modified xsi:type="dcterms:W3CDTF">2026-07-07T17:51:48Z</dcterms:modified>
  <dc:identifier>DAHOQQK1dx8</dc:identifier>
</cp:coreProperties>
</file>