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6" r:id="rId6"/>
    <p:sldId id="270" r:id="rId7"/>
    <p:sldId id="268" r:id="rId8"/>
    <p:sldId id="263" r:id="rId9"/>
  </p:sldIdLst>
  <p:sldSz cx="18288000" cy="10287000"/>
  <p:notesSz cx="6858000" cy="9144000"/>
  <p:embeddedFontLst>
    <p:embeddedFont>
      <p:font typeface="Antonio Bold" panose="020B0604020202020204" charset="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</p:embeddedFont>
    <p:embeddedFont>
      <p:font typeface="Source Sans Pro Bold" panose="020B0703030403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CCFF"/>
    <a:srgbClr val="BB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Grant Performance: Awarded, Drawn, Remaining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Awarded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HMIS</c:v>
                </c:pt>
                <c:pt idx="1">
                  <c:v>Wayne County PSH</c:v>
                </c:pt>
                <c:pt idx="2">
                  <c:v>SPC PSH </c:v>
                </c:pt>
                <c:pt idx="3">
                  <c:v>CoC Planning </c:v>
                </c:pt>
                <c:pt idx="4">
                  <c:v>FLCAP TH 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21185</c:v>
                </c:pt>
                <c:pt idx="1">
                  <c:v>129964</c:v>
                </c:pt>
                <c:pt idx="2">
                  <c:v>165016</c:v>
                </c:pt>
                <c:pt idx="3">
                  <c:v>63941</c:v>
                </c:pt>
                <c:pt idx="4">
                  <c:v>48123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0-4AA9-8229-0B06C7B99C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Drawn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HMIS</c:v>
                </c:pt>
                <c:pt idx="1">
                  <c:v>Wayne County PSH</c:v>
                </c:pt>
                <c:pt idx="2">
                  <c:v>SPC PSH </c:v>
                </c:pt>
                <c:pt idx="3">
                  <c:v>CoC Planning </c:v>
                </c:pt>
                <c:pt idx="4">
                  <c:v>FLCAP TH 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7474</c:v>
                </c:pt>
                <c:pt idx="1">
                  <c:v>129964</c:v>
                </c:pt>
                <c:pt idx="2">
                  <c:v>131204</c:v>
                </c:pt>
                <c:pt idx="3">
                  <c:v>53284</c:v>
                </c:pt>
                <c:pt idx="4">
                  <c:v>48123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0-4AA9-8229-0B06C7B99C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Remaining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HMIS</c:v>
                </c:pt>
                <c:pt idx="1">
                  <c:v>Wayne County PSH</c:v>
                </c:pt>
                <c:pt idx="2">
                  <c:v>SPC PSH </c:v>
                </c:pt>
                <c:pt idx="3">
                  <c:v>CoC Planning </c:v>
                </c:pt>
                <c:pt idx="4">
                  <c:v>FLCAP TH </c:v>
                </c:pt>
              </c:strCache>
            </c:str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13710</c:v>
                </c:pt>
                <c:pt idx="1">
                  <c:v>0</c:v>
                </c:pt>
                <c:pt idx="2">
                  <c:v>33811</c:v>
                </c:pt>
                <c:pt idx="3">
                  <c:v>10656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0-4AA9-8229-0B06C7B99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413616"/>
        <c:axId val="1518412176"/>
      </c:barChart>
      <c:catAx>
        <c:axId val="151841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412176"/>
        <c:crosses val="autoZero"/>
        <c:auto val="1"/>
        <c:lblAlgn val="ctr"/>
        <c:lblOffset val="100"/>
        <c:noMultiLvlLbl val="0"/>
      </c:catAx>
      <c:valAx>
        <c:axId val="151841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41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3574" y="5279902"/>
            <a:ext cx="20035689" cy="5384591"/>
          </a:xfrm>
          <a:custGeom>
            <a:avLst/>
            <a:gdLst/>
            <a:ahLst/>
            <a:cxnLst/>
            <a:rect l="l" t="t" r="r" b="b"/>
            <a:pathLst>
              <a:path w="20035689" h="5384591">
                <a:moveTo>
                  <a:pt x="0" y="0"/>
                </a:moveTo>
                <a:lnTo>
                  <a:pt x="20035689" y="0"/>
                </a:lnTo>
                <a:lnTo>
                  <a:pt x="20035689" y="5384592"/>
                </a:lnTo>
                <a:lnTo>
                  <a:pt x="0" y="538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63531" y="-19050"/>
            <a:ext cx="11236140" cy="10325100"/>
            <a:chOff x="0" y="0"/>
            <a:chExt cx="2506129" cy="23029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6091" cy="2302891"/>
            </a:xfrm>
            <a:custGeom>
              <a:avLst/>
              <a:gdLst/>
              <a:ahLst/>
              <a:cxnLst/>
              <a:rect l="l" t="t" r="r" b="b"/>
              <a:pathLst>
                <a:path w="2506091" h="2302891">
                  <a:moveTo>
                    <a:pt x="1236091" y="0"/>
                  </a:moveTo>
                  <a:lnTo>
                    <a:pt x="0" y="1219200"/>
                  </a:lnTo>
                  <a:lnTo>
                    <a:pt x="1049909" y="2302891"/>
                  </a:lnTo>
                  <a:lnTo>
                    <a:pt x="2506091" y="2302891"/>
                  </a:lnTo>
                  <a:lnTo>
                    <a:pt x="2506091" y="0"/>
                  </a:lnTo>
                  <a:close/>
                </a:path>
              </a:pathLst>
            </a:custGeom>
            <a:blipFill>
              <a:blip r:embed="rId4"/>
              <a:stretch>
                <a:fillRect l="-19026" r="-19026"/>
              </a:stretch>
            </a:blipFill>
            <a:ln w="104775" cap="sq">
              <a:solidFill>
                <a:srgbClr val="BBB32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762992">
            <a:off x="7460923" y="7335072"/>
            <a:ext cx="10198618" cy="1119800"/>
            <a:chOff x="0" y="0"/>
            <a:chExt cx="2079913" cy="22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9913" cy="228373"/>
            </a:xfrm>
            <a:custGeom>
              <a:avLst/>
              <a:gdLst/>
              <a:ahLst/>
              <a:cxnLst/>
              <a:rect l="l" t="t" r="r" b="b"/>
              <a:pathLst>
                <a:path w="2079913" h="228373">
                  <a:moveTo>
                    <a:pt x="203200" y="0"/>
                  </a:moveTo>
                  <a:lnTo>
                    <a:pt x="2079913" y="0"/>
                  </a:lnTo>
                  <a:lnTo>
                    <a:pt x="1876713" y="228373"/>
                  </a:lnTo>
                  <a:lnTo>
                    <a:pt x="0" y="2283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B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1876713" cy="266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7643370" y="1248893"/>
            <a:ext cx="9103721" cy="1041011"/>
            <a:chOff x="0" y="0"/>
            <a:chExt cx="1644790" cy="188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4790" cy="188082"/>
            </a:xfrm>
            <a:custGeom>
              <a:avLst/>
              <a:gdLst/>
              <a:ahLst/>
              <a:cxnLst/>
              <a:rect l="l" t="t" r="r" b="b"/>
              <a:pathLst>
                <a:path w="1644790" h="188082">
                  <a:moveTo>
                    <a:pt x="1441590" y="0"/>
                  </a:moveTo>
                  <a:lnTo>
                    <a:pt x="0" y="0"/>
                  </a:lnTo>
                  <a:lnTo>
                    <a:pt x="203200" y="188082"/>
                  </a:lnTo>
                  <a:lnTo>
                    <a:pt x="1644790" y="188082"/>
                  </a:lnTo>
                  <a:lnTo>
                    <a:pt x="1441590" y="0"/>
                  </a:lnTo>
                  <a:close/>
                </a:path>
              </a:pathLst>
            </a:custGeom>
            <a:solidFill>
              <a:srgbClr val="BBB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1441590" cy="22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272598" y="6381121"/>
            <a:ext cx="7672316" cy="3989127"/>
            <a:chOff x="0" y="0"/>
            <a:chExt cx="812800" cy="42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22606"/>
            </a:xfrm>
            <a:custGeom>
              <a:avLst/>
              <a:gdLst/>
              <a:ahLst/>
              <a:cxnLst/>
              <a:rect l="l" t="t" r="r" b="b"/>
              <a:pathLst>
                <a:path w="812800" h="422606">
                  <a:moveTo>
                    <a:pt x="406400" y="0"/>
                  </a:moveTo>
                  <a:lnTo>
                    <a:pt x="812800" y="422606"/>
                  </a:lnTo>
                  <a:lnTo>
                    <a:pt x="0" y="42260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158110"/>
              <a:ext cx="558800" cy="234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6859306" y="5003557"/>
            <a:ext cx="948326" cy="6611733"/>
            <a:chOff x="0" y="0"/>
            <a:chExt cx="249765" cy="17413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765" cy="1741362"/>
            </a:xfrm>
            <a:custGeom>
              <a:avLst/>
              <a:gdLst/>
              <a:ahLst/>
              <a:cxnLst/>
              <a:rect l="l" t="t" r="r" b="b"/>
              <a:pathLst>
                <a:path w="249765" h="1741362">
                  <a:moveTo>
                    <a:pt x="0" y="0"/>
                  </a:moveTo>
                  <a:lnTo>
                    <a:pt x="249765" y="0"/>
                  </a:lnTo>
                  <a:lnTo>
                    <a:pt x="249765" y="1741362"/>
                  </a:lnTo>
                  <a:lnTo>
                    <a:pt x="0" y="1741362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9765" cy="1779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3229822" y="-2346881"/>
            <a:ext cx="948326" cy="8542523"/>
            <a:chOff x="0" y="0"/>
            <a:chExt cx="249765" cy="224988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9765" cy="2249883"/>
            </a:xfrm>
            <a:custGeom>
              <a:avLst/>
              <a:gdLst/>
              <a:ahLst/>
              <a:cxnLst/>
              <a:rect l="l" t="t" r="r" b="b"/>
              <a:pathLst>
                <a:path w="249765" h="2249883">
                  <a:moveTo>
                    <a:pt x="0" y="0"/>
                  </a:moveTo>
                  <a:lnTo>
                    <a:pt x="249765" y="0"/>
                  </a:lnTo>
                  <a:lnTo>
                    <a:pt x="249765" y="2249883"/>
                  </a:lnTo>
                  <a:lnTo>
                    <a:pt x="0" y="2249883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9765" cy="2287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095827" y="5569863"/>
            <a:ext cx="8325975" cy="1277365"/>
            <a:chOff x="0" y="0"/>
            <a:chExt cx="4962452" cy="3753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62452" cy="375342"/>
            </a:xfrm>
            <a:custGeom>
              <a:avLst/>
              <a:gdLst/>
              <a:ahLst/>
              <a:cxnLst/>
              <a:rect l="l" t="t" r="r" b="b"/>
              <a:pathLst>
                <a:path w="4962452" h="375342">
                  <a:moveTo>
                    <a:pt x="4759252" y="0"/>
                  </a:moveTo>
                  <a:lnTo>
                    <a:pt x="0" y="0"/>
                  </a:lnTo>
                  <a:lnTo>
                    <a:pt x="0" y="375342"/>
                  </a:lnTo>
                  <a:lnTo>
                    <a:pt x="4759252" y="375342"/>
                  </a:lnTo>
                  <a:lnTo>
                    <a:pt x="4962452" y="187671"/>
                  </a:lnTo>
                  <a:lnTo>
                    <a:pt x="4759252" y="0"/>
                  </a:lnTo>
                  <a:close/>
                </a:path>
              </a:pathLst>
            </a:custGeom>
            <a:solidFill>
              <a:srgbClr val="BBB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848152" cy="41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flipH="1">
            <a:off x="10101603" y="2146369"/>
            <a:ext cx="8244491" cy="8223880"/>
          </a:xfrm>
          <a:custGeom>
            <a:avLst/>
            <a:gdLst/>
            <a:ahLst/>
            <a:cxnLst/>
            <a:rect l="l" t="t" r="r" b="b"/>
            <a:pathLst>
              <a:path w="8244491" h="8223880">
                <a:moveTo>
                  <a:pt x="8244491" y="0"/>
                </a:moveTo>
                <a:lnTo>
                  <a:pt x="0" y="0"/>
                </a:lnTo>
                <a:lnTo>
                  <a:pt x="0" y="8223880"/>
                </a:lnTo>
                <a:lnTo>
                  <a:pt x="8244491" y="8223880"/>
                </a:lnTo>
                <a:lnTo>
                  <a:pt x="82444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28700" y="8784138"/>
            <a:ext cx="474162" cy="474162"/>
          </a:xfrm>
          <a:custGeom>
            <a:avLst/>
            <a:gdLst/>
            <a:ahLst/>
            <a:cxnLst/>
            <a:rect l="l" t="t" r="r" b="b"/>
            <a:pathLst>
              <a:path w="474162" h="474162">
                <a:moveTo>
                  <a:pt x="0" y="0"/>
                </a:moveTo>
                <a:lnTo>
                  <a:pt x="474162" y="0"/>
                </a:lnTo>
                <a:lnTo>
                  <a:pt x="474162" y="474162"/>
                </a:lnTo>
                <a:lnTo>
                  <a:pt x="0" y="4741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9858857" y="8424796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7" y="0"/>
                </a:lnTo>
                <a:lnTo>
                  <a:pt x="139237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137331" y="8424796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8" y="0"/>
                </a:lnTo>
                <a:lnTo>
                  <a:pt x="139238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0419444" y="8424796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7" y="0"/>
                </a:lnTo>
                <a:lnTo>
                  <a:pt x="139237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858857" y="8633652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7" y="0"/>
                </a:lnTo>
                <a:lnTo>
                  <a:pt x="139237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137331" y="8633652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8" y="0"/>
                </a:lnTo>
                <a:lnTo>
                  <a:pt x="139238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419444" y="8633652"/>
            <a:ext cx="139237" cy="139237"/>
          </a:xfrm>
          <a:custGeom>
            <a:avLst/>
            <a:gdLst/>
            <a:ahLst/>
            <a:cxnLst/>
            <a:rect l="l" t="t" r="r" b="b"/>
            <a:pathLst>
              <a:path w="139237" h="139237">
                <a:moveTo>
                  <a:pt x="0" y="0"/>
                </a:moveTo>
                <a:lnTo>
                  <a:pt x="139237" y="0"/>
                </a:lnTo>
                <a:lnTo>
                  <a:pt x="139237" y="139237"/>
                </a:lnTo>
                <a:lnTo>
                  <a:pt x="0" y="13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405210" y="164562"/>
            <a:ext cx="5768189" cy="2555176"/>
          </a:xfrm>
          <a:custGeom>
            <a:avLst/>
            <a:gdLst/>
            <a:ahLst/>
            <a:cxnLst/>
            <a:rect l="l" t="t" r="r" b="b"/>
            <a:pathLst>
              <a:path w="5768189" h="2555176">
                <a:moveTo>
                  <a:pt x="0" y="0"/>
                </a:moveTo>
                <a:lnTo>
                  <a:pt x="5768189" y="0"/>
                </a:lnTo>
                <a:lnTo>
                  <a:pt x="5768189" y="2555177"/>
                </a:lnTo>
                <a:lnTo>
                  <a:pt x="0" y="25551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405210" y="3142470"/>
            <a:ext cx="7906308" cy="19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8"/>
              </a:lnSpc>
            </a:pPr>
            <a:r>
              <a:rPr lang="en-US" sz="8378" b="1" dirty="0">
                <a:solidFill>
                  <a:srgbClr val="00AB8E"/>
                </a:solidFill>
                <a:latin typeface="Antonio Bold"/>
                <a:ea typeface="Antonio Bold"/>
                <a:cs typeface="Antonio Bold"/>
                <a:sym typeface="Antonio Bold"/>
              </a:rPr>
              <a:t>NY-513</a:t>
            </a:r>
          </a:p>
          <a:p>
            <a:pPr algn="ctr">
              <a:lnSpc>
                <a:spcPts val="8378"/>
              </a:lnSpc>
            </a:pPr>
            <a:r>
              <a:rPr lang="en-US" sz="3500" b="1" dirty="0">
                <a:solidFill>
                  <a:srgbClr val="00AB8E"/>
                </a:solidFill>
                <a:latin typeface="Antonio Bold"/>
                <a:ea typeface="Antonio Bold"/>
                <a:cs typeface="Antonio Bold"/>
                <a:sym typeface="Antonio Bold"/>
              </a:rPr>
              <a:t>Ontario, Seneca, Wayne, and Yates County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37731" y="7019052"/>
            <a:ext cx="8325975" cy="4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8"/>
              </a:lnSpc>
              <a:spcBef>
                <a:spcPct val="0"/>
              </a:spcBef>
            </a:pPr>
            <a:r>
              <a:rPr lang="en-US" sz="2849" b="1" dirty="0">
                <a:solidFill>
                  <a:srgbClr val="221E1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08/22/2025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1977" y="7461035"/>
            <a:ext cx="3941055" cy="38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  <a:spcBef>
                <a:spcPct val="0"/>
              </a:spcBef>
            </a:pPr>
            <a:r>
              <a:rPr lang="en-US" sz="2262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Presented By: FLACRA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8419" y="5739124"/>
            <a:ext cx="7529606" cy="100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86"/>
              </a:lnSpc>
            </a:pPr>
            <a:r>
              <a:rPr lang="en-US" sz="3189" b="1" spc="1712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ANNUAL PRESENTATION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98246" y="8812918"/>
            <a:ext cx="4117257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3"/>
              </a:lnSpc>
              <a:spcBef>
                <a:spcPct val="0"/>
              </a:spcBef>
            </a:pPr>
            <a:r>
              <a:rPr lang="en-US" sz="2117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https://www.flacra.org/coc-ny-513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4DD1-F208-0F04-3477-A8200400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82A8BC-B283-37C1-646B-15249AFA912F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173F7E-79ED-5754-2EDE-5109283D3AF3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29E2C5-7720-6511-4B37-011AD21CE2B1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DC3E6CA-CBAC-94B6-E9CB-8A895CF2127F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853075-FACD-E553-E685-59BB0B3A2F99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157F93-4CE0-4D9E-4760-B95047F8B1AF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FF78C36-55AC-A92C-5383-17EC4839A31B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3244D0-91F0-68D3-D106-ABE1A841F1DA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68B8AB9-ADC7-A323-1FCC-D84511A2CAAC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2D0AC42-AE77-84DF-771F-83713C7BA289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A16CA81-E59F-1DDB-6BF8-89ADB9B49FE1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F340FE3-3E66-364C-606C-563140891822}"/>
              </a:ext>
            </a:extLst>
          </p:cNvPr>
          <p:cNvSpPr txBox="1"/>
          <p:nvPr/>
        </p:nvSpPr>
        <p:spPr>
          <a:xfrm>
            <a:off x="2743200" y="439835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Funding Overview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(Current Year)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0BB4B1-21A8-E337-5F6F-35E0AE6BF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52214"/>
              </p:ext>
            </p:extLst>
          </p:nvPr>
        </p:nvGraphicFramePr>
        <p:xfrm>
          <a:off x="2743200" y="2367559"/>
          <a:ext cx="15163800" cy="66749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32434">
                  <a:extLst>
                    <a:ext uri="{9D8B030D-6E8A-4147-A177-3AD203B41FA5}">
                      <a16:colId xmlns:a16="http://schemas.microsoft.com/office/drawing/2014/main" val="2347624288"/>
                    </a:ext>
                  </a:extLst>
                </a:gridCol>
                <a:gridCol w="3829821">
                  <a:extLst>
                    <a:ext uri="{9D8B030D-6E8A-4147-A177-3AD203B41FA5}">
                      <a16:colId xmlns:a16="http://schemas.microsoft.com/office/drawing/2014/main" val="1281940085"/>
                    </a:ext>
                  </a:extLst>
                </a:gridCol>
                <a:gridCol w="2798715">
                  <a:extLst>
                    <a:ext uri="{9D8B030D-6E8A-4147-A177-3AD203B41FA5}">
                      <a16:colId xmlns:a16="http://schemas.microsoft.com/office/drawing/2014/main" val="1581689992"/>
                    </a:ext>
                  </a:extLst>
                </a:gridCol>
                <a:gridCol w="2651415">
                  <a:extLst>
                    <a:ext uri="{9D8B030D-6E8A-4147-A177-3AD203B41FA5}">
                      <a16:colId xmlns:a16="http://schemas.microsoft.com/office/drawing/2014/main" val="794794855"/>
                    </a:ext>
                  </a:extLst>
                </a:gridCol>
                <a:gridCol w="2651415">
                  <a:extLst>
                    <a:ext uri="{9D8B030D-6E8A-4147-A177-3AD203B41FA5}">
                      <a16:colId xmlns:a16="http://schemas.microsoft.com/office/drawing/2014/main" val="1920860614"/>
                    </a:ext>
                  </a:extLst>
                </a:gridCol>
              </a:tblGrid>
              <a:tr h="750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Grant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Total Awarded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Total Drawn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Remaining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46411"/>
                  </a:ext>
                </a:extLst>
              </a:tr>
              <a:tr h="118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HMIS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12/1/2024-1/31/2026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$21,185.00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$7,474.00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$13,710.00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73813"/>
                  </a:ext>
                </a:extLst>
              </a:tr>
              <a:tr h="118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Wayne County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4/1/2024-1/31/2026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$129,964.00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$129,964.00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$0.00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82499"/>
                  </a:ext>
                </a:extLst>
              </a:tr>
              <a:tr h="118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SPC PSH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7/1/2024-1/31/2026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$165,016.00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$131,204.00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$33,811.00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62209"/>
                  </a:ext>
                </a:extLst>
              </a:tr>
              <a:tr h="118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CoC Planning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10/1/2024-1/31/2026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$63,941.00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$53,284.00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$10,656.00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87864"/>
                  </a:ext>
                </a:extLst>
              </a:tr>
              <a:tr h="118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FLCAP TH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6/1/2024-1/31/2026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$48,123.00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$48,123.00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$0.00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5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11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9C727-21E6-735F-C0D3-74171DDAF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6E27F4-BED8-5553-E40F-E0B79942A29B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30EF30-4AC1-26A1-4646-84D7B44207B3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93B3E6-2571-6419-3E3E-C6D8125E23E4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373CA8C-1CC9-21DE-92D2-BCFC0B94BB40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8046A91-0436-DC3B-7786-B383D2C341FB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B591127-5A54-0330-1822-4966C4F40716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B737B81-0D8A-0CBF-A4F6-2F58CC40C167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2468EFA-86C7-E85D-94CE-148383068DCA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7AB85C3-1FEB-6AA4-0900-920452B1EDB8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C6025A6-425F-AF13-5A7F-9C4FA6B9D0D8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34D90E3-DD21-2838-3EFE-AA4C2A45B27C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FE20109-65FF-6C4D-E891-F3843BBA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50962"/>
              </p:ext>
            </p:extLst>
          </p:nvPr>
        </p:nvGraphicFramePr>
        <p:xfrm>
          <a:off x="2723770" y="2247900"/>
          <a:ext cx="14859000" cy="747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5">
            <a:extLst>
              <a:ext uri="{FF2B5EF4-FFF2-40B4-BE49-F238E27FC236}">
                <a16:creationId xmlns:a16="http://schemas.microsoft.com/office/drawing/2014/main" id="{7D64FA1B-317E-F0C6-7A41-65E7A12C2FA6}"/>
              </a:ext>
            </a:extLst>
          </p:cNvPr>
          <p:cNvSpPr txBox="1"/>
          <p:nvPr/>
        </p:nvSpPr>
        <p:spPr>
          <a:xfrm>
            <a:off x="2743200" y="439835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Funding Overview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(Current Year)</a:t>
            </a:r>
          </a:p>
        </p:txBody>
      </p:sp>
    </p:spTree>
    <p:extLst>
      <p:ext uri="{BB962C8B-B14F-4D97-AF65-F5344CB8AC3E}">
        <p14:creationId xmlns:p14="http://schemas.microsoft.com/office/powerpoint/2010/main" val="338419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925A4-15E8-9830-D716-6EFF812F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D2B557-5890-5EA2-EEC9-B38262ECD57A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161FC1-32C2-6250-5758-8D4ED79F2B34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C26CFD5-5705-F70F-73EF-2B5F0505C85D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8070143-1496-8BF0-1060-C0F3A67D8F24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0ABEF20-A67D-396E-57EE-5AA68BA6E46F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E448D9F-C2E0-9F08-48C3-0C538BEA5FB7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BF9D10E-144C-316B-E7BA-267FCE42E3F8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9E3CB60-140F-3ECD-6A8C-220029C04F87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901C116-327F-6D19-CAF8-3C24E46D2635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E9B5480-E5B9-49EB-4C3B-BEF76A4B3ACD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2EA12EA-A88B-AB43-A536-E4E1AA66B324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215277BB-A8A0-D2AA-D92D-6441C2A78627}"/>
              </a:ext>
            </a:extLst>
          </p:cNvPr>
          <p:cNvSpPr txBox="1"/>
          <p:nvPr/>
        </p:nvSpPr>
        <p:spPr>
          <a:xfrm>
            <a:off x="2989066" y="439560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1"/>
              </a:lnSpc>
            </a:pPr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Performance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Utilization Percentage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4481EEC-E70F-3C42-F018-B9D8DA903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7147"/>
              </p:ext>
            </p:extLst>
          </p:nvPr>
        </p:nvGraphicFramePr>
        <p:xfrm>
          <a:off x="3810000" y="2387198"/>
          <a:ext cx="13487400" cy="72074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21181">
                  <a:extLst>
                    <a:ext uri="{9D8B030D-6E8A-4147-A177-3AD203B41FA5}">
                      <a16:colId xmlns:a16="http://schemas.microsoft.com/office/drawing/2014/main" val="2347624288"/>
                    </a:ext>
                  </a:extLst>
                </a:gridCol>
                <a:gridCol w="5238260">
                  <a:extLst>
                    <a:ext uri="{9D8B030D-6E8A-4147-A177-3AD203B41FA5}">
                      <a16:colId xmlns:a16="http://schemas.microsoft.com/office/drawing/2014/main" val="1281940085"/>
                    </a:ext>
                  </a:extLst>
                </a:gridCol>
                <a:gridCol w="3827959">
                  <a:extLst>
                    <a:ext uri="{9D8B030D-6E8A-4147-A177-3AD203B41FA5}">
                      <a16:colId xmlns:a16="http://schemas.microsoft.com/office/drawing/2014/main" val="1581689992"/>
                    </a:ext>
                  </a:extLst>
                </a:gridCol>
              </a:tblGrid>
              <a:tr h="680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Grant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Utilization (%)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46411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Wayne County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4/1/2022-3/31/2023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93%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73813"/>
                  </a:ext>
                </a:extLst>
              </a:tr>
              <a:tr h="1153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Wayne County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4/1/2023-3/31/2024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95%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82499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SPC PSH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6/1/2022-6/30/2023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75%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62209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SPC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6/1/2023-6/30/2024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95%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87864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FLCAP TH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6/1/2022-5/31/2023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77%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50828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FLCAP TH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6/1/2023-5/31/2024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18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40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D3C86-02C7-9BC3-CCAA-B34C1B3E9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E984C2-D854-5AAD-904E-450D24A1B6DF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0CBA1FC-A951-9494-C64C-8CB43675FD0C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D431FE6-6D1A-5CAA-67C4-A1BBA9597131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079B118-0912-4CA2-E31B-FA1CE2EE9BC5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889C2A-7D31-1A8B-7422-9AE226C81F7E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51E7E10-7957-F1A8-DBEA-F1A1FC56A8FE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73A33CA-9C78-BEAF-C9A1-FDB8FC8B4254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26BBCBE-4D6F-0DBB-C884-17C4B24C84D5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0C2F1BA-D91B-FEDA-5C3A-C89629670E7C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84EB83F-84DE-64A4-913C-0AF7D95EC04F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986461A-410F-1659-DEA1-A08841069F87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56260A6-89FB-3709-7686-985BEA1B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820" y="2199566"/>
            <a:ext cx="13218477" cy="6631265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D31D38B5-C89D-DCD6-0880-58EC68D2F971}"/>
              </a:ext>
            </a:extLst>
          </p:cNvPr>
          <p:cNvSpPr txBox="1"/>
          <p:nvPr/>
        </p:nvSpPr>
        <p:spPr>
          <a:xfrm>
            <a:off x="2989066" y="439560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1"/>
              </a:lnSpc>
            </a:pPr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Performance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Utilization Percentage</a:t>
            </a:r>
          </a:p>
        </p:txBody>
      </p:sp>
    </p:spTree>
    <p:extLst>
      <p:ext uri="{BB962C8B-B14F-4D97-AF65-F5344CB8AC3E}">
        <p14:creationId xmlns:p14="http://schemas.microsoft.com/office/powerpoint/2010/main" val="293012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F5CC-7C7C-2810-199A-39FFD6F1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9DEDE0-CEB2-0C2C-A20B-9751B6B16AA4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D78A06-C6FC-17C4-2612-32ECA728BFDC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3A38C0-3911-57E5-D742-5BB7A0545830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C61EDEA-613A-C6B4-B3F2-9D1EE0DED5E4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CB86A0-EDFD-F0A5-0158-711BE17B17CF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9333C9E-ED2A-9EC9-08AB-9F5DCC7D8D62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39810BC-65F7-F1F4-6040-ED50369C895E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530FBBB-832E-3789-5798-8D9ECEB8CC4C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BD4AA3C-7A36-A8D2-D559-638CBE64DF86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46538C8-A46A-4348-D345-68513AE2639E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21C1553-C38F-C416-56D7-AC0A65575089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EACAFEB-EEFB-D8F6-BA3B-54AAD5029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87448"/>
              </p:ext>
            </p:extLst>
          </p:nvPr>
        </p:nvGraphicFramePr>
        <p:xfrm>
          <a:off x="3810000" y="2387198"/>
          <a:ext cx="13487400" cy="72074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21181">
                  <a:extLst>
                    <a:ext uri="{9D8B030D-6E8A-4147-A177-3AD203B41FA5}">
                      <a16:colId xmlns:a16="http://schemas.microsoft.com/office/drawing/2014/main" val="2347624288"/>
                    </a:ext>
                  </a:extLst>
                </a:gridCol>
                <a:gridCol w="5238260">
                  <a:extLst>
                    <a:ext uri="{9D8B030D-6E8A-4147-A177-3AD203B41FA5}">
                      <a16:colId xmlns:a16="http://schemas.microsoft.com/office/drawing/2014/main" val="1281940085"/>
                    </a:ext>
                  </a:extLst>
                </a:gridCol>
                <a:gridCol w="3827959">
                  <a:extLst>
                    <a:ext uri="{9D8B030D-6E8A-4147-A177-3AD203B41FA5}">
                      <a16:colId xmlns:a16="http://schemas.microsoft.com/office/drawing/2014/main" val="1581689992"/>
                    </a:ext>
                  </a:extLst>
                </a:gridCol>
              </a:tblGrid>
              <a:tr h="680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Grant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Positive Housing (%)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46411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Wayne County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4/1/2022-3/31/2023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84%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73813"/>
                  </a:ext>
                </a:extLst>
              </a:tr>
              <a:tr h="1153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Wayne County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4/1/2023-3/31/2024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100%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82499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SPC PSH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6/1/2022-6/30/2023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91%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62209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SPC PSH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6/1/2023-6/30/2024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100%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87864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FLCAP TH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6/1/2022-5/31/2023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31%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50828"/>
                  </a:ext>
                </a:extLst>
              </a:tr>
              <a:tr h="1074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FLCAP TH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6/1/2023-5/31/2024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18105"/>
                  </a:ext>
                </a:extLst>
              </a:tr>
            </a:tbl>
          </a:graphicData>
        </a:graphic>
      </p:graphicFrame>
      <p:sp>
        <p:nvSpPr>
          <p:cNvPr id="17" name="TextBox 15">
            <a:extLst>
              <a:ext uri="{FF2B5EF4-FFF2-40B4-BE49-F238E27FC236}">
                <a16:creationId xmlns:a16="http://schemas.microsoft.com/office/drawing/2014/main" id="{E0EE06B7-D035-BBFE-3655-1A626FB449A4}"/>
              </a:ext>
            </a:extLst>
          </p:cNvPr>
          <p:cNvSpPr txBox="1"/>
          <p:nvPr/>
        </p:nvSpPr>
        <p:spPr>
          <a:xfrm>
            <a:off x="2989066" y="439560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1"/>
              </a:lnSpc>
            </a:pPr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Performance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Positive Housing Percentage</a:t>
            </a:r>
          </a:p>
        </p:txBody>
      </p:sp>
    </p:spTree>
    <p:extLst>
      <p:ext uri="{BB962C8B-B14F-4D97-AF65-F5344CB8AC3E}">
        <p14:creationId xmlns:p14="http://schemas.microsoft.com/office/powerpoint/2010/main" val="156209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044A-3BD3-499D-6E8B-8797BF48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1C0A04-4F41-730D-340A-BD9D5C17FCDA}"/>
              </a:ext>
            </a:extLst>
          </p:cNvPr>
          <p:cNvGrpSpPr/>
          <p:nvPr/>
        </p:nvGrpSpPr>
        <p:grpSpPr>
          <a:xfrm>
            <a:off x="-9854257" y="-1034229"/>
            <a:ext cx="12152402" cy="12426185"/>
            <a:chOff x="0" y="0"/>
            <a:chExt cx="764924" cy="7821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6607D76-28D1-3694-64E7-327D2C1FE752}"/>
                </a:ext>
              </a:extLst>
            </p:cNvPr>
            <p:cNvSpPr/>
            <p:nvPr/>
          </p:nvSpPr>
          <p:spPr>
            <a:xfrm>
              <a:off x="0" y="0"/>
              <a:ext cx="764924" cy="782157"/>
            </a:xfrm>
            <a:custGeom>
              <a:avLst/>
              <a:gdLst/>
              <a:ahLst/>
              <a:cxnLst/>
              <a:rect l="l" t="t" r="r" b="b"/>
              <a:pathLst>
                <a:path w="764924" h="782157">
                  <a:moveTo>
                    <a:pt x="764924" y="391079"/>
                  </a:moveTo>
                  <a:lnTo>
                    <a:pt x="561724" y="782157"/>
                  </a:lnTo>
                  <a:lnTo>
                    <a:pt x="203200" y="782157"/>
                  </a:lnTo>
                  <a:lnTo>
                    <a:pt x="0" y="391079"/>
                  </a:lnTo>
                  <a:lnTo>
                    <a:pt x="203200" y="0"/>
                  </a:lnTo>
                  <a:lnTo>
                    <a:pt x="561724" y="0"/>
                  </a:lnTo>
                  <a:lnTo>
                    <a:pt x="764924" y="391079"/>
                  </a:lnTo>
                  <a:close/>
                </a:path>
              </a:pathLst>
            </a:custGeom>
            <a:solidFill>
              <a:srgbClr val="A3C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79FB14-4FE9-9158-4F49-6D7968484FBA}"/>
                </a:ext>
              </a:extLst>
            </p:cNvPr>
            <p:cNvSpPr txBox="1"/>
            <p:nvPr/>
          </p:nvSpPr>
          <p:spPr>
            <a:xfrm>
              <a:off x="114300" y="-38100"/>
              <a:ext cx="536324" cy="820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F3261F5-9D64-85AB-2236-AB0108962869}"/>
              </a:ext>
            </a:extLst>
          </p:cNvPr>
          <p:cNvGrpSpPr/>
          <p:nvPr/>
        </p:nvGrpSpPr>
        <p:grpSpPr>
          <a:xfrm>
            <a:off x="-10751535" y="-429751"/>
            <a:ext cx="11924709" cy="11217229"/>
            <a:chOff x="0" y="0"/>
            <a:chExt cx="5845933" cy="5499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A3DF73D-5D3C-96C9-2924-FCCD852071B6}"/>
                </a:ext>
              </a:extLst>
            </p:cNvPr>
            <p:cNvSpPr/>
            <p:nvPr/>
          </p:nvSpPr>
          <p:spPr>
            <a:xfrm>
              <a:off x="0" y="0"/>
              <a:ext cx="5845933" cy="5499100"/>
            </a:xfrm>
            <a:custGeom>
              <a:avLst/>
              <a:gdLst/>
              <a:ahLst/>
              <a:cxnLst/>
              <a:rect l="l" t="t" r="r" b="b"/>
              <a:pathLst>
                <a:path w="5845933" h="5499100">
                  <a:moveTo>
                    <a:pt x="4384450" y="0"/>
                  </a:moveTo>
                  <a:lnTo>
                    <a:pt x="1461483" y="0"/>
                  </a:lnTo>
                  <a:lnTo>
                    <a:pt x="0" y="2749550"/>
                  </a:lnTo>
                  <a:lnTo>
                    <a:pt x="1461483" y="5499100"/>
                  </a:lnTo>
                  <a:lnTo>
                    <a:pt x="4384450" y="5499100"/>
                  </a:lnTo>
                  <a:lnTo>
                    <a:pt x="5845933" y="2749550"/>
                  </a:lnTo>
                  <a:close/>
                </a:path>
              </a:pathLst>
            </a:custGeom>
            <a:solidFill>
              <a:srgbClr val="00AB8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53D350C-1FD2-1F12-159F-05605867AC7C}"/>
              </a:ext>
            </a:extLst>
          </p:cNvPr>
          <p:cNvGrpSpPr/>
          <p:nvPr/>
        </p:nvGrpSpPr>
        <p:grpSpPr>
          <a:xfrm>
            <a:off x="-874160" y="-1403312"/>
            <a:ext cx="4853740" cy="4665088"/>
            <a:chOff x="0" y="0"/>
            <a:chExt cx="812800" cy="7812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D942A5-1055-E4D6-02AB-9A3AF25A5882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025475A-1F46-DA9F-332C-ACFCE100A24E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294D3FA-9162-C8FC-1443-65251C83F355}"/>
              </a:ext>
            </a:extLst>
          </p:cNvPr>
          <p:cNvGrpSpPr/>
          <p:nvPr/>
        </p:nvGrpSpPr>
        <p:grpSpPr>
          <a:xfrm rot="-10800000">
            <a:off x="-874160" y="7025224"/>
            <a:ext cx="4853740" cy="4665088"/>
            <a:chOff x="0" y="0"/>
            <a:chExt cx="812800" cy="78120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3980190-8A99-F881-21BB-B2A1772DDC02}"/>
                </a:ext>
              </a:extLst>
            </p:cNvPr>
            <p:cNvSpPr/>
            <p:nvPr/>
          </p:nvSpPr>
          <p:spPr>
            <a:xfrm>
              <a:off x="0" y="0"/>
              <a:ext cx="812800" cy="781209"/>
            </a:xfrm>
            <a:custGeom>
              <a:avLst/>
              <a:gdLst/>
              <a:ahLst/>
              <a:cxnLst/>
              <a:rect l="l" t="t" r="r" b="b"/>
              <a:pathLst>
                <a:path w="812800" h="781209">
                  <a:moveTo>
                    <a:pt x="406400" y="781209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81209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B3E15B6-6E97-ABCC-DDE0-ED06A675539F}"/>
                </a:ext>
              </a:extLst>
            </p:cNvPr>
            <p:cNvSpPr txBox="1"/>
            <p:nvPr/>
          </p:nvSpPr>
          <p:spPr>
            <a:xfrm>
              <a:off x="127000" y="17701"/>
              <a:ext cx="558800" cy="40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67ACFA6-443B-E174-D4FE-4847834D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56" y="2092886"/>
            <a:ext cx="13248699" cy="6629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D020B2-AD7C-BB23-99A8-40605EC2ECF2}"/>
              </a:ext>
            </a:extLst>
          </p:cNvPr>
          <p:cNvSpPr txBox="1"/>
          <p:nvPr/>
        </p:nvSpPr>
        <p:spPr>
          <a:xfrm>
            <a:off x="2084258" y="389492"/>
            <a:ext cx="158222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1"/>
              </a:lnSpc>
            </a:pPr>
            <a:r>
              <a:rPr lang="en-US" sz="8259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Grant Performance</a:t>
            </a:r>
          </a:p>
          <a:p>
            <a:pPr algn="ctr"/>
            <a:r>
              <a:rPr lang="en-US" sz="4000" b="1" spc="-297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Positive Housing Percentage</a:t>
            </a:r>
          </a:p>
        </p:txBody>
      </p:sp>
    </p:spTree>
    <p:extLst>
      <p:ext uri="{BB962C8B-B14F-4D97-AF65-F5344CB8AC3E}">
        <p14:creationId xmlns:p14="http://schemas.microsoft.com/office/powerpoint/2010/main" val="234456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975926" y="-214066"/>
            <a:ext cx="11236140" cy="10715133"/>
            <a:chOff x="0" y="0"/>
            <a:chExt cx="2506129" cy="2389923"/>
          </a:xfrm>
        </p:grpSpPr>
        <p:sp>
          <p:nvSpPr>
            <p:cNvPr id="3" name="Freeform 3"/>
            <p:cNvSpPr/>
            <p:nvPr/>
          </p:nvSpPr>
          <p:spPr>
            <a:xfrm flipV="1">
              <a:off x="0" y="0"/>
              <a:ext cx="2506091" cy="2389883"/>
            </a:xfrm>
            <a:custGeom>
              <a:avLst/>
              <a:gdLst/>
              <a:ahLst/>
              <a:cxnLst/>
              <a:rect l="l" t="t" r="r" b="b"/>
              <a:pathLst>
                <a:path w="2506091" h="2389883">
                  <a:moveTo>
                    <a:pt x="1236091" y="2389883"/>
                  </a:moveTo>
                  <a:lnTo>
                    <a:pt x="0" y="1124628"/>
                  </a:lnTo>
                  <a:lnTo>
                    <a:pt x="1049909" y="0"/>
                  </a:lnTo>
                  <a:lnTo>
                    <a:pt x="2506091" y="0"/>
                  </a:lnTo>
                  <a:lnTo>
                    <a:pt x="2506091" y="2389883"/>
                  </a:lnTo>
                  <a:close/>
                </a:path>
              </a:pathLst>
            </a:custGeom>
            <a:blipFill>
              <a:blip r:embed="rId2"/>
              <a:stretch>
                <a:fillRect l="-21522" r="-21522"/>
              </a:stretch>
            </a:blipFill>
            <a:ln w="104775" cap="sq">
              <a:solidFill>
                <a:srgbClr val="BBB32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8037007">
            <a:off x="174508" y="961483"/>
            <a:ext cx="10198618" cy="1119800"/>
            <a:chOff x="0" y="0"/>
            <a:chExt cx="2079913" cy="2283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9913" cy="228373"/>
            </a:xfrm>
            <a:custGeom>
              <a:avLst/>
              <a:gdLst/>
              <a:ahLst/>
              <a:cxnLst/>
              <a:rect l="l" t="t" r="r" b="b"/>
              <a:pathLst>
                <a:path w="2079913" h="228373">
                  <a:moveTo>
                    <a:pt x="203200" y="0"/>
                  </a:moveTo>
                  <a:lnTo>
                    <a:pt x="2079913" y="0"/>
                  </a:lnTo>
                  <a:lnTo>
                    <a:pt x="1876713" y="228373"/>
                  </a:lnTo>
                  <a:lnTo>
                    <a:pt x="0" y="2283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1876713" cy="266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100000">
            <a:off x="1086958" y="7126452"/>
            <a:ext cx="9103721" cy="1041011"/>
            <a:chOff x="0" y="0"/>
            <a:chExt cx="1644790" cy="1880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4790" cy="188082"/>
            </a:xfrm>
            <a:custGeom>
              <a:avLst/>
              <a:gdLst/>
              <a:ahLst/>
              <a:cxnLst/>
              <a:rect l="l" t="t" r="r" b="b"/>
              <a:pathLst>
                <a:path w="1644790" h="188082">
                  <a:moveTo>
                    <a:pt x="1441590" y="0"/>
                  </a:moveTo>
                  <a:lnTo>
                    <a:pt x="0" y="0"/>
                  </a:lnTo>
                  <a:lnTo>
                    <a:pt x="203200" y="188082"/>
                  </a:lnTo>
                  <a:lnTo>
                    <a:pt x="1644790" y="188082"/>
                  </a:lnTo>
                  <a:lnTo>
                    <a:pt x="1441590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1441590" cy="22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38311" y="6890137"/>
            <a:ext cx="7672316" cy="3989127"/>
            <a:chOff x="0" y="0"/>
            <a:chExt cx="812800" cy="4226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22606"/>
            </a:xfrm>
            <a:custGeom>
              <a:avLst/>
              <a:gdLst/>
              <a:ahLst/>
              <a:cxnLst/>
              <a:rect l="l" t="t" r="r" b="b"/>
              <a:pathLst>
                <a:path w="812800" h="422606">
                  <a:moveTo>
                    <a:pt x="406400" y="0"/>
                  </a:moveTo>
                  <a:lnTo>
                    <a:pt x="812800" y="422606"/>
                  </a:lnTo>
                  <a:lnTo>
                    <a:pt x="0" y="42260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158110"/>
              <a:ext cx="558800" cy="234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60351" y="7325134"/>
            <a:ext cx="414789" cy="4147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B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123675" y="7392239"/>
            <a:ext cx="288142" cy="280578"/>
          </a:xfrm>
          <a:custGeom>
            <a:avLst/>
            <a:gdLst/>
            <a:ahLst/>
            <a:cxnLst/>
            <a:rect l="l" t="t" r="r" b="b"/>
            <a:pathLst>
              <a:path w="288142" h="280578">
                <a:moveTo>
                  <a:pt x="0" y="0"/>
                </a:moveTo>
                <a:lnTo>
                  <a:pt x="288142" y="0"/>
                </a:lnTo>
                <a:lnTo>
                  <a:pt x="288142" y="280579"/>
                </a:lnTo>
                <a:lnTo>
                  <a:pt x="0" y="280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060351" y="7926654"/>
            <a:ext cx="414789" cy="414789"/>
          </a:xfrm>
          <a:custGeom>
            <a:avLst/>
            <a:gdLst/>
            <a:ahLst/>
            <a:cxnLst/>
            <a:rect l="l" t="t" r="r" b="b"/>
            <a:pathLst>
              <a:path w="414789" h="414789">
                <a:moveTo>
                  <a:pt x="0" y="0"/>
                </a:moveTo>
                <a:lnTo>
                  <a:pt x="414789" y="0"/>
                </a:lnTo>
                <a:lnTo>
                  <a:pt x="414789" y="414789"/>
                </a:lnTo>
                <a:lnTo>
                  <a:pt x="0" y="414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060351" y="9129060"/>
            <a:ext cx="414789" cy="414789"/>
          </a:xfrm>
          <a:custGeom>
            <a:avLst/>
            <a:gdLst/>
            <a:ahLst/>
            <a:cxnLst/>
            <a:rect l="l" t="t" r="r" b="b"/>
            <a:pathLst>
              <a:path w="414789" h="414789">
                <a:moveTo>
                  <a:pt x="0" y="0"/>
                </a:moveTo>
                <a:lnTo>
                  <a:pt x="414789" y="0"/>
                </a:lnTo>
                <a:lnTo>
                  <a:pt x="414789" y="414789"/>
                </a:lnTo>
                <a:lnTo>
                  <a:pt x="0" y="414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60351" y="8520762"/>
            <a:ext cx="390084" cy="390084"/>
          </a:xfrm>
          <a:custGeom>
            <a:avLst/>
            <a:gdLst/>
            <a:ahLst/>
            <a:cxnLst/>
            <a:rect l="l" t="t" r="r" b="b"/>
            <a:pathLst>
              <a:path w="390084" h="390084">
                <a:moveTo>
                  <a:pt x="0" y="0"/>
                </a:moveTo>
                <a:lnTo>
                  <a:pt x="390084" y="0"/>
                </a:lnTo>
                <a:lnTo>
                  <a:pt x="390084" y="390084"/>
                </a:lnTo>
                <a:lnTo>
                  <a:pt x="0" y="39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288419" y="6253336"/>
            <a:ext cx="9168881" cy="752270"/>
            <a:chOff x="0" y="0"/>
            <a:chExt cx="2419596" cy="1985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19596" cy="198518"/>
            </a:xfrm>
            <a:custGeom>
              <a:avLst/>
              <a:gdLst/>
              <a:ahLst/>
              <a:cxnLst/>
              <a:rect l="l" t="t" r="r" b="b"/>
              <a:pathLst>
                <a:path w="2419596" h="198518">
                  <a:moveTo>
                    <a:pt x="203200" y="0"/>
                  </a:moveTo>
                  <a:lnTo>
                    <a:pt x="2419596" y="0"/>
                  </a:lnTo>
                  <a:lnTo>
                    <a:pt x="2216396" y="198518"/>
                  </a:lnTo>
                  <a:lnTo>
                    <a:pt x="0" y="1985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B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2216396" cy="236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25522" y="6253336"/>
            <a:ext cx="1540023" cy="752270"/>
            <a:chOff x="0" y="0"/>
            <a:chExt cx="406400" cy="1985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400" cy="198518"/>
            </a:xfrm>
            <a:custGeom>
              <a:avLst/>
              <a:gdLst/>
              <a:ahLst/>
              <a:cxnLst/>
              <a:rect l="l" t="t" r="r" b="b"/>
              <a:pathLst>
                <a:path w="406400" h="198518">
                  <a:moveTo>
                    <a:pt x="203200" y="0"/>
                  </a:moveTo>
                  <a:lnTo>
                    <a:pt x="406400" y="0"/>
                  </a:lnTo>
                  <a:lnTo>
                    <a:pt x="203200" y="198518"/>
                  </a:lnTo>
                  <a:lnTo>
                    <a:pt x="0" y="1985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B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03200" cy="236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331367" y="176174"/>
            <a:ext cx="5768189" cy="2555176"/>
          </a:xfrm>
          <a:custGeom>
            <a:avLst/>
            <a:gdLst/>
            <a:ahLst/>
            <a:cxnLst/>
            <a:rect l="l" t="t" r="r" b="b"/>
            <a:pathLst>
              <a:path w="5768189" h="2555176">
                <a:moveTo>
                  <a:pt x="0" y="0"/>
                </a:moveTo>
                <a:lnTo>
                  <a:pt x="5768189" y="0"/>
                </a:lnTo>
                <a:lnTo>
                  <a:pt x="5768189" y="2555177"/>
                </a:lnTo>
                <a:lnTo>
                  <a:pt x="0" y="25551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698489" y="3198076"/>
            <a:ext cx="9401067" cy="286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62"/>
              </a:lnSpc>
              <a:spcBef>
                <a:spcPct val="0"/>
              </a:spcBef>
            </a:pPr>
            <a:r>
              <a:rPr lang="en-US" sz="16830" b="1">
                <a:solidFill>
                  <a:srgbClr val="00AB8E"/>
                </a:solidFill>
                <a:latin typeface="Antonio Bold"/>
                <a:ea typeface="Antonio Bold"/>
                <a:cs typeface="Antonio Bold"/>
                <a:sym typeface="Antonio Bold"/>
              </a:rPr>
              <a:t>THANK YOU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13022" y="7977539"/>
            <a:ext cx="2526999" cy="32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1"/>
              </a:lnSpc>
            </a:pPr>
            <a:r>
              <a:rPr lang="en-US" sz="209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(833) 435-2272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07642" y="8556465"/>
            <a:ext cx="4832379" cy="32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1"/>
              </a:lnSpc>
            </a:pPr>
            <a:r>
              <a:rPr lang="en-US" sz="209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marketingandoutreach@flacra.org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01821" y="9177115"/>
            <a:ext cx="2338200" cy="32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1"/>
              </a:lnSpc>
            </a:pPr>
            <a:r>
              <a:rPr lang="en-US" sz="209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@flacraNY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F3CBD32F-3404-DEC3-6482-ACF6E8BA1396}"/>
              </a:ext>
            </a:extLst>
          </p:cNvPr>
          <p:cNvSpPr txBox="1"/>
          <p:nvPr/>
        </p:nvSpPr>
        <p:spPr>
          <a:xfrm>
            <a:off x="13032799" y="7349851"/>
            <a:ext cx="4117257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3"/>
              </a:lnSpc>
              <a:spcBef>
                <a:spcPct val="0"/>
              </a:spcBef>
            </a:pPr>
            <a:r>
              <a:rPr lang="en-US" sz="2117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https://www.flacra.org/coc-ny-513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212</Words>
  <Application>Microsoft Office PowerPoint</Application>
  <PresentationFormat>Custom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Source Sans Pro Bold</vt:lpstr>
      <vt:lpstr>Arial</vt:lpstr>
      <vt:lpstr>Source Sans Pro</vt:lpstr>
      <vt:lpstr>Cambria</vt:lpstr>
      <vt:lpstr>Antonio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Waterloo Project</dc:title>
  <cp:lastModifiedBy>Kurtis VonBergen</cp:lastModifiedBy>
  <cp:revision>10</cp:revision>
  <dcterms:created xsi:type="dcterms:W3CDTF">2006-08-16T00:00:00Z</dcterms:created>
  <dcterms:modified xsi:type="dcterms:W3CDTF">2025-11-20T20:15:34Z</dcterms:modified>
  <dc:identifier>DAGujt-OJts</dc:identifier>
</cp:coreProperties>
</file>